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uz-Latn-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3845972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1857632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463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239778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3948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977551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915936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421302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38263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5" name="Footer Placeholder 4"/>
          <p:cNvSpPr>
            <a:spLocks noGrp="1"/>
          </p:cNvSpPr>
          <p:nvPr>
            <p:ph type="ftr" sz="quarter" idx="11"/>
          </p:nvPr>
        </p:nvSpPr>
        <p:spPr/>
        <p:txBody>
          <a:bodyPr/>
          <a:lstStyle/>
          <a:p>
            <a:endParaRPr lang="uz-Latn-UZ"/>
          </a:p>
        </p:txBody>
      </p:sp>
      <p:sp>
        <p:nvSpPr>
          <p:cNvPr id="6" name="Slide Number Placeholder 5"/>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392154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6" name="Footer Placeholder 5"/>
          <p:cNvSpPr>
            <a:spLocks noGrp="1"/>
          </p:cNvSpPr>
          <p:nvPr>
            <p:ph type="ftr" sz="quarter" idx="11"/>
          </p:nvPr>
        </p:nvSpPr>
        <p:spPr/>
        <p:txBody>
          <a:bodyPr/>
          <a:lstStyle/>
          <a:p>
            <a:endParaRPr lang="uz-Latn-UZ"/>
          </a:p>
        </p:txBody>
      </p:sp>
      <p:sp>
        <p:nvSpPr>
          <p:cNvPr id="7" name="Slide Number Placeholder 6"/>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1410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8" name="Footer Placeholder 7"/>
          <p:cNvSpPr>
            <a:spLocks noGrp="1"/>
          </p:cNvSpPr>
          <p:nvPr>
            <p:ph type="ftr" sz="quarter" idx="11"/>
          </p:nvPr>
        </p:nvSpPr>
        <p:spPr/>
        <p:txBody>
          <a:bodyPr/>
          <a:lstStyle/>
          <a:p>
            <a:endParaRPr lang="uz-Latn-UZ"/>
          </a:p>
        </p:txBody>
      </p:sp>
      <p:sp>
        <p:nvSpPr>
          <p:cNvPr id="9" name="Slide Number Placeholder 8"/>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1082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4" name="Footer Placeholder 3"/>
          <p:cNvSpPr>
            <a:spLocks noGrp="1"/>
          </p:cNvSpPr>
          <p:nvPr>
            <p:ph type="ftr" sz="quarter" idx="11"/>
          </p:nvPr>
        </p:nvSpPr>
        <p:spPr/>
        <p:txBody>
          <a:bodyPr/>
          <a:lstStyle/>
          <a:p>
            <a:endParaRPr lang="uz-Latn-UZ"/>
          </a:p>
        </p:txBody>
      </p:sp>
      <p:sp>
        <p:nvSpPr>
          <p:cNvPr id="5" name="Slide Number Placeholder 4"/>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422208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3" name="Footer Placeholder 2"/>
          <p:cNvSpPr>
            <a:spLocks noGrp="1"/>
          </p:cNvSpPr>
          <p:nvPr>
            <p:ph type="ftr" sz="quarter" idx="11"/>
          </p:nvPr>
        </p:nvSpPr>
        <p:spPr/>
        <p:txBody>
          <a:bodyPr/>
          <a:lstStyle/>
          <a:p>
            <a:endParaRPr lang="uz-Latn-UZ"/>
          </a:p>
        </p:txBody>
      </p:sp>
      <p:sp>
        <p:nvSpPr>
          <p:cNvPr id="4" name="Slide Number Placeholder 3"/>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239892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DC723F-4474-4BF9-ABEE-2DA76C6AC7B8}" type="datetimeFigureOut">
              <a:rPr lang="uz-Latn-UZ" smtClean="0"/>
              <a:t>29/10/2022</a:t>
            </a:fld>
            <a:endParaRPr lang="uz-Latn-UZ"/>
          </a:p>
        </p:txBody>
      </p:sp>
      <p:sp>
        <p:nvSpPr>
          <p:cNvPr id="6" name="Footer Placeholder 5"/>
          <p:cNvSpPr>
            <a:spLocks noGrp="1"/>
          </p:cNvSpPr>
          <p:nvPr>
            <p:ph type="ftr" sz="quarter" idx="11"/>
          </p:nvPr>
        </p:nvSpPr>
        <p:spPr/>
        <p:txBody>
          <a:bodyPr/>
          <a:lstStyle/>
          <a:p>
            <a:endParaRPr lang="uz-Latn-UZ"/>
          </a:p>
        </p:txBody>
      </p:sp>
      <p:sp>
        <p:nvSpPr>
          <p:cNvPr id="7" name="Slide Number Placeholder 6"/>
          <p:cNvSpPr>
            <a:spLocks noGrp="1"/>
          </p:cNvSpPr>
          <p:nvPr>
            <p:ph type="sldNum" sz="quarter" idx="12"/>
          </p:nvPr>
        </p:nvSpPr>
        <p:spPr/>
        <p:txBody>
          <a:bodyPr/>
          <a:lstStyle/>
          <a:p>
            <a:fld id="{6D55513F-7016-4786-B33F-0762C1287BCE}" type="slidenum">
              <a:rPr lang="uz-Latn-UZ" smtClean="0"/>
              <a:t>‹#›</a:t>
            </a:fld>
            <a:endParaRPr lang="uz-Latn-UZ"/>
          </a:p>
        </p:txBody>
      </p:sp>
    </p:spTree>
    <p:extLst>
      <p:ext uri="{BB962C8B-B14F-4D97-AF65-F5344CB8AC3E}">
        <p14:creationId xmlns:p14="http://schemas.microsoft.com/office/powerpoint/2010/main" val="95042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uz-Latn-UZ"/>
          </a:p>
        </p:txBody>
      </p:sp>
      <p:sp>
        <p:nvSpPr>
          <p:cNvPr id="7" name="Slide Number Placeholder 6"/>
          <p:cNvSpPr>
            <a:spLocks noGrp="1"/>
          </p:cNvSpPr>
          <p:nvPr>
            <p:ph type="sldNum" sz="quarter" idx="12"/>
          </p:nvPr>
        </p:nvSpPr>
        <p:spPr/>
        <p:txBody>
          <a:bodyPr/>
          <a:lstStyle/>
          <a:p>
            <a:fld id="{6D55513F-7016-4786-B33F-0762C1287BCE}" type="slidenum">
              <a:rPr lang="uz-Latn-UZ" smtClean="0"/>
              <a:t>‹#›</a:t>
            </a:fld>
            <a:endParaRPr lang="uz-Latn-UZ"/>
          </a:p>
        </p:txBody>
      </p:sp>
      <p:sp>
        <p:nvSpPr>
          <p:cNvPr id="5" name="Date Placeholder 4"/>
          <p:cNvSpPr>
            <a:spLocks noGrp="1"/>
          </p:cNvSpPr>
          <p:nvPr>
            <p:ph type="dt" sz="half" idx="10"/>
          </p:nvPr>
        </p:nvSpPr>
        <p:spPr/>
        <p:txBody>
          <a:bodyPr/>
          <a:lstStyle/>
          <a:p>
            <a:fld id="{54DC723F-4474-4BF9-ABEE-2DA76C6AC7B8}" type="datetimeFigureOut">
              <a:rPr lang="uz-Latn-UZ" smtClean="0"/>
              <a:t>29/10/2022</a:t>
            </a:fld>
            <a:endParaRPr lang="uz-Latn-UZ"/>
          </a:p>
        </p:txBody>
      </p:sp>
    </p:spTree>
    <p:extLst>
      <p:ext uri="{BB962C8B-B14F-4D97-AF65-F5344CB8AC3E}">
        <p14:creationId xmlns:p14="http://schemas.microsoft.com/office/powerpoint/2010/main" val="256360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DC723F-4474-4BF9-ABEE-2DA76C6AC7B8}" type="datetimeFigureOut">
              <a:rPr lang="uz-Latn-UZ" smtClean="0"/>
              <a:t>29/10/2022</a:t>
            </a:fld>
            <a:endParaRPr lang="uz-Latn-U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z-Latn-U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55513F-7016-4786-B33F-0762C1287BCE}" type="slidenum">
              <a:rPr lang="uz-Latn-UZ" smtClean="0"/>
              <a:t>‹#›</a:t>
            </a:fld>
            <a:endParaRPr lang="uz-Latn-UZ"/>
          </a:p>
        </p:txBody>
      </p:sp>
    </p:spTree>
    <p:extLst>
      <p:ext uri="{BB962C8B-B14F-4D97-AF65-F5344CB8AC3E}">
        <p14:creationId xmlns:p14="http://schemas.microsoft.com/office/powerpoint/2010/main" val="11096489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6" y="6027174"/>
            <a:ext cx="9072443" cy="830826"/>
          </a:xfrm>
        </p:spPr>
        <p:txBody>
          <a:bodyPr>
            <a:normAutofit/>
          </a:bodyPr>
          <a:lstStyle/>
          <a:p>
            <a:r>
              <a:rPr lang="uz-Latn-UZ" sz="2800" b="1" dirty="0" smtClean="0">
                <a:latin typeface="Times New Roman" panose="02020603050405020304" pitchFamily="18" charset="0"/>
                <a:cs typeface="Times New Roman" panose="02020603050405020304" pitchFamily="18" charset="0"/>
              </a:rPr>
              <a:t>Xayrullayeva N.D</a:t>
            </a:r>
            <a:endParaRPr lang="uz-Latn-UZ" sz="2800" b="1" dirty="0">
              <a:latin typeface="Times New Roman" panose="02020603050405020304" pitchFamily="18" charset="0"/>
              <a:cs typeface="Times New Roman" panose="02020603050405020304" pitchFamily="18" charset="0"/>
            </a:endParaRPr>
          </a:p>
        </p:txBody>
      </p:sp>
      <p:sp>
        <p:nvSpPr>
          <p:cNvPr id="4" name="Заголовок 3"/>
          <p:cNvSpPr>
            <a:spLocks noGrp="1"/>
          </p:cNvSpPr>
          <p:nvPr>
            <p:ph type="ctrTitle"/>
          </p:nvPr>
        </p:nvSpPr>
        <p:spPr>
          <a:xfrm>
            <a:off x="1507066" y="1592826"/>
            <a:ext cx="8787307" cy="589935"/>
          </a:xfrm>
        </p:spPr>
        <p:txBody>
          <a:bodyPr/>
          <a:lstStyle/>
          <a:p>
            <a:r>
              <a:rPr lang="uz-Latn-UZ" sz="4000" dirty="0" smtClean="0">
                <a:solidFill>
                  <a:schemeClr val="tx1"/>
                </a:solidFill>
                <a:latin typeface="Times New Roman" panose="02020603050405020304" pitchFamily="18" charset="0"/>
                <a:cs typeface="Times New Roman" panose="02020603050405020304" pitchFamily="18" charset="0"/>
              </a:rPr>
              <a:t>Mavzu: ICHKI SEKRETSIYA BEZLARI</a:t>
            </a:r>
            <a:r>
              <a:rPr lang="uz-Latn-UZ" sz="4000" dirty="0" smtClean="0">
                <a:latin typeface="Times New Roman" panose="02020603050405020304" pitchFamily="18" charset="0"/>
                <a:cs typeface="Times New Roman" panose="02020603050405020304" pitchFamily="18" charset="0"/>
              </a:rPr>
              <a:t> </a:t>
            </a:r>
            <a:endParaRPr lang="uz-Latn-UZ" sz="4000" dirty="0">
              <a:latin typeface="Times New Roman" panose="02020603050405020304" pitchFamily="18" charset="0"/>
              <a:cs typeface="Times New Roman" panose="02020603050405020304" pitchFamily="18" charset="0"/>
            </a:endParaRPr>
          </a:p>
        </p:txBody>
      </p:sp>
      <p:pic>
        <p:nvPicPr>
          <p:cNvPr id="5" name="Рисунок 4" descr="C:\Users\user\Desktop\gipofiz.png"/>
          <p:cNvPicPr/>
          <p:nvPr/>
        </p:nvPicPr>
        <p:blipFill rotWithShape="1">
          <a:blip r:embed="rId2">
            <a:extLst>
              <a:ext uri="{28A0092B-C50C-407E-A947-70E740481C1C}">
                <a14:useLocalDpi xmlns:a14="http://schemas.microsoft.com/office/drawing/2010/main" val="0"/>
              </a:ext>
            </a:extLst>
          </a:blip>
          <a:srcRect b="18440"/>
          <a:stretch/>
        </p:blipFill>
        <p:spPr bwMode="auto">
          <a:xfrm>
            <a:off x="580103" y="2399071"/>
            <a:ext cx="8908026" cy="316598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11377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12955"/>
            <a:ext cx="10570769" cy="5628407"/>
          </a:xfrm>
        </p:spPr>
        <p:txBody>
          <a:bodyPr>
            <a:noAutofit/>
          </a:bodyPr>
          <a:lstStyle/>
          <a:p>
            <a:r>
              <a:rPr lang="en-US" sz="2000" b="1" dirty="0" err="1">
                <a:latin typeface="Times New Roman" panose="02020603050405020304" pitchFamily="18" charset="0"/>
                <a:cs typeface="Times New Roman" panose="02020603050405020304" pitchFamily="18" charset="0"/>
              </a:rPr>
              <a:t>Jinsiy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bezlar</a:t>
            </a:r>
            <a:r>
              <a:rPr lang="en-US" sz="2000" b="1"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Erkak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jinsiy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gormonlari</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androgenlar</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testosterondir</a:t>
            </a:r>
            <a:r>
              <a:rPr lang="en-US" sz="2000" dirty="0">
                <a:latin typeface="Times New Roman" panose="02020603050405020304" pitchFamily="18" charset="0"/>
                <a:cs typeface="Times New Roman" panose="02020603050405020304" pitchFamily="18" charset="0"/>
              </a:rPr>
              <a:t>. Bu </a:t>
            </a:r>
            <a:r>
              <a:rPr lang="en-US" sz="2000" dirty="0" err="1">
                <a:latin typeface="Times New Roman" panose="02020603050405020304" pitchFamily="18" charset="0"/>
                <a:cs typeface="Times New Roman" panose="02020603050405020304" pitchFamily="18" charset="0"/>
              </a:rPr>
              <a:t>gormonning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erkaklarda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birlamchi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ikkilamchi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jinsiy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belgilarni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adekvat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rivojlanishini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ta’minlaydi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Ayollar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jinsiy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bezlaridan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tuxumdon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estrogenlar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progesteron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ishlab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chiqariladi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Estrogenlar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birlamchi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ikkilamchi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ayollar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jinsiy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belgilarining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yuzaga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tezlashadi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b="1" i="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Yo‘ldosh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gormonlari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Xomiladorlikning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ichki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sekretsiya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tomonidan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boshqarilishida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yo‘ldosh</a:t>
            </a:r>
            <a:r>
              <a:rPr lang="en-US" sz="2000" dirty="0">
                <a:latin typeface="Times New Roman" panose="02020603050405020304" pitchFamily="18" charset="0"/>
                <a:cs typeface="Times New Roman" panose="02020603050405020304" pitchFamily="18" charset="0"/>
              </a:rPr>
              <a:t> ham </a:t>
            </a:r>
            <a:r>
              <a:rPr lang="en-US" sz="2000" dirty="0" err="1">
                <a:latin typeface="Times New Roman" panose="02020603050405020304" pitchFamily="18" charset="0"/>
                <a:cs typeface="Times New Roman" panose="02020603050405020304" pitchFamily="18" charset="0"/>
              </a:rPr>
              <a:t>ishtirok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Yo‘ldoshdan</a:t>
            </a:r>
            <a:r>
              <a:rPr lang="en-US" sz="2000" dirty="0">
                <a:latin typeface="Times New Roman" panose="02020603050405020304" pitchFamily="18" charset="0"/>
                <a:cs typeface="Times New Roman" panose="02020603050405020304" pitchFamily="18" charset="0"/>
              </a:rPr>
              <a:t> estrogen, </a:t>
            </a:r>
            <a:r>
              <a:rPr lang="en-US" sz="2000" dirty="0" err="1">
                <a:latin typeface="Times New Roman" panose="02020603050405020304" pitchFamily="18" charset="0"/>
                <a:cs typeface="Times New Roman" panose="02020603050405020304" pitchFamily="18" charset="0"/>
              </a:rPr>
              <a:t>progesteron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xorion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gonadotropini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Epifiz</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Epifiz</a:t>
            </a:r>
            <a:r>
              <a:rPr lang="en-US" sz="2000" dirty="0">
                <a:latin typeface="Times New Roman" panose="02020603050405020304" pitchFamily="18" charset="0"/>
                <a:cs typeface="Times New Roman" panose="02020603050405020304" pitchFamily="18" charset="0"/>
              </a:rPr>
              <a:t> bosh </a:t>
            </a:r>
            <a:r>
              <a:rPr lang="en-US" sz="2000" dirty="0" err="1">
                <a:latin typeface="Times New Roman" panose="02020603050405020304" pitchFamily="18" charset="0"/>
                <a:cs typeface="Times New Roman" panose="02020603050405020304" pitchFamily="18" charset="0"/>
              </a:rPr>
              <a:t>miya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markazida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uchinchi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qorincha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tubida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joylashgan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Odam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epifizining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diametri</a:t>
            </a:r>
            <a:r>
              <a:rPr lang="en-US" sz="2000" dirty="0">
                <a:latin typeface="Times New Roman" panose="02020603050405020304" pitchFamily="18" charset="0"/>
                <a:cs typeface="Times New Roman" panose="02020603050405020304" pitchFamily="18" charset="0"/>
              </a:rPr>
              <a:t> 3-4 mm. Bu </a:t>
            </a:r>
            <a:r>
              <a:rPr lang="en-US" sz="2000" dirty="0" err="1">
                <a:latin typeface="Times New Roman" panose="02020603050405020304" pitchFamily="18" charset="0"/>
                <a:cs typeface="Times New Roman" panose="02020603050405020304" pitchFamily="18" charset="0"/>
              </a:rPr>
              <a:t>bezdan</a:t>
            </a:r>
            <a:r>
              <a:rPr lang="en-US" sz="2000" dirty="0">
                <a:latin typeface="Times New Roman" panose="02020603050405020304" pitchFamily="18" charset="0"/>
                <a:cs typeface="Times New Roman" panose="02020603050405020304" pitchFamily="18" charset="0"/>
              </a:rPr>
              <a:t>  melatonin </a:t>
            </a:r>
            <a:r>
              <a:rPr lang="en-US" sz="2000" dirty="0" err="1">
                <a:latin typeface="Times New Roman" panose="02020603050405020304" pitchFamily="18" charset="0"/>
                <a:cs typeface="Times New Roman" panose="02020603050405020304" pitchFamily="18" charset="0"/>
              </a:rPr>
              <a:t>gormoni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sintezlanadi</a:t>
            </a:r>
            <a:r>
              <a:rPr lang="en-US" sz="2000" dirty="0">
                <a:latin typeface="Times New Roman" panose="02020603050405020304" pitchFamily="18" charset="0"/>
                <a:cs typeface="Times New Roman" panose="02020603050405020304" pitchFamily="18" charset="0"/>
              </a:rPr>
              <a:t>. Melatonin  pigment </a:t>
            </a:r>
            <a:r>
              <a:rPr lang="en-US" sz="2000" dirty="0" err="1">
                <a:latin typeface="Times New Roman" panose="02020603050405020304" pitchFamily="18" charset="0"/>
                <a:cs typeface="Times New Roman" panose="02020603050405020304" pitchFamily="18" charset="0"/>
              </a:rPr>
              <a:t>almashinuvini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jinsiy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faoliyatni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xujayralar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bo‘linishini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rivojlanishini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boshqarilishida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ishtirok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Melotanin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hujayralar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bo‘linishini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sekinlashtirib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o‘smaga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qarshi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ko‘rsatadi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Ayrisimon</a:t>
            </a:r>
            <a:r>
              <a:rPr lang="en-US" sz="2000" b="1" dirty="0">
                <a:latin typeface="Times New Roman" panose="02020603050405020304" pitchFamily="18" charset="0"/>
                <a:cs typeface="Times New Roman" panose="02020603050405020304" pitchFamily="18" charset="0"/>
              </a:rPr>
              <a:t> bez (</a:t>
            </a:r>
            <a:r>
              <a:rPr lang="en-US" sz="2000" b="1" dirty="0" err="1">
                <a:latin typeface="Times New Roman" panose="02020603050405020304" pitchFamily="18" charset="0"/>
                <a:cs typeface="Times New Roman" panose="02020603050405020304" pitchFamily="18" charset="0"/>
              </a:rPr>
              <a:t>timus</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Ayrisimon</a:t>
            </a:r>
            <a:r>
              <a:rPr lang="en-US" sz="2000" dirty="0">
                <a:latin typeface="Times New Roman" panose="02020603050405020304" pitchFamily="18" charset="0"/>
                <a:cs typeface="Times New Roman" panose="02020603050405020304" pitchFamily="18" charset="0"/>
              </a:rPr>
              <a:t> bez </a:t>
            </a:r>
            <a:r>
              <a:rPr lang="en-US" sz="2000" dirty="0" err="1">
                <a:latin typeface="Times New Roman" panose="02020603050405020304" pitchFamily="18" charset="0"/>
                <a:cs typeface="Times New Roman" panose="02020603050405020304" pitchFamily="18" charset="0"/>
              </a:rPr>
              <a:t>immun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tizimning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markaziy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a’zosi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hisoblanadi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Timozin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timin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tomotoksin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boshqa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moddalarr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sintezlanadi</a:t>
            </a:r>
            <a:r>
              <a:rPr lang="en-US" sz="2000" dirty="0">
                <a:latin typeface="Times New Roman" panose="02020603050405020304" pitchFamily="18" charset="0"/>
                <a:cs typeface="Times New Roman" panose="02020603050405020304" pitchFamily="18" charset="0"/>
              </a:rPr>
              <a:t>. Bu </a:t>
            </a:r>
            <a:r>
              <a:rPr lang="en-US" sz="2000" dirty="0" err="1">
                <a:latin typeface="Times New Roman" panose="02020603050405020304" pitchFamily="18" charset="0"/>
                <a:cs typeface="Times New Roman" panose="02020603050405020304" pitchFamily="18" charset="0"/>
              </a:rPr>
              <a:t>moddalar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immunitetning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omillariga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limfopoezga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nerv-muskul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o‘tkazilishiga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qiladi</a:t>
            </a:r>
            <a:r>
              <a:rPr lang="en-US" sz="2000" dirty="0">
                <a:latin typeface="Times New Roman" panose="02020603050405020304" pitchFamily="18" charset="0"/>
                <a:cs typeface="Times New Roman" panose="02020603050405020304" pitchFamily="18" charset="0"/>
              </a:rPr>
              <a:t>. Ammo </a:t>
            </a:r>
            <a:r>
              <a:rPr lang="en-US" sz="2000" dirty="0" err="1">
                <a:latin typeface="Times New Roman" panose="02020603050405020304" pitchFamily="18" charset="0"/>
                <a:cs typeface="Times New Roman" panose="02020603050405020304" pitchFamily="18" charset="0"/>
              </a:rPr>
              <a:t>ular</a:t>
            </a:r>
            <a:r>
              <a:rPr lang="en-US" sz="2000" dirty="0">
                <a:latin typeface="Times New Roman" panose="02020603050405020304" pitchFamily="18" charset="0"/>
                <a:cs typeface="Times New Roman" panose="02020603050405020304" pitchFamily="18" charset="0"/>
              </a:rPr>
              <a:t>  chin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hisoblanmaydi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Mavjud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ma’lumotlar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ayrisimon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immun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tizimi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ichki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sekretsiya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faoliyatini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idora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638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Latn-UZ"/>
          </a:p>
        </p:txBody>
      </p:sp>
      <p:sp>
        <p:nvSpPr>
          <p:cNvPr id="3" name="Объект 2"/>
          <p:cNvSpPr>
            <a:spLocks noGrp="1"/>
          </p:cNvSpPr>
          <p:nvPr>
            <p:ph idx="1"/>
          </p:nvPr>
        </p:nvSpPr>
        <p:spPr/>
        <p:txBody>
          <a:bodyPr/>
          <a:lstStyle/>
          <a:p>
            <a:endParaRPr lang="uz-Latn-UZ"/>
          </a:p>
        </p:txBody>
      </p:sp>
    </p:spTree>
    <p:extLst>
      <p:ext uri="{BB962C8B-B14F-4D97-AF65-F5344CB8AC3E}">
        <p14:creationId xmlns:p14="http://schemas.microsoft.com/office/powerpoint/2010/main" val="168740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40775"/>
            <a:ext cx="10472447" cy="5500588"/>
          </a:xfrm>
        </p:spPr>
        <p:txBody>
          <a:bodyPr>
            <a:normAutofit lnSpcReduction="10000"/>
          </a:bodyPr>
          <a:lstStyle/>
          <a:p>
            <a:r>
              <a:rPr lang="en-US" sz="2000" b="1" dirty="0" err="1">
                <a:latin typeface="Times New Roman" panose="02020603050405020304" pitchFamily="18" charset="0"/>
                <a:cs typeface="Times New Roman" panose="02020603050405020304" pitchFamily="18" charset="0"/>
              </a:rPr>
              <a:t>Gormonlarning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bir</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necha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o‘ziga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xos</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xususiyatlari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bor</a:t>
            </a:r>
            <a:r>
              <a:rPr lang="en-US" sz="2000" b="1"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Qonga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ajralib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chiqqan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muayyan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a’zo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vazifalariga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xos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o‘zgarishlarni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chaqiradi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pPr lvl="0"/>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biologik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jihatdan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moddalar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hisoblanadi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Masalan</a:t>
            </a:r>
            <a:r>
              <a:rPr lang="en-US" sz="2000" dirty="0">
                <a:latin typeface="Times New Roman" panose="02020603050405020304" pitchFamily="18" charset="0"/>
                <a:cs typeface="Times New Roman" panose="02020603050405020304" pitchFamily="18" charset="0"/>
              </a:rPr>
              <a:t>, 1 g adrenalin 10 </a:t>
            </a:r>
            <a:r>
              <a:rPr lang="en-US" sz="2000" dirty="0" err="1">
                <a:latin typeface="Times New Roman" panose="02020603050405020304" pitchFamily="18" charset="0"/>
                <a:cs typeface="Times New Roman" panose="02020603050405020304" pitchFamily="18" charset="0"/>
              </a:rPr>
              <a:t>mln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baqaning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ajratib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yurak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kuchaytira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pPr lvl="0"/>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distant </a:t>
            </a:r>
            <a:r>
              <a:rPr lang="en-US" sz="2000" dirty="0" err="1">
                <a:latin typeface="Times New Roman" panose="02020603050405020304" pitchFamily="18" charset="0"/>
                <a:cs typeface="Times New Roman" panose="02020603050405020304" pitchFamily="18" charset="0"/>
              </a:rPr>
              <a:t>ta’sir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ko‘rsatadi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ya’ni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tushgan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tegishli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a’zolarga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borib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ko‘rsatadi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pPr lvl="0"/>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molekulasi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birmuncha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kichik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bo‘lganligi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hujayra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membranasidan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kapillyar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endoteliysidan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o‘tadi</a:t>
            </a:r>
            <a:r>
              <a:rPr lang="en-US" sz="2000" dirty="0">
                <a:latin typeface="Times New Roman" panose="02020603050405020304" pitchFamily="18" charset="0"/>
                <a:cs typeface="Times New Roman" panose="02020603050405020304" pitchFamily="18" charset="0"/>
              </a:rPr>
              <a:t>. </a:t>
            </a:r>
            <a:endParaRPr lang="uz-Latn-UZ" sz="2000" dirty="0">
              <a:latin typeface="Times New Roman" panose="02020603050405020304" pitchFamily="18" charset="0"/>
              <a:cs typeface="Times New Roman" panose="02020603050405020304" pitchFamily="18" charset="0"/>
            </a:endParaRPr>
          </a:p>
          <a:p>
            <a:pPr lvl="0"/>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to‘qimada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parchalanadi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shunday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organizmda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yetarli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miqdorda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muayyan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zarur</a:t>
            </a:r>
            <a:endParaRPr lang="uz-Latn-UZ" sz="2000" dirty="0">
              <a:latin typeface="Times New Roman" panose="02020603050405020304" pitchFamily="18" charset="0"/>
              <a:cs typeface="Times New Roman" panose="02020603050405020304" pitchFamily="18" charset="0"/>
            </a:endParaRPr>
          </a:p>
          <a:p>
            <a:r>
              <a:rPr lang="en-US" sz="2000" b="1" i="1" dirty="0" err="1">
                <a:latin typeface="Times New Roman" panose="02020603050405020304" pitchFamily="18" charset="0"/>
                <a:cs typeface="Times New Roman" panose="02020603050405020304" pitchFamily="18" charset="0"/>
              </a:rPr>
              <a:t>Gormonlar</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fizik-kimyoviy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va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fiziologik</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xossalariga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qarab</a:t>
            </a:r>
            <a:r>
              <a:rPr lang="en-US" sz="2000" b="1" i="1" dirty="0">
                <a:latin typeface="Times New Roman" panose="02020603050405020304" pitchFamily="18" charset="0"/>
                <a:cs typeface="Times New Roman" panose="02020603050405020304" pitchFamily="18" charset="0"/>
              </a:rPr>
              <a:t> 3 </a:t>
            </a:r>
            <a:r>
              <a:rPr lang="en-US" sz="2000" b="1" i="1" dirty="0" err="1">
                <a:latin typeface="Times New Roman" panose="02020603050405020304" pitchFamily="18" charset="0"/>
                <a:cs typeface="Times New Roman" panose="02020603050405020304" pitchFamily="18" charset="0"/>
              </a:rPr>
              <a:t>turga</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bo‘linadi</a:t>
            </a:r>
            <a:r>
              <a:rPr lang="en-US" sz="2000" b="1" i="1" dirty="0">
                <a:latin typeface="Times New Roman" panose="02020603050405020304" pitchFamily="18" charset="0"/>
                <a:cs typeface="Times New Roman" panose="02020603050405020304" pitchFamily="18" charset="0"/>
              </a:rPr>
              <a:t>: </a:t>
            </a:r>
            <a:endParaRPr lang="uz-Latn-UZ"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1) </a:t>
            </a:r>
            <a:r>
              <a:rPr lang="en-US" sz="2000" dirty="0" err="1">
                <a:latin typeface="Times New Roman" panose="02020603050405020304" pitchFamily="18" charset="0"/>
                <a:cs typeface="Times New Roman" panose="02020603050405020304" pitchFamily="18" charset="0"/>
              </a:rPr>
              <a:t>Steroidli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a:t>
            </a:r>
            <a:r>
              <a:rPr lang="en-US" sz="2000" dirty="0">
                <a:latin typeface="Times New Roman" panose="02020603050405020304" pitchFamily="18" charset="0"/>
                <a:cs typeface="Times New Roman" panose="02020603050405020304" pitchFamily="18" charset="0"/>
              </a:rPr>
              <a:t>. </a:t>
            </a:r>
            <a:endParaRPr lang="uz-Latn-U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2) </a:t>
            </a:r>
            <a:r>
              <a:rPr lang="en-US" sz="2000" dirty="0" err="1">
                <a:latin typeface="Times New Roman" panose="02020603050405020304" pitchFamily="18" charset="0"/>
                <a:cs typeface="Times New Roman" panose="02020603050405020304" pitchFamily="18" charset="0"/>
              </a:rPr>
              <a:t>aminokislota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hosilalaridan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tashkil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topgan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a:t>
            </a:r>
            <a:r>
              <a:rPr lang="en-US" sz="2000" dirty="0">
                <a:latin typeface="Times New Roman" panose="02020603050405020304" pitchFamily="18" charset="0"/>
                <a:cs typeface="Times New Roman" panose="02020603050405020304" pitchFamily="18" charset="0"/>
              </a:rPr>
              <a:t>. </a:t>
            </a:r>
            <a:endParaRPr lang="uz-Latn-U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3)</a:t>
            </a:r>
            <a:r>
              <a:rPr lang="en-US" sz="2000" dirty="0" err="1">
                <a:latin typeface="Times New Roman" panose="02020603050405020304" pitchFamily="18" charset="0"/>
                <a:cs typeface="Times New Roman" panose="02020603050405020304" pitchFamily="18" charset="0"/>
              </a:rPr>
              <a:t>Oqsil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peptid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birikmali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endParaRPr lang="uz-Latn-UZ" dirty="0"/>
          </a:p>
        </p:txBody>
      </p:sp>
    </p:spTree>
    <p:extLst>
      <p:ext uri="{BB962C8B-B14F-4D97-AF65-F5344CB8AC3E}">
        <p14:creationId xmlns:p14="http://schemas.microsoft.com/office/powerpoint/2010/main" val="217492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400" b="1" dirty="0" err="1">
                <a:solidFill>
                  <a:schemeClr val="tx1"/>
                </a:solidFill>
                <a:latin typeface="Times New Roman" panose="02020603050405020304" pitchFamily="18" charset="0"/>
                <a:cs typeface="Times New Roman" panose="02020603050405020304" pitchFamily="18" charset="0"/>
              </a:rPr>
              <a:t>Gipofiz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Gipofiz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oldingi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adenogipofiz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orqa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neyrogipofiz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oraliq</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bo‘laklardan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tuzilgan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murakkab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bezdir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Gipofizning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oldingi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bo‘lagi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Adenogipofizda</a:t>
            </a:r>
            <a:r>
              <a:rPr lang="en-US" sz="2400" dirty="0">
                <a:solidFill>
                  <a:schemeClr val="tx1"/>
                </a:solidFill>
                <a:latin typeface="Times New Roman" panose="02020603050405020304" pitchFamily="18" charset="0"/>
                <a:cs typeface="Times New Roman" panose="02020603050405020304" pitchFamily="18" charset="0"/>
              </a:rPr>
              <a:t> 6 ta </a:t>
            </a:r>
            <a:r>
              <a:rPr lang="en-US" sz="2400" dirty="0" err="1">
                <a:solidFill>
                  <a:schemeClr val="tx1"/>
                </a:solidFill>
                <a:latin typeface="Times New Roman" panose="02020603050405020304" pitchFamily="18" charset="0"/>
                <a:cs typeface="Times New Roman" panose="02020603050405020304" pitchFamily="18" charset="0"/>
              </a:rPr>
              <a:t>gormon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ishlab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chiqariladi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ulardan</a:t>
            </a:r>
            <a:r>
              <a:rPr lang="en-US" sz="2400" dirty="0">
                <a:solidFill>
                  <a:schemeClr val="tx1"/>
                </a:solidFill>
                <a:latin typeface="Times New Roman" panose="02020603050405020304" pitchFamily="18" charset="0"/>
                <a:cs typeface="Times New Roman" panose="02020603050405020304" pitchFamily="18" charset="0"/>
              </a:rPr>
              <a:t> 4 </a:t>
            </a:r>
            <a:r>
              <a:rPr lang="en-US" sz="2400" dirty="0" err="1">
                <a:solidFill>
                  <a:schemeClr val="tx1"/>
                </a:solidFill>
                <a:latin typeface="Times New Roman" panose="02020603050405020304" pitchFamily="18" charset="0"/>
                <a:cs typeface="Times New Roman" panose="02020603050405020304" pitchFamily="18" charset="0"/>
              </a:rPr>
              <a:t>tasi</a:t>
            </a:r>
            <a:r>
              <a:rPr lang="en-US" sz="2400" dirty="0">
                <a:solidFill>
                  <a:schemeClr val="tx1"/>
                </a:solidFill>
                <a:latin typeface="Times New Roman" panose="02020603050405020304" pitchFamily="18" charset="0"/>
                <a:cs typeface="Times New Roman" panose="02020603050405020304" pitchFamily="18" charset="0"/>
              </a:rPr>
              <a:t> trop </a:t>
            </a:r>
            <a:r>
              <a:rPr lang="en-US" sz="2400" dirty="0" err="1">
                <a:solidFill>
                  <a:schemeClr val="tx1"/>
                </a:solidFill>
                <a:latin typeface="Times New Roman" panose="02020603050405020304" pitchFamily="18" charset="0"/>
                <a:cs typeface="Times New Roman" panose="02020603050405020304" pitchFamily="18" charset="0"/>
              </a:rPr>
              <a:t>gormonlar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adrenokortikotrop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yoki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kortikotropin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tireotrop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yoki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tireotropin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2 ta </a:t>
            </a:r>
            <a:r>
              <a:rPr lang="en-US" sz="2400" dirty="0" err="1">
                <a:solidFill>
                  <a:schemeClr val="tx1"/>
                </a:solidFill>
                <a:latin typeface="Times New Roman" panose="02020603050405020304" pitchFamily="18" charset="0"/>
                <a:cs typeface="Times New Roman" panose="02020603050405020304" pitchFamily="18" charset="0"/>
              </a:rPr>
              <a:t>gonodotrop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follikulostimullovchi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lyuteinlovchi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2 ta </a:t>
            </a:r>
            <a:r>
              <a:rPr lang="en-US" sz="2400" dirty="0" err="1">
                <a:solidFill>
                  <a:schemeClr val="tx1"/>
                </a:solidFill>
                <a:latin typeface="Times New Roman" panose="02020603050405020304" pitchFamily="18" charset="0"/>
                <a:cs typeface="Times New Roman" panose="02020603050405020304" pitchFamily="18" charset="0"/>
              </a:rPr>
              <a:t>esa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effektor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somatotrop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prolaktin</a:t>
            </a:r>
            <a:r>
              <a:rPr lang="en-US" sz="2400" dirty="0">
                <a:solidFill>
                  <a:schemeClr val="tx1"/>
                </a:solidFill>
                <a:latin typeface="Times New Roman" panose="02020603050405020304" pitchFamily="18" charset="0"/>
                <a:cs typeface="Times New Roman" panose="02020603050405020304" pitchFamily="18" charset="0"/>
              </a:rPr>
              <a:t>).</a:t>
            </a:r>
            <a:endParaRPr lang="uz-Latn-UZ" sz="2400" dirty="0">
              <a:solidFill>
                <a:schemeClr val="tx1"/>
              </a:solidFill>
              <a:latin typeface="Times New Roman" panose="02020603050405020304" pitchFamily="18" charset="0"/>
              <a:cs typeface="Times New Roman" panose="02020603050405020304" pitchFamily="18" charset="0"/>
            </a:endParaRPr>
          </a:p>
        </p:txBody>
      </p:sp>
      <p:pic>
        <p:nvPicPr>
          <p:cNvPr id="4" name="Объект 3" descr="https://sosudy.info/files/2017/nesach-diabet-det-2.jpg"/>
          <p:cNvPicPr>
            <a:picLocks noGrp="1"/>
          </p:cNvPicPr>
          <p:nvPr>
            <p:ph idx="1"/>
          </p:nvPr>
        </p:nvPicPr>
        <p:blipFill rotWithShape="1">
          <a:blip r:embed="rId2">
            <a:extLst>
              <a:ext uri="{28A0092B-C50C-407E-A947-70E740481C1C}">
                <a14:useLocalDpi xmlns:a14="http://schemas.microsoft.com/office/drawing/2010/main" val="0"/>
              </a:ext>
            </a:extLst>
          </a:blip>
          <a:srcRect l="11059" t="11999" r="12972" b="12222"/>
          <a:stretch/>
        </p:blipFill>
        <p:spPr bwMode="auto">
          <a:xfrm>
            <a:off x="1651819" y="3716338"/>
            <a:ext cx="7944465" cy="284177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385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324964" cy="1320800"/>
          </a:xfrm>
        </p:spPr>
        <p:txBody>
          <a:bodyPr>
            <a:noAutofit/>
          </a:bodyPr>
          <a:lstStyle/>
          <a:p>
            <a:r>
              <a:rPr lang="en-US" sz="2400" b="1" i="1" dirty="0" err="1">
                <a:solidFill>
                  <a:schemeClr val="tx1"/>
                </a:solidFill>
                <a:latin typeface="Times New Roman" panose="02020603050405020304" pitchFamily="18" charset="0"/>
                <a:cs typeface="Times New Roman" panose="02020603050405020304" pitchFamily="18" charset="0"/>
              </a:rPr>
              <a:t>Adrenokortikotrop</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smtClean="0">
                <a:solidFill>
                  <a:schemeClr val="tx1"/>
                </a:solidFill>
                <a:latin typeface="Times New Roman" panose="02020603050405020304" pitchFamily="18" charset="0"/>
                <a:cs typeface="Times New Roman" panose="02020603050405020304" pitchFamily="18" charset="0"/>
              </a:rPr>
              <a:t>gormon</a:t>
            </a:r>
            <a:r>
              <a:rPr lang="en-US" sz="2400" b="1" i="1" dirty="0" smtClean="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yoki</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smtClean="0">
                <a:solidFill>
                  <a:schemeClr val="tx1"/>
                </a:solidFill>
                <a:latin typeface="Times New Roman" panose="02020603050405020304" pitchFamily="18" charset="0"/>
                <a:cs typeface="Times New Roman" panose="02020603050405020304" pitchFamily="18" charset="0"/>
              </a:rPr>
              <a:t>kortikotropin</a:t>
            </a:r>
            <a:r>
              <a:rPr lang="en-US" sz="2400" b="1" i="1" dirty="0" smtClean="0">
                <a:solidFill>
                  <a:schemeClr val="tx1"/>
                </a:solidFill>
                <a:latin typeface="Times New Roman" panose="02020603050405020304" pitchFamily="18" charset="0"/>
                <a:cs typeface="Times New Roman" panose="02020603050405020304" pitchFamily="18" charset="0"/>
              </a:rPr>
              <a:t> </a:t>
            </a:r>
            <a:r>
              <a:rPr lang="en-US" sz="2400" i="1"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Kortikotropin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buyrak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usti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bezlari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po‘stlog‘ining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tutamli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turli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sohasini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o‘stirib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shu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bezlardan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chiqadigan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sintezini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kuchaytiradi</a:t>
            </a:r>
            <a:r>
              <a:rPr lang="en-US" sz="2400" dirty="0">
                <a:solidFill>
                  <a:schemeClr val="tx1"/>
                </a:solidFill>
                <a:latin typeface="Times New Roman" panose="02020603050405020304" pitchFamily="18" charset="0"/>
                <a:cs typeface="Times New Roman" panose="02020603050405020304" pitchFamily="18" charset="0"/>
              </a:rPr>
              <a:t>. </a:t>
            </a:r>
            <a:r>
              <a:rPr lang="uz-Latn-UZ" sz="2400" dirty="0" smtClean="0">
                <a:solidFill>
                  <a:schemeClr val="tx1"/>
                </a:solidFill>
                <a:latin typeface="Times New Roman" panose="02020603050405020304" pitchFamily="18" charset="0"/>
                <a:cs typeface="Times New Roman" panose="02020603050405020304" pitchFamily="18" charset="0"/>
              </a:rPr>
              <a:t/>
            </a:r>
            <a:br>
              <a:rPr lang="uz-Latn-UZ" sz="2400" dirty="0" smtClean="0">
                <a:solidFill>
                  <a:schemeClr val="tx1"/>
                </a:solidFill>
                <a:latin typeface="Times New Roman" panose="02020603050405020304" pitchFamily="18" charset="0"/>
                <a:cs typeface="Times New Roman" panose="02020603050405020304" pitchFamily="18" charset="0"/>
              </a:rPr>
            </a:br>
            <a:r>
              <a:rPr lang="en-US" sz="2400" i="1" dirty="0"/>
              <a:t> </a:t>
            </a:r>
            <a:r>
              <a:rPr lang="en-US" sz="2400" b="1" i="1" dirty="0" err="1">
                <a:solidFill>
                  <a:schemeClr val="tx1"/>
                </a:solidFill>
                <a:latin typeface="Times New Roman" panose="02020603050405020304" pitchFamily="18" charset="0"/>
                <a:cs typeface="Times New Roman" panose="02020603050405020304" pitchFamily="18" charset="0"/>
              </a:rPr>
              <a:t>Gonadotrop</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gormonlar</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yoki</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gonadotropinlar</a:t>
            </a:r>
            <a:r>
              <a:rPr lang="en-US" sz="2400" b="1" i="1" dirty="0">
                <a:solidFill>
                  <a:schemeClr val="tx1"/>
                </a:solidFill>
                <a:latin typeface="Times New Roman" panose="02020603050405020304" pitchFamily="18" charset="0"/>
                <a:cs typeface="Times New Roman" panose="02020603050405020304" pitchFamily="18" charset="0"/>
              </a:rPr>
              <a:t>.</a:t>
            </a: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Adenogipofizda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ikki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xil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gonadotrop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ishlab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chiqariladi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Bular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follikulostimullovchi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lyuteinlovchi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gormonlardir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Ayollar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tuxumdonida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follikulning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rivojlanishini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yetilishini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erkak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organizmida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esa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spermatogenezni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prostata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bezining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rivojlanishini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tezlashtiradi</a:t>
            </a:r>
            <a:r>
              <a:rPr lang="en-US" sz="2400" dirty="0">
                <a:solidFill>
                  <a:schemeClr val="tx1"/>
                </a:solidFill>
                <a:latin typeface="Times New Roman" panose="02020603050405020304" pitchFamily="18" charset="0"/>
                <a:cs typeface="Times New Roman" panose="02020603050405020304" pitchFamily="18" charset="0"/>
              </a:rPr>
              <a:t>. </a:t>
            </a:r>
            <a:r>
              <a:rPr lang="uz-Latn-UZ" sz="2400" dirty="0" smtClean="0">
                <a:solidFill>
                  <a:schemeClr val="tx1"/>
                </a:solidFill>
                <a:latin typeface="Times New Roman" panose="02020603050405020304" pitchFamily="18" charset="0"/>
                <a:cs typeface="Times New Roman" panose="02020603050405020304" pitchFamily="18" charset="0"/>
              </a:rPr>
              <a:t/>
            </a:r>
            <a:br>
              <a:rPr lang="uz-Latn-UZ" sz="2400" dirty="0" smtClean="0">
                <a:solidFill>
                  <a:schemeClr val="tx1"/>
                </a:solidFill>
                <a:latin typeface="Times New Roman" panose="02020603050405020304" pitchFamily="18" charset="0"/>
                <a:cs typeface="Times New Roman" panose="02020603050405020304" pitchFamily="18" charset="0"/>
              </a:rPr>
            </a:br>
            <a:r>
              <a:rPr lang="en-US" sz="2400" b="1" i="1" dirty="0" err="1">
                <a:solidFill>
                  <a:schemeClr val="tx1"/>
                </a:solidFill>
                <a:latin typeface="Times New Roman" panose="02020603050405020304" pitchFamily="18" charset="0"/>
                <a:cs typeface="Times New Roman" panose="02020603050405020304" pitchFamily="18" charset="0"/>
              </a:rPr>
              <a:t>Somatotrop</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gormon</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yoki</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o‘sish</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b="1" i="1" dirty="0" err="1">
                <a:solidFill>
                  <a:schemeClr val="tx1"/>
                </a:solidFill>
                <a:latin typeface="Times New Roman" panose="02020603050405020304" pitchFamily="18" charset="0"/>
                <a:cs typeface="Times New Roman" panose="02020603050405020304" pitchFamily="18" charset="0"/>
              </a:rPr>
              <a:t>gormoni</a:t>
            </a:r>
            <a:r>
              <a:rPr lang="en-US" sz="2400" b="1" i="1" dirty="0">
                <a:solidFill>
                  <a:schemeClr val="tx1"/>
                </a:solidFill>
                <a:latin typeface="Times New Roman" panose="02020603050405020304" pitchFamily="18" charset="0"/>
                <a:cs typeface="Times New Roman" panose="02020603050405020304" pitchFamily="18" charset="0"/>
              </a:rPr>
              <a:t>.</a:t>
            </a: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O‘sish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gormoni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organizmda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o‘sish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jismoniy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rivojlanish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jarayonlariga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ta’sir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etadi</a:t>
            </a:r>
            <a:r>
              <a:rPr lang="en-US" sz="2400" dirty="0">
                <a:solidFill>
                  <a:schemeClr val="tx1"/>
                </a:solidFill>
                <a:latin typeface="Times New Roman" panose="02020603050405020304" pitchFamily="18" charset="0"/>
                <a:cs typeface="Times New Roman" panose="02020603050405020304" pitchFamily="18" charset="0"/>
              </a:rPr>
              <a:t>. Bu </a:t>
            </a:r>
            <a:r>
              <a:rPr lang="en-US" sz="2400" dirty="0" err="1">
                <a:solidFill>
                  <a:schemeClr val="tx1"/>
                </a:solidFill>
                <a:latin typeface="Times New Roman" panose="02020603050405020304" pitchFamily="18" charset="0"/>
                <a:cs typeface="Times New Roman" panose="02020603050405020304" pitchFamily="18" charset="0"/>
              </a:rPr>
              <a:t>gormonning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nishon-a’zolari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bo‘lib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suyak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hisoblanadi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bundan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tashqari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biriktiruvchi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to‘qimalarga</a:t>
            </a:r>
            <a:r>
              <a:rPr lang="en-US" sz="2400" dirty="0">
                <a:solidFill>
                  <a:schemeClr val="tx1"/>
                </a:solidFill>
                <a:latin typeface="Times New Roman" panose="02020603050405020304" pitchFamily="18" charset="0"/>
                <a:cs typeface="Times New Roman" panose="02020603050405020304" pitchFamily="18" charset="0"/>
              </a:rPr>
              <a:t> boy: </a:t>
            </a:r>
            <a:r>
              <a:rPr lang="en-US" sz="2400" dirty="0" err="1">
                <a:solidFill>
                  <a:schemeClr val="tx1"/>
                </a:solidFill>
                <a:latin typeface="Times New Roman" panose="02020603050405020304" pitchFamily="18" charset="0"/>
                <a:cs typeface="Times New Roman" panose="02020603050405020304" pitchFamily="18" charset="0"/>
              </a:rPr>
              <a:t>muskullar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paylar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ichki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a’zolarga</a:t>
            </a:r>
            <a:r>
              <a:rPr lang="en-US" sz="2400" dirty="0">
                <a:solidFill>
                  <a:schemeClr val="tx1"/>
                </a:solidFill>
                <a:latin typeface="Times New Roman" panose="02020603050405020304" pitchFamily="18" charset="0"/>
                <a:cs typeface="Times New Roman" panose="02020603050405020304" pitchFamily="18" charset="0"/>
              </a:rPr>
              <a:t> ham </a:t>
            </a:r>
            <a:r>
              <a:rPr lang="en-US" sz="2400" dirty="0" err="1">
                <a:solidFill>
                  <a:schemeClr val="tx1"/>
                </a:solidFill>
                <a:latin typeface="Times New Roman" panose="02020603050405020304" pitchFamily="18" charset="0"/>
                <a:cs typeface="Times New Roman" panose="02020603050405020304" pitchFamily="18" charset="0"/>
              </a:rPr>
              <a:t>o‘z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ta’sirini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ko‘rsatadi</a:t>
            </a:r>
            <a:r>
              <a:rPr lang="en-US" sz="2400" dirty="0">
                <a:solidFill>
                  <a:schemeClr val="tx1"/>
                </a:solidFill>
                <a:latin typeface="Times New Roman" panose="02020603050405020304" pitchFamily="18" charset="0"/>
                <a:cs typeface="Times New Roman" panose="02020603050405020304" pitchFamily="18" charset="0"/>
              </a:rPr>
              <a:t>. </a:t>
            </a:r>
            <a:r>
              <a:rPr lang="uz-Latn-UZ" sz="2400" dirty="0" smtClean="0">
                <a:solidFill>
                  <a:schemeClr val="tx1"/>
                </a:solidFill>
                <a:latin typeface="Times New Roman" panose="02020603050405020304" pitchFamily="18" charset="0"/>
                <a:cs typeface="Times New Roman" panose="02020603050405020304" pitchFamily="18" charset="0"/>
              </a:rPr>
              <a:t/>
            </a:r>
            <a:br>
              <a:rPr lang="uz-Latn-UZ" sz="2400" dirty="0" smtClean="0">
                <a:solidFill>
                  <a:schemeClr val="tx1"/>
                </a:solidFill>
                <a:latin typeface="Times New Roman" panose="02020603050405020304" pitchFamily="18" charset="0"/>
                <a:cs typeface="Times New Roman" panose="02020603050405020304" pitchFamily="18" charset="0"/>
              </a:rPr>
            </a:br>
            <a:r>
              <a:rPr lang="en-US" sz="2400" b="1" i="1" dirty="0" err="1">
                <a:solidFill>
                  <a:schemeClr val="tx1"/>
                </a:solidFill>
                <a:latin typeface="Times New Roman" panose="02020603050405020304" pitchFamily="18" charset="0"/>
                <a:cs typeface="Times New Roman" panose="02020603050405020304" pitchFamily="18" charset="0"/>
              </a:rPr>
              <a:t>Prolaktin</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bezlarida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proliferativ</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jarayonlarni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o‘sishini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tezlashtiradi</a:t>
            </a:r>
            <a:r>
              <a:rPr lang="en-US" sz="2400" dirty="0">
                <a:solidFill>
                  <a:schemeClr val="tx1"/>
                </a:solidFill>
                <a:latin typeface="Times New Roman" panose="02020603050405020304" pitchFamily="18" charset="0"/>
                <a:cs typeface="Times New Roman" panose="02020603050405020304" pitchFamily="18" charset="0"/>
              </a:rPr>
              <a:t>.</a:t>
            </a:r>
            <a:r>
              <a:rPr lang="uz-Latn-UZ" sz="2400" dirty="0">
                <a:solidFill>
                  <a:schemeClr val="tx1"/>
                </a:solidFill>
                <a:latin typeface="Times New Roman" panose="02020603050405020304" pitchFamily="18" charset="0"/>
                <a:cs typeface="Times New Roman" panose="02020603050405020304" pitchFamily="18" charset="0"/>
              </a:rPr>
              <a:t/>
            </a:r>
            <a:br>
              <a:rPr lang="uz-Latn-UZ"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Sutni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hosil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bo‘lishi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ajralishini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kuchaytiradi</a:t>
            </a:r>
            <a:r>
              <a:rPr lang="en-US" sz="2400" dirty="0">
                <a:solidFill>
                  <a:schemeClr val="tx1"/>
                </a:solidFill>
                <a:latin typeface="Times New Roman" panose="02020603050405020304" pitchFamily="18" charset="0"/>
                <a:cs typeface="Times New Roman" panose="02020603050405020304" pitchFamily="18" charset="0"/>
              </a:rPr>
              <a:t>.</a:t>
            </a:r>
            <a:r>
              <a:rPr lang="uz-Latn-UZ" sz="2400" dirty="0">
                <a:solidFill>
                  <a:schemeClr val="tx1"/>
                </a:solidFill>
                <a:latin typeface="Times New Roman" panose="02020603050405020304" pitchFamily="18" charset="0"/>
                <a:cs typeface="Times New Roman" panose="02020603050405020304" pitchFamily="18" charset="0"/>
              </a:rPr>
              <a:t/>
            </a:r>
            <a:br>
              <a:rPr lang="uz-Latn-UZ"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Buyraklarda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natriy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suvni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reabsorbsiyasini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kuchaytiradi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xol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hosil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bo‘lishda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muxim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axamiyat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kasb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etadi</a:t>
            </a:r>
            <a:r>
              <a:rPr lang="en-US" sz="2400" dirty="0">
                <a:solidFill>
                  <a:schemeClr val="tx1"/>
                </a:solidFill>
                <a:latin typeface="Times New Roman" panose="02020603050405020304" pitchFamily="18" charset="0"/>
                <a:cs typeface="Times New Roman" panose="02020603050405020304" pitchFamily="18" charset="0"/>
              </a:rPr>
              <a:t>. </a:t>
            </a:r>
            <a:r>
              <a:rPr lang="uz-Latn-UZ" sz="2400" dirty="0" smtClean="0">
                <a:solidFill>
                  <a:schemeClr val="tx1"/>
                </a:solidFill>
                <a:latin typeface="Times New Roman" panose="02020603050405020304" pitchFamily="18" charset="0"/>
                <a:cs typeface="Times New Roman" panose="02020603050405020304" pitchFamily="18" charset="0"/>
              </a:rPr>
              <a:t/>
            </a:r>
            <a:br>
              <a:rPr lang="uz-Latn-UZ" sz="2400" dirty="0" smtClean="0">
                <a:solidFill>
                  <a:schemeClr val="tx1"/>
                </a:solidFill>
                <a:latin typeface="Times New Roman" panose="02020603050405020304" pitchFamily="18" charset="0"/>
                <a:cs typeface="Times New Roman" panose="02020603050405020304" pitchFamily="18" charset="0"/>
              </a:rPr>
            </a:br>
            <a:r>
              <a:rPr lang="uz-Latn-UZ" sz="2400" dirty="0"/>
              <a:t/>
            </a:r>
            <a:br>
              <a:rPr lang="uz-Latn-UZ" sz="2400" dirty="0"/>
            </a:br>
            <a:endParaRPr lang="uz-Latn-UZ"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543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83459"/>
            <a:ext cx="10964060" cy="5657904"/>
          </a:xfrm>
        </p:spPr>
        <p:txBody>
          <a:bodyPr>
            <a:normAutofit/>
          </a:bodyPr>
          <a:lstStyle/>
          <a:p>
            <a:r>
              <a:rPr lang="en-US" sz="2000" i="1" dirty="0" err="1">
                <a:latin typeface="Times New Roman" panose="02020603050405020304" pitchFamily="18" charset="0"/>
                <a:cs typeface="Times New Roman" panose="02020603050405020304" pitchFamily="18" charset="0"/>
              </a:rPr>
              <a:t>Gipofizning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orqa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bo‘lagi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Antidiuretik</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gormon</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(ADG) </a:t>
            </a:r>
            <a:r>
              <a:rPr lang="en-US" sz="2000" dirty="0" err="1">
                <a:latin typeface="Times New Roman" panose="02020603050405020304" pitchFamily="18" charset="0"/>
                <a:cs typeface="Times New Roman" panose="02020603050405020304" pitchFamily="18" charset="0"/>
              </a:rPr>
              <a:t>ta’siri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organzmda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ikki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effektni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yuzaga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chiqaradi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1. Bu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buyrakning</a:t>
            </a:r>
            <a:r>
              <a:rPr lang="en-US" sz="2000" dirty="0">
                <a:latin typeface="Times New Roman" panose="02020603050405020304" pitchFamily="18" charset="0"/>
                <a:cs typeface="Times New Roman" panose="02020603050405020304" pitchFamily="18" charset="0"/>
              </a:rPr>
              <a:t> distal </a:t>
            </a:r>
            <a:r>
              <a:rPr lang="en-US" sz="2000" dirty="0" err="1">
                <a:latin typeface="Times New Roman" panose="02020603050405020304" pitchFamily="18" charset="0"/>
                <a:cs typeface="Times New Roman" panose="02020603050405020304" pitchFamily="18" charset="0"/>
              </a:rPr>
              <a:t>kanalchalarida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suvni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qayta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so‘rilishi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natijasida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harakatlanayotgan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hajmi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bog‘liq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holda</a:t>
            </a:r>
            <a:r>
              <a:rPr lang="en-US" sz="2000" dirty="0">
                <a:latin typeface="Times New Roman" panose="02020603050405020304" pitchFamily="18" charset="0"/>
                <a:cs typeface="Times New Roman" panose="02020603050405020304" pitchFamily="18" charset="0"/>
              </a:rPr>
              <a:t> arterial </a:t>
            </a:r>
            <a:r>
              <a:rPr lang="en-US" sz="2000" dirty="0" err="1">
                <a:latin typeface="Times New Roman" panose="02020603050405020304" pitchFamily="18" charset="0"/>
                <a:cs typeface="Times New Roman" panose="02020603050405020304" pitchFamily="18" charset="0"/>
              </a:rPr>
              <a:t>bosim</a:t>
            </a:r>
            <a:r>
              <a:rPr lang="en-US" sz="2000" dirty="0">
                <a:latin typeface="Times New Roman" panose="02020603050405020304" pitchFamily="18" charset="0"/>
                <a:cs typeface="Times New Roman" panose="02020603050405020304" pitchFamily="18" charset="0"/>
              </a:rPr>
              <a:t> ham </a:t>
            </a:r>
            <a:r>
              <a:rPr lang="en-US" sz="2000" dirty="0" err="1">
                <a:latin typeface="Times New Roman" panose="02020603050405020304" pitchFamily="18" charset="0"/>
                <a:cs typeface="Times New Roman" panose="02020603050405020304" pitchFamily="18" charset="0"/>
              </a:rPr>
              <a:t>ortadi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2. ADG  «</a:t>
            </a:r>
            <a:r>
              <a:rPr lang="en-US" sz="2000" dirty="0" err="1">
                <a:latin typeface="Times New Roman" panose="02020603050405020304" pitchFamily="18" charset="0"/>
                <a:cs typeface="Times New Roman" panose="02020603050405020304" pitchFamily="18" charset="0"/>
              </a:rPr>
              <a:t>vazopressin</a:t>
            </a:r>
            <a:r>
              <a:rPr lang="en-US" sz="2000" dirty="0">
                <a:latin typeface="Times New Roman" panose="02020603050405020304" pitchFamily="18" charset="0"/>
                <a:cs typeface="Times New Roman" panose="02020603050405020304" pitchFamily="18" charset="0"/>
              </a:rPr>
              <a:t>» ADG </a:t>
            </a:r>
            <a:r>
              <a:rPr lang="en-US" sz="2000" dirty="0" err="1">
                <a:latin typeface="Times New Roman" panose="02020603050405020304" pitchFamily="18" charset="0"/>
                <a:cs typeface="Times New Roman" panose="02020603050405020304" pitchFamily="18" charset="0"/>
              </a:rPr>
              <a:t>katta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dozalarda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arteriolalarning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torayishini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navbatida</a:t>
            </a:r>
            <a:r>
              <a:rPr lang="en-US" sz="2000" dirty="0">
                <a:latin typeface="Times New Roman" panose="02020603050405020304" pitchFamily="18" charset="0"/>
                <a:cs typeface="Times New Roman" panose="02020603050405020304" pitchFamily="18" charset="0"/>
              </a:rPr>
              <a:t> arterial </a:t>
            </a:r>
            <a:r>
              <a:rPr lang="en-US" sz="2000" dirty="0" err="1">
                <a:latin typeface="Times New Roman" panose="02020603050405020304" pitchFamily="18" charset="0"/>
                <a:cs typeface="Times New Roman" panose="02020603050405020304" pitchFamily="18" charset="0"/>
              </a:rPr>
              <a:t>bosimni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ko‘tarilishiga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keladi</a:t>
            </a:r>
            <a:r>
              <a:rPr lang="en-US" sz="2000" dirty="0">
                <a:latin typeface="Times New Roman" panose="02020603050405020304" pitchFamily="18" charset="0"/>
                <a:cs typeface="Times New Roman" panose="02020603050405020304" pitchFamily="18" charset="0"/>
              </a:rPr>
              <a:t>. ADG </a:t>
            </a:r>
            <a:r>
              <a:rPr lang="en-US" sz="2000" dirty="0" err="1">
                <a:latin typeface="Times New Roman" panose="02020603050405020304" pitchFamily="18" charset="0"/>
                <a:cs typeface="Times New Roman" panose="02020603050405020304" pitchFamily="18" charset="0"/>
              </a:rPr>
              <a:t>uzoq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muddat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yetarlicha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sekretsiyalanmasa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qandsiz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diabet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kasalligiga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asosiy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belgilari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chanqash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polidipsiya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siyish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orqali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suyuqlik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yo‘qotish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poliuri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bemor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sutkasiga</a:t>
            </a:r>
            <a:r>
              <a:rPr lang="en-US" sz="2000" dirty="0">
                <a:latin typeface="Times New Roman" panose="02020603050405020304" pitchFamily="18" charset="0"/>
                <a:cs typeface="Times New Roman" panose="02020603050405020304" pitchFamily="18" charset="0"/>
              </a:rPr>
              <a:t> 10-20 </a:t>
            </a:r>
            <a:r>
              <a:rPr lang="en-US" sz="2000" dirty="0" err="1">
                <a:latin typeface="Times New Roman" panose="02020603050405020304" pitchFamily="18" charset="0"/>
                <a:cs typeface="Times New Roman" panose="02020603050405020304" pitchFamily="18" charset="0"/>
              </a:rPr>
              <a:t>litrgacha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siyishi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kuzatiladi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Oksitotsin</a:t>
            </a: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Oksitotsin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bachadon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silliq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muskulini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qisqartiradi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Oksitotsin</a:t>
            </a:r>
            <a:r>
              <a:rPr lang="en-US" sz="2000" dirty="0">
                <a:latin typeface="Times New Roman" panose="02020603050405020304" pitchFamily="18" charset="0"/>
                <a:cs typeface="Times New Roman" panose="02020603050405020304" pitchFamily="18" charset="0"/>
              </a:rPr>
              <a:t> normal </a:t>
            </a:r>
            <a:r>
              <a:rPr lang="en-US" sz="2000" dirty="0" err="1">
                <a:latin typeface="Times New Roman" panose="02020603050405020304" pitchFamily="18" charset="0"/>
                <a:cs typeface="Times New Roman" panose="02020603050405020304" pitchFamily="18" charset="0"/>
              </a:rPr>
              <a:t>tug’ruq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kechishini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ta’minlaydi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Oksitotsin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laktatsiya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jarayonining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idora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etilishida</a:t>
            </a:r>
            <a:r>
              <a:rPr lang="en-US" sz="2000" dirty="0">
                <a:latin typeface="Times New Roman" panose="02020603050405020304" pitchFamily="18" charset="0"/>
                <a:cs typeface="Times New Roman" panose="02020603050405020304" pitchFamily="18" charset="0"/>
              </a:rPr>
              <a:t> ham </a:t>
            </a:r>
            <a:r>
              <a:rPr lang="en-US" sz="2000" dirty="0" err="1">
                <a:latin typeface="Times New Roman" panose="02020603050405020304" pitchFamily="18" charset="0"/>
                <a:cs typeface="Times New Roman" panose="02020603050405020304" pitchFamily="18" charset="0"/>
              </a:rPr>
              <a:t>ishtirok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Gipofizning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oraliq</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bo‘lagi</a:t>
            </a:r>
            <a:r>
              <a:rPr lang="en-US" sz="2000" i="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intermedin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yoki</a:t>
            </a:r>
            <a:r>
              <a:rPr lang="en-US" sz="2000" dirty="0">
                <a:latin typeface="Times New Roman" panose="02020603050405020304" pitchFamily="18" charset="0"/>
                <a:cs typeface="Times New Roman" panose="02020603050405020304" pitchFamily="18" charset="0"/>
              </a:rPr>
              <a:t>  melanin </a:t>
            </a:r>
            <a:r>
              <a:rPr lang="en-US" sz="2000" dirty="0" err="1">
                <a:latin typeface="Times New Roman" panose="02020603050405020304" pitchFamily="18" charset="0"/>
                <a:cs typeface="Times New Roman" panose="02020603050405020304" pitchFamily="18" charset="0"/>
              </a:rPr>
              <a:t>stimullovchi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orqa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chiqadi</a:t>
            </a:r>
            <a:r>
              <a:rPr lang="en-US" sz="2000" dirty="0">
                <a:latin typeface="Times New Roman" panose="02020603050405020304" pitchFamily="18" charset="0"/>
                <a:cs typeface="Times New Roman" panose="02020603050405020304" pitchFamily="18" charset="0"/>
              </a:rPr>
              <a:t>. Melanin </a:t>
            </a:r>
            <a:r>
              <a:rPr lang="en-US" sz="2000" dirty="0" err="1">
                <a:latin typeface="Times New Roman" panose="02020603050405020304" pitchFamily="18" charset="0"/>
                <a:cs typeface="Times New Roman" panose="02020603050405020304" pitchFamily="18" charset="0"/>
              </a:rPr>
              <a:t>odamda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pigmentatsiyasini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boshqaradi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endParaRPr lang="uz-Latn-U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1098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902176" cy="1320800"/>
          </a:xfrm>
        </p:spPr>
        <p:txBody>
          <a:bodyPr>
            <a:noAutofit/>
          </a:bodyPr>
          <a:lstStyle/>
          <a:p>
            <a:r>
              <a:rPr lang="en-US" sz="2400" b="1" dirty="0" err="1">
                <a:solidFill>
                  <a:schemeClr val="tx1"/>
                </a:solidFill>
                <a:latin typeface="Times New Roman" panose="02020603050405020304" pitchFamily="18" charset="0"/>
                <a:cs typeface="Times New Roman" panose="02020603050405020304" pitchFamily="18" charset="0"/>
              </a:rPr>
              <a:t>Qalqonsimon</a:t>
            </a:r>
            <a:r>
              <a:rPr lang="en-US" sz="2400" b="1" dirty="0">
                <a:solidFill>
                  <a:schemeClr val="tx1"/>
                </a:solidFill>
                <a:latin typeface="Times New Roman" panose="02020603050405020304" pitchFamily="18" charset="0"/>
                <a:cs typeface="Times New Roman" panose="02020603050405020304" pitchFamily="18" charset="0"/>
              </a:rPr>
              <a:t> bez</a:t>
            </a:r>
            <a:r>
              <a:rPr lang="en-US" sz="2400" dirty="0">
                <a:solidFill>
                  <a:schemeClr val="tx1"/>
                </a:solidFill>
                <a:latin typeface="Times New Roman" panose="02020603050405020304" pitchFamily="18" charset="0"/>
                <a:cs typeface="Times New Roman" panose="02020603050405020304" pitchFamily="18" charset="0"/>
              </a:rPr>
              <a:t>. </a:t>
            </a:r>
            <a:r>
              <a:rPr lang="uz-Latn-UZ" sz="2000" dirty="0" smtClean="0">
                <a:solidFill>
                  <a:schemeClr val="tx1"/>
                </a:solidFill>
                <a:latin typeface="Times New Roman" panose="02020603050405020304" pitchFamily="18" charset="0"/>
                <a:cs typeface="Times New Roman" panose="02020603050405020304" pitchFamily="18" charset="0"/>
              </a:rPr>
              <a:t/>
            </a:r>
            <a:br>
              <a:rPr lang="uz-Latn-UZ" sz="2000" dirty="0" smtClean="0">
                <a:solidFill>
                  <a:schemeClr val="tx1"/>
                </a:solidFill>
                <a:latin typeface="Times New Roman" panose="02020603050405020304" pitchFamily="18" charset="0"/>
                <a:cs typeface="Times New Roman" panose="02020603050405020304" pitchFamily="18" charset="0"/>
              </a:rPr>
            </a:br>
            <a:r>
              <a:rPr lang="en-US" sz="2000" dirty="0" err="1" smtClean="0">
                <a:solidFill>
                  <a:schemeClr val="tx1"/>
                </a:solidFill>
                <a:latin typeface="Times New Roman" panose="02020603050405020304" pitchFamily="18" charset="0"/>
                <a:cs typeface="Times New Roman" panose="02020603050405020304" pitchFamily="18" charset="0"/>
              </a:rPr>
              <a:t>Tiroksin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triyodtironin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biosintezi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tirozin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aminokislotalarini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yodlash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yo‘li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bilan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amalga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oshiriladi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Bezda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yodli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birikmalar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monoyodtirozin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diyodtirozinlar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sintez</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qilinadi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Qalqonsimon</a:t>
            </a:r>
            <a:r>
              <a:rPr lang="en-US" sz="2000" dirty="0">
                <a:solidFill>
                  <a:schemeClr val="tx1"/>
                </a:solidFill>
                <a:latin typeface="Times New Roman" panose="02020603050405020304" pitchFamily="18" charset="0"/>
                <a:cs typeface="Times New Roman" panose="02020603050405020304" pitchFamily="18" charset="0"/>
              </a:rPr>
              <a:t> bez </a:t>
            </a:r>
            <a:r>
              <a:rPr lang="en-US" sz="2000" dirty="0" err="1">
                <a:solidFill>
                  <a:schemeClr val="tx1"/>
                </a:solidFill>
                <a:latin typeface="Times New Roman" panose="02020603050405020304" pitchFamily="18" charset="0"/>
                <a:cs typeface="Times New Roman" panose="02020603050405020304" pitchFamily="18" charset="0"/>
              </a:rPr>
              <a:t>gormonlarining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ta’siri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organizmning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metabolitik</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faolligini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oshirishi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orqali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namoyon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bo‘ladi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Bunda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hamma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turdagi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moddalar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almashinuvi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oqsil</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yog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uglevod</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kuchayadi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esa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energiya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hosil</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bo‘lishining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ko‘payishiga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asosiy</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almashinuvning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ortishiga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olib</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keladi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gormonlarning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yetishmasligi</a:t>
            </a:r>
            <a:r>
              <a:rPr lang="en-US" sz="2000" dirty="0">
                <a:solidFill>
                  <a:schemeClr val="tx1"/>
                </a:solidFill>
                <a:latin typeface="Times New Roman" panose="02020603050405020304" pitchFamily="18" charset="0"/>
                <a:cs typeface="Times New Roman" panose="02020603050405020304" pitchFamily="18" charset="0"/>
              </a:rPr>
              <a:t> ham </a:t>
            </a:r>
            <a:r>
              <a:rPr lang="en-US" sz="2000" dirty="0" err="1">
                <a:solidFill>
                  <a:schemeClr val="tx1"/>
                </a:solidFill>
                <a:latin typeface="Times New Roman" panose="02020603050405020304" pitchFamily="18" charset="0"/>
                <a:cs typeface="Times New Roman" panose="02020603050405020304" pitchFamily="18" charset="0"/>
              </a:rPr>
              <a:t>aqlan</a:t>
            </a:r>
            <a:r>
              <a:rPr lang="en-US" sz="2000" dirty="0">
                <a:solidFill>
                  <a:schemeClr val="tx1"/>
                </a:solidFill>
                <a:latin typeface="Times New Roman" panose="02020603050405020304" pitchFamily="18" charset="0"/>
                <a:cs typeface="Times New Roman" panose="02020603050405020304" pitchFamily="18" charset="0"/>
              </a:rPr>
              <a:t>, ham </a:t>
            </a:r>
            <a:r>
              <a:rPr lang="en-US" sz="2000" dirty="0" err="1">
                <a:solidFill>
                  <a:schemeClr val="tx1"/>
                </a:solidFill>
                <a:latin typeface="Times New Roman" panose="02020603050405020304" pitchFamily="18" charset="0"/>
                <a:cs typeface="Times New Roman" panose="02020603050405020304" pitchFamily="18" charset="0"/>
              </a:rPr>
              <a:t>jismonan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barkamolligiga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putur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etadi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kretinizm</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Barcha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turdagi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moddalar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almashinuvining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faollashuvidan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hamma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a’zolar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faoliyati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faollashadi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Issiqlik</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hosil</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bo‘lishi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kuchadi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esa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tana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haroratining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ortishiga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olib</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keladi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Yurak</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ishi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tezlashadi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taxikardiya</a:t>
            </a:r>
            <a:r>
              <a:rPr lang="en-US" sz="2000" dirty="0">
                <a:solidFill>
                  <a:schemeClr val="tx1"/>
                </a:solidFill>
                <a:latin typeface="Times New Roman" panose="02020603050405020304" pitchFamily="18" charset="0"/>
                <a:cs typeface="Times New Roman" panose="02020603050405020304" pitchFamily="18" charset="0"/>
              </a:rPr>
              <a:t>, arterial </a:t>
            </a:r>
            <a:r>
              <a:rPr lang="en-US" sz="2000" dirty="0" err="1">
                <a:solidFill>
                  <a:schemeClr val="tx1"/>
                </a:solidFill>
                <a:latin typeface="Times New Roman" panose="02020603050405020304" pitchFamily="18" charset="0"/>
                <a:cs typeface="Times New Roman" panose="02020603050405020304" pitchFamily="18" charset="0"/>
              </a:rPr>
              <a:t>bosimning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ortishi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qon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daqiqalik</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hajmining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ko‘payishi</a:t>
            </a:r>
            <a:r>
              <a:rPr lang="en-US" sz="2000" dirty="0">
                <a:solidFill>
                  <a:schemeClr val="tx1"/>
                </a:solidFill>
                <a:latin typeface="Times New Roman" panose="02020603050405020304" pitchFamily="18" charset="0"/>
                <a:cs typeface="Times New Roman" panose="02020603050405020304" pitchFamily="18" charset="0"/>
              </a:rPr>
              <a:t>). </a:t>
            </a:r>
            <a:endParaRPr lang="uz-Latn-UZ" sz="2000" dirty="0">
              <a:solidFill>
                <a:schemeClr val="tx1"/>
              </a:solidFill>
              <a:latin typeface="Times New Roman" panose="02020603050405020304" pitchFamily="18" charset="0"/>
              <a:cs typeface="Times New Roman" panose="02020603050405020304" pitchFamily="18" charset="0"/>
            </a:endParaRPr>
          </a:p>
        </p:txBody>
      </p:sp>
      <p:pic>
        <p:nvPicPr>
          <p:cNvPr id="4" name="Объект 3" descr="https://nsp.ua/media/wysiwyg/Catalog/BADs/410/410_2.jpg"/>
          <p:cNvPicPr>
            <a:picLocks noGrp="1"/>
          </p:cNvPicPr>
          <p:nvPr>
            <p:ph idx="1"/>
          </p:nvPr>
        </p:nvPicPr>
        <p:blipFill rotWithShape="1">
          <a:blip r:embed="rId2">
            <a:extLst>
              <a:ext uri="{28A0092B-C50C-407E-A947-70E740481C1C}">
                <a14:useLocalDpi xmlns:a14="http://schemas.microsoft.com/office/drawing/2010/main" val="0"/>
              </a:ext>
            </a:extLst>
          </a:blip>
          <a:srcRect l="12174" t="30741" r="43683" b="19435"/>
          <a:stretch/>
        </p:blipFill>
        <p:spPr bwMode="auto">
          <a:xfrm>
            <a:off x="501446" y="4473677"/>
            <a:ext cx="7443020" cy="208443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2540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3795"/>
            <a:ext cx="10315131" cy="5677568"/>
          </a:xfrm>
        </p:spPr>
        <p:txBody>
          <a:bodyPr>
            <a:normAutofit/>
          </a:bodyPr>
          <a:lstStyle/>
          <a:p>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Qalqonsimon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oldi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bezlari</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Organizmdagi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kaltsiy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almashinuvi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kaltsiotonin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hisobiga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amalga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paratirin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qalqonsimon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bezlarida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sintezlanadi</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qondagi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kalsiy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miqdorini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kalsitriol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sintezini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kuchaytiradi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esa</a:t>
            </a:r>
            <a:r>
              <a:rPr lang="en-US" sz="2000" dirty="0">
                <a:latin typeface="Times New Roman" panose="02020603050405020304" pitchFamily="18" charset="0"/>
                <a:cs typeface="Times New Roman" panose="02020603050405020304" pitchFamily="18" charset="0"/>
              </a:rPr>
              <a:t> vitamin D3 </a:t>
            </a:r>
            <a:r>
              <a:rPr lang="en-US" sz="2000" dirty="0" err="1">
                <a:latin typeface="Times New Roman" panose="02020603050405020304" pitchFamily="18" charset="0"/>
                <a:cs typeface="Times New Roman" panose="02020603050405020304" pitchFamily="18" charset="0"/>
              </a:rPr>
              <a:t>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metaboliti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hisoblanadi</a:t>
            </a:r>
            <a:r>
              <a:rPr lang="en-US" sz="2000" dirty="0">
                <a:latin typeface="Times New Roman" panose="02020603050405020304" pitchFamily="18" charset="0"/>
                <a:cs typeface="Times New Roman" panose="02020603050405020304" pitchFamily="18" charset="0"/>
              </a:rPr>
              <a:t>. Vitamin D3 </a:t>
            </a:r>
            <a:r>
              <a:rPr lang="en-US" sz="2000" dirty="0" err="1">
                <a:latin typeface="Times New Roman" panose="02020603050405020304" pitchFamily="18" charset="0"/>
                <a:cs typeface="Times New Roman" panose="02020603050405020304" pitchFamily="18" charset="0"/>
              </a:rPr>
              <a:t>oldiniga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ultrabinafsha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nurlari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nofaol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holatda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hosil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so‘ngra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jigar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buyrakda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faollashadi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Giperkalsiemiya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yurak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faoliyatining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turg‘un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ishlashini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buzadi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bundan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tashqari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hazm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qilish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traktida</a:t>
            </a:r>
            <a:r>
              <a:rPr lang="en-US" sz="2000" dirty="0">
                <a:latin typeface="Times New Roman" panose="02020603050405020304" pitchFamily="18" charset="0"/>
                <a:cs typeface="Times New Roman" panose="02020603050405020304" pitchFamily="18" charset="0"/>
              </a:rPr>
              <a:t>, Ca</a:t>
            </a:r>
            <a:r>
              <a:rPr lang="en-US" sz="2000" baseline="-25000" dirty="0">
                <a:latin typeface="Times New Roman" panose="02020603050405020304" pitchFamily="18" charset="0"/>
                <a:cs typeface="Times New Roman" panose="02020603050405020304" pitchFamily="18" charset="0"/>
              </a:rPr>
              <a:t>2</a:t>
            </a:r>
            <a:r>
              <a:rPr lang="en-US" sz="2000" baseline="30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ionlarini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stimullovchi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natijasida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oshqozonda</a:t>
            </a:r>
            <a:r>
              <a:rPr lang="en-US" sz="2000" dirty="0">
                <a:latin typeface="Times New Roman" panose="02020603050405020304" pitchFamily="18" charset="0"/>
                <a:cs typeface="Times New Roman" panose="02020603050405020304" pitchFamily="18" charset="0"/>
              </a:rPr>
              <a:t> gastrin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xlorid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kislota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hosil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buziladi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holat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oshqozon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yarasini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vujudga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keltiradi</a:t>
            </a:r>
            <a:r>
              <a:rPr lang="en-US" sz="2000" dirty="0" smtClean="0">
                <a:latin typeface="Times New Roman" panose="02020603050405020304" pitchFamily="18" charset="0"/>
                <a:cs typeface="Times New Roman" panose="02020603050405020304" pitchFamily="18" charset="0"/>
              </a:rPr>
              <a:t>.</a:t>
            </a:r>
            <a:endParaRPr lang="uz-Latn-UZ" sz="2000" dirty="0" smtClean="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Buyrak</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usti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bezlari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Buyrak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po‘stloq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mag‘iz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qavatidan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iborat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Aldosteron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buyrakning</a:t>
            </a:r>
            <a:r>
              <a:rPr lang="en-US" sz="2000" dirty="0">
                <a:latin typeface="Times New Roman" panose="02020603050405020304" pitchFamily="18" charset="0"/>
                <a:cs typeface="Times New Roman" panose="02020603050405020304" pitchFamily="18" charset="0"/>
              </a:rPr>
              <a:t> distal </a:t>
            </a:r>
            <a:r>
              <a:rPr lang="en-US" sz="2000" dirty="0" err="1">
                <a:latin typeface="Times New Roman" panose="02020603050405020304" pitchFamily="18" charset="0"/>
                <a:cs typeface="Times New Roman" panose="02020603050405020304" pitchFamily="18" charset="0"/>
              </a:rPr>
              <a:t>kanalchalarida</a:t>
            </a:r>
            <a:r>
              <a:rPr lang="en-US" sz="2000" dirty="0">
                <a:latin typeface="Times New Roman" panose="02020603050405020304" pitchFamily="18" charset="0"/>
                <a:cs typeface="Times New Roman" panose="02020603050405020304" pitchFamily="18" charset="0"/>
              </a:rPr>
              <a:t> Na</a:t>
            </a:r>
            <a:r>
              <a:rPr lang="en-US" sz="2000" baseline="30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reabsorbsiyasini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vaqtning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kaliy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ionlarini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siydik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ketishini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kuchaytiradi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Aldosteronning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sekretsiyasi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ortganda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organizmning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shishishga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moyilligi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organizmda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natriy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suvning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ushlanib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qolinishidan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Aldosteron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gormon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sekretsiyasining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pasayishi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organizmdan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natriy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suvning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ko‘plab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sabab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navbatida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tomirlarda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harakatlanayotgan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hajmi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arterial </a:t>
            </a:r>
            <a:r>
              <a:rPr lang="en-US" sz="2000" dirty="0" err="1">
                <a:latin typeface="Times New Roman" panose="02020603050405020304" pitchFamily="18" charset="0"/>
                <a:cs typeface="Times New Roman" panose="02020603050405020304" pitchFamily="18" charset="0"/>
              </a:rPr>
              <a:t>bosim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pasayadi</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a:p>
            <a:endParaRPr lang="uz-Latn-UZ" dirty="0"/>
          </a:p>
        </p:txBody>
      </p:sp>
    </p:spTree>
    <p:extLst>
      <p:ext uri="{BB962C8B-B14F-4D97-AF65-F5344CB8AC3E}">
        <p14:creationId xmlns:p14="http://schemas.microsoft.com/office/powerpoint/2010/main" val="2671527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0570769" cy="1320800"/>
          </a:xfrm>
        </p:spPr>
        <p:txBody>
          <a:bodyPr>
            <a:normAutofit fontScale="90000"/>
          </a:bodyPr>
          <a:lstStyle/>
          <a:p>
            <a:r>
              <a:rPr lang="en-US" dirty="0">
                <a:solidFill>
                  <a:schemeClr val="tx1"/>
                </a:solidFill>
              </a:rPr>
              <a:t>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Glyukokortikoidlar</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ta’sirida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oqsillar</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parchalanishi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stimullanadi</a:t>
            </a:r>
            <a:r>
              <a:rPr lang="en-US" sz="2200" dirty="0">
                <a:solidFill>
                  <a:schemeClr val="tx1"/>
                </a:solidFill>
                <a:latin typeface="Times New Roman" panose="02020603050405020304" pitchFamily="18" charset="0"/>
                <a:cs typeface="Times New Roman" panose="02020603050405020304" pitchFamily="18" charset="0"/>
              </a:rPr>
              <a:t>. Bu </a:t>
            </a:r>
            <a:r>
              <a:rPr lang="en-US" sz="2200" dirty="0" err="1">
                <a:solidFill>
                  <a:schemeClr val="tx1"/>
                </a:solidFill>
                <a:latin typeface="Times New Roman" panose="02020603050405020304" pitchFamily="18" charset="0"/>
                <a:cs typeface="Times New Roman" panose="02020603050405020304" pitchFamily="18" charset="0"/>
              </a:rPr>
              <a:t>ta’sirning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asosida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qon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plazmasidan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hujayra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ichiga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aminokislotalar</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transportining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keskin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sekinlashuvi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yotadi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bu</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esa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oqsillar</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biosintezi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bosqichlarini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tormozlaydi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Oqsillarning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katabolizmi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muskul</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massasining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kamayishiga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osteoparozga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va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shuningdek</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yaralarni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bitish</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tezligining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pasayishiga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olib</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keladi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Oqsillarning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parchalanishi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hazm</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qilish</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trakti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shilliq</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qavatining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himoya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sohasida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oqsil</a:t>
            </a:r>
            <a:r>
              <a:rPr lang="en-US" sz="2200" dirty="0">
                <a:solidFill>
                  <a:schemeClr val="tx1"/>
                </a:solidFill>
                <a:latin typeface="Times New Roman" panose="02020603050405020304" pitchFamily="18" charset="0"/>
                <a:cs typeface="Times New Roman" panose="02020603050405020304" pitchFamily="18" charset="0"/>
              </a:rPr>
              <a:t> </a:t>
            </a:r>
            <a:r>
              <a:rPr lang="uz-Latn-UZ" sz="2200" dirty="0">
                <a:solidFill>
                  <a:schemeClr val="tx1"/>
                </a:solidFill>
                <a:latin typeface="Times New Roman" panose="02020603050405020304" pitchFamily="18" charset="0"/>
                <a:cs typeface="Times New Roman" panose="02020603050405020304" pitchFamily="18" charset="0"/>
              </a:rPr>
              <a:t/>
            </a:r>
            <a:br>
              <a:rPr lang="uz-Latn-UZ" sz="22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komponentlarining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kamayishiga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olib</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keladi</a:t>
            </a:r>
            <a:r>
              <a:rPr lang="en-US" sz="2200" dirty="0">
                <a:solidFill>
                  <a:schemeClr val="tx1"/>
                </a:solidFill>
                <a:latin typeface="Times New Roman" panose="02020603050405020304" pitchFamily="18" charset="0"/>
                <a:cs typeface="Times New Roman" panose="02020603050405020304" pitchFamily="18" charset="0"/>
              </a:rPr>
              <a:t>. Bu </a:t>
            </a:r>
            <a:r>
              <a:rPr lang="en-US" sz="2200" dirty="0" err="1">
                <a:solidFill>
                  <a:schemeClr val="tx1"/>
                </a:solidFill>
                <a:latin typeface="Times New Roman" panose="02020603050405020304" pitchFamily="18" charset="0"/>
                <a:cs typeface="Times New Roman" panose="02020603050405020304" pitchFamily="18" charset="0"/>
              </a:rPr>
              <a:t>holat</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xlorid</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kisloti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va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pepsinning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agressiv</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ta’sirini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oshiradi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va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natijada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peptik</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yaralar</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hosil</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bo‘lishiga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olib</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keladi</a:t>
            </a:r>
            <a:r>
              <a:rPr lang="en-US" sz="2200" dirty="0">
                <a:solidFill>
                  <a:schemeClr val="tx1"/>
                </a:solidFill>
                <a:latin typeface="Times New Roman" panose="02020603050405020304" pitchFamily="18" charset="0"/>
                <a:cs typeface="Times New Roman" panose="02020603050405020304" pitchFamily="18" charset="0"/>
              </a:rPr>
              <a:t>.</a:t>
            </a:r>
            <a:r>
              <a:rPr lang="uz-Latn-UZ" dirty="0"/>
              <a:t/>
            </a:r>
            <a:br>
              <a:rPr lang="uz-Latn-UZ" dirty="0"/>
            </a:br>
            <a:endParaRPr lang="uz-Latn-UZ" dirty="0"/>
          </a:p>
        </p:txBody>
      </p:sp>
      <p:sp>
        <p:nvSpPr>
          <p:cNvPr id="3" name="Объект 2"/>
          <p:cNvSpPr>
            <a:spLocks noGrp="1"/>
          </p:cNvSpPr>
          <p:nvPr>
            <p:ph idx="1"/>
          </p:nvPr>
        </p:nvSpPr>
        <p:spPr>
          <a:xfrm>
            <a:off x="677333" y="2930013"/>
            <a:ext cx="9744861" cy="3111349"/>
          </a:xfrm>
        </p:spPr>
        <p:txBody>
          <a:bodyPr>
            <a:normAutofit/>
          </a:bodyPr>
          <a:lstStyle/>
          <a:p>
            <a:r>
              <a:rPr lang="en-US" sz="2000" dirty="0">
                <a:latin typeface="Times New Roman" panose="02020603050405020304" pitchFamily="18" charset="0"/>
                <a:cs typeface="Times New Roman" panose="02020603050405020304" pitchFamily="18" charset="0"/>
              </a:rPr>
              <a:t>b) </a:t>
            </a:r>
            <a:r>
              <a:rPr lang="en-US" sz="2000" dirty="0" err="1">
                <a:latin typeface="Times New Roman" panose="02020603050405020304" pitchFamily="18" charset="0"/>
                <a:cs typeface="Times New Roman" panose="02020603050405020304" pitchFamily="18" charset="0"/>
              </a:rPr>
              <a:t>Glyukokortikoidlar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yog‘ni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depolaridan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mobilizatsiyasini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kuchaytiradi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plazmasida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kislotalari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konsentratsiyasini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qatorda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sohasida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ko‘krak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gavdaning</a:t>
            </a:r>
            <a:r>
              <a:rPr lang="en-US" sz="2000" dirty="0">
                <a:latin typeface="Times New Roman" panose="02020603050405020304" pitchFamily="18" charset="0"/>
                <a:cs typeface="Times New Roman" panose="02020603050405020304" pitchFamily="18" charset="0"/>
              </a:rPr>
              <a:t> yon bosh </a:t>
            </a:r>
            <a:r>
              <a:rPr lang="en-US" sz="2000" dirty="0" err="1">
                <a:latin typeface="Times New Roman" panose="02020603050405020304" pitchFamily="18" charset="0"/>
                <a:cs typeface="Times New Roman" panose="02020603050405020304" pitchFamily="18" charset="0"/>
              </a:rPr>
              <a:t>sohalarida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yog‘ning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to‘planishiga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keladi</a:t>
            </a:r>
            <a:r>
              <a:rPr lang="en-US" sz="2000" dirty="0">
                <a:latin typeface="Times New Roman" panose="02020603050405020304" pitchFamily="18" charset="0"/>
                <a:cs typeface="Times New Roman" panose="02020603050405020304" pitchFamily="18" charset="0"/>
              </a:rPr>
              <a:t>. </a:t>
            </a:r>
            <a:endParaRPr lang="uz-Latn-U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Organizmga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glyukokortikoidlarning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yuborilishi</a:t>
            </a:r>
            <a:r>
              <a:rPr lang="en-US" sz="2000" dirty="0">
                <a:latin typeface="Times New Roman" panose="02020603050405020304" pitchFamily="18" charset="0"/>
                <a:cs typeface="Times New Roman" panose="02020603050405020304" pitchFamily="18" charset="0"/>
              </a:rPr>
              <a:t> </a:t>
            </a:r>
            <a:endParaRPr lang="uz-Latn-UZ"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qon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plazmasida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glyukoza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miqdorining</a:t>
            </a:r>
            <a:endParaRPr lang="uz-Latn-UZ" sz="2000" dirty="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ortishiga</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giperglikemiya</a:t>
            </a:r>
            <a:r>
              <a:rPr lang="en-US" sz="2000" dirty="0">
                <a:latin typeface="Times New Roman" panose="02020603050405020304" pitchFamily="18" charset="0"/>
                <a:cs typeface="Times New Roman" panose="02020603050405020304" pitchFamily="18" charset="0"/>
              </a:rPr>
              <a:t>).</a:t>
            </a:r>
            <a:endParaRPr lang="uz-Latn-UZ" sz="2000" dirty="0">
              <a:latin typeface="Times New Roman" panose="02020603050405020304" pitchFamily="18" charset="0"/>
              <a:cs typeface="Times New Roman" panose="02020603050405020304" pitchFamily="18" charset="0"/>
            </a:endParaRPr>
          </a:p>
        </p:txBody>
      </p:sp>
      <p:pic>
        <p:nvPicPr>
          <p:cNvPr id="7" name="Рисунок 6" descr="https://i2.wp.com/krasotka.guru/wp-content/auploads/538965/patologii_nadpochechnikov.jpg"/>
          <p:cNvPicPr/>
          <p:nvPr/>
        </p:nvPicPr>
        <p:blipFill>
          <a:blip r:embed="rId2">
            <a:extLst>
              <a:ext uri="{28A0092B-C50C-407E-A947-70E740481C1C}">
                <a14:useLocalDpi xmlns:a14="http://schemas.microsoft.com/office/drawing/2010/main" val="0"/>
              </a:ext>
            </a:extLst>
          </a:blip>
          <a:srcRect/>
          <a:stretch>
            <a:fillRect/>
          </a:stretch>
        </p:blipFill>
        <p:spPr bwMode="auto">
          <a:xfrm>
            <a:off x="6341806" y="3912623"/>
            <a:ext cx="5456903" cy="2827389"/>
          </a:xfrm>
          <a:prstGeom prst="rect">
            <a:avLst/>
          </a:prstGeom>
          <a:noFill/>
          <a:ln>
            <a:noFill/>
          </a:ln>
        </p:spPr>
      </p:pic>
    </p:spTree>
    <p:extLst>
      <p:ext uri="{BB962C8B-B14F-4D97-AF65-F5344CB8AC3E}">
        <p14:creationId xmlns:p14="http://schemas.microsoft.com/office/powerpoint/2010/main" val="237252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53961"/>
            <a:ext cx="11003389" cy="5687401"/>
          </a:xfrm>
        </p:spPr>
        <p:txBody>
          <a:bodyPr>
            <a:normAutofit/>
          </a:bodyPr>
          <a:lstStyle/>
          <a:p>
            <a:r>
              <a:rPr lang="en-US" sz="2000" b="1" dirty="0" err="1">
                <a:latin typeface="Times New Roman" panose="02020603050405020304" pitchFamily="18" charset="0"/>
                <a:cs typeface="Times New Roman" panose="02020603050405020304" pitchFamily="18" charset="0"/>
              </a:rPr>
              <a:t>Oshqozon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osti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bezi</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Oshqozon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endokrin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faolligini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Langergans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orolchalari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ta’minlaydi</a:t>
            </a:r>
            <a:r>
              <a:rPr lang="en-US" sz="2000"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hujayralar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oshqozon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bezi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Langergans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orolchasining</a:t>
            </a:r>
            <a:r>
              <a:rPr lang="en-US" sz="2000" dirty="0">
                <a:latin typeface="Times New Roman" panose="02020603050405020304" pitchFamily="18" charset="0"/>
                <a:cs typeface="Times New Roman" panose="02020603050405020304" pitchFamily="18" charset="0"/>
              </a:rPr>
              <a:t> 60 % </a:t>
            </a:r>
            <a:r>
              <a:rPr lang="en-US" sz="2000" dirty="0" err="1">
                <a:latin typeface="Times New Roman" panose="02020603050405020304" pitchFamily="18" charset="0"/>
                <a:cs typeface="Times New Roman" panose="02020603050405020304" pitchFamily="18" charset="0"/>
              </a:rPr>
              <a: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tashkil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Ular</a:t>
            </a:r>
            <a:r>
              <a:rPr lang="en-US" sz="2000" dirty="0">
                <a:latin typeface="Times New Roman" panose="02020603050405020304" pitchFamily="18" charset="0"/>
                <a:cs typeface="Times New Roman" panose="02020603050405020304" pitchFamily="18" charset="0"/>
              </a:rPr>
              <a:t> insulin </a:t>
            </a:r>
            <a:r>
              <a:rPr lang="en-US" sz="2000" dirty="0" err="1">
                <a:latin typeface="Times New Roman" panose="02020603050405020304" pitchFamily="18" charset="0"/>
                <a:cs typeface="Times New Roman" panose="02020603050405020304" pitchFamily="18" charset="0"/>
              </a:rPr>
              <a:t>ishlab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chiqaradi</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hamma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turdagi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moddalar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almashinuviga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lekin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hammadan</a:t>
            </a:r>
            <a:r>
              <a:rPr lang="en-US" sz="2000" dirty="0">
                <a:latin typeface="Times New Roman" panose="02020603050405020304" pitchFamily="18" charset="0"/>
                <a:cs typeface="Times New Roman" panose="02020603050405020304" pitchFamily="18" charset="0"/>
              </a:rPr>
              <a:t> ham </a:t>
            </a:r>
            <a:r>
              <a:rPr lang="en-US" sz="2000" dirty="0" err="1">
                <a:latin typeface="Times New Roman" panose="02020603050405020304" pitchFamily="18" charset="0"/>
                <a:cs typeface="Times New Roman" panose="02020603050405020304" pitchFamily="18" charset="0"/>
              </a:rPr>
              <a:t>qon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plazmasidagi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glyukoza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miqdorini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pasaytiradi</a:t>
            </a:r>
            <a:r>
              <a:rPr lang="en-US" sz="2000" dirty="0">
                <a:latin typeface="Times New Roman" panose="02020603050405020304" pitchFamily="18" charset="0"/>
                <a:cs typeface="Times New Roman" panose="02020603050405020304" pitchFamily="18" charset="0"/>
              </a:rPr>
              <a:t>. Insulin (</a:t>
            </a:r>
            <a:r>
              <a:rPr lang="en-US" sz="2000" dirty="0" err="1">
                <a:latin typeface="Times New Roman" panose="02020603050405020304" pitchFamily="18" charset="0"/>
                <a:cs typeface="Times New Roman" panose="02020603050405020304" pitchFamily="18" charset="0"/>
              </a:rPr>
              <a:t>polipeptid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kimyoviy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sintez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qilingan</a:t>
            </a:r>
            <a:r>
              <a:rPr lang="en-US" sz="2000" dirty="0">
                <a:latin typeface="Times New Roman" panose="02020603050405020304" pitchFamily="18" charset="0"/>
                <a:cs typeface="Times New Roman" panose="02020603050405020304" pitchFamily="18" charset="0"/>
              </a:rPr>
              <a:t>. Insulin </a:t>
            </a:r>
            <a:r>
              <a:rPr lang="en-US" sz="2000" dirty="0" err="1">
                <a:latin typeface="Times New Roman" panose="02020603050405020304" pitchFamily="18" charset="0"/>
                <a:cs typeface="Times New Roman" panose="02020603050405020304" pitchFamily="18" charset="0"/>
              </a:rPr>
              <a:t>ta’sirida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hujayra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membranasining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glyukoza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aminokislotalarga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nisbatan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o‘tkazuvchanligi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ortadi</a:t>
            </a:r>
            <a:r>
              <a:rPr lang="en-US" sz="2000" dirty="0">
                <a:latin typeface="Times New Roman" panose="02020603050405020304" pitchFamily="18" charset="0"/>
                <a:cs typeface="Times New Roman" panose="02020603050405020304" pitchFamily="18" charset="0"/>
              </a:rPr>
              <a:t> (20 </a:t>
            </a:r>
            <a:r>
              <a:rPr lang="en-US" sz="2000" dirty="0" err="1">
                <a:latin typeface="Times New Roman" panose="02020603050405020304" pitchFamily="18" charset="0"/>
                <a:cs typeface="Times New Roman" panose="02020603050405020304" pitchFamily="18" charset="0"/>
              </a:rPr>
              <a:t>marotaba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oqsillar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biosintezi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bioenergetik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jarayonlarining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kuchayishiga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keladi</a:t>
            </a:r>
            <a:r>
              <a:rPr lang="en-US" sz="2000" dirty="0">
                <a:latin typeface="Times New Roman" panose="02020603050405020304" pitchFamily="18" charset="0"/>
                <a:cs typeface="Times New Roman" panose="02020603050405020304" pitchFamily="18" charset="0"/>
              </a:rPr>
              <a:t>. </a:t>
            </a:r>
            <a:endParaRPr lang="uz-Latn-U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Insulin </a:t>
            </a:r>
            <a:r>
              <a:rPr lang="en-US" sz="2000" dirty="0" err="1">
                <a:latin typeface="Times New Roman" panose="02020603050405020304" pitchFamily="18" charset="0"/>
                <a:cs typeface="Times New Roman" panose="02020603050405020304" pitchFamily="18" charset="0"/>
              </a:rPr>
              <a:t>sekretsiyasi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yetarlicha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bo‘lmaganda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qandli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diabetga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plazmasida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glyukoza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miqdori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Qonda</a:t>
            </a:r>
            <a:r>
              <a:rPr lang="en-US" sz="2000" dirty="0">
                <a:latin typeface="Times New Roman" panose="02020603050405020304" pitchFamily="18" charset="0"/>
                <a:cs typeface="Times New Roman" panose="02020603050405020304" pitchFamily="18" charset="0"/>
              </a:rPr>
              <a:t> insulin </a:t>
            </a:r>
            <a:r>
              <a:rPr lang="en-US" sz="2000" dirty="0" err="1">
                <a:latin typeface="Times New Roman" panose="02020603050405020304" pitchFamily="18" charset="0"/>
                <a:cs typeface="Times New Roman" panose="02020603050405020304" pitchFamily="18" charset="0"/>
              </a:rPr>
              <a:t>miqdorining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ortib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darhol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gipoglikemiya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chaqiradi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holat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insonni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xushidan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kelishi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mumkin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gipoglikemik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koma</a:t>
            </a:r>
            <a:r>
              <a:rPr lang="en-US" sz="2000" dirty="0">
                <a:latin typeface="Times New Roman" panose="02020603050405020304" pitchFamily="18" charset="0"/>
                <a:cs typeface="Times New Roman" panose="02020603050405020304" pitchFamily="18" charset="0"/>
              </a:rPr>
              <a:t>). </a:t>
            </a:r>
            <a:endParaRPr lang="uz-Latn-UZ" sz="2000" dirty="0" smtClean="0">
              <a:latin typeface="Times New Roman" panose="02020603050405020304" pitchFamily="18" charset="0"/>
              <a:cs typeface="Times New Roman" panose="02020603050405020304" pitchFamily="18" charset="0"/>
            </a:endParaRPr>
          </a:p>
          <a:p>
            <a:endParaRPr lang="uz-Latn-UZ" sz="2000" dirty="0">
              <a:latin typeface="Times New Roman" panose="02020603050405020304" pitchFamily="18" charset="0"/>
              <a:cs typeface="Times New Roman" panose="02020603050405020304" pitchFamily="18" charset="0"/>
            </a:endParaRPr>
          </a:p>
          <a:p>
            <a:endParaRPr lang="uz-Latn-UZ" sz="2000" dirty="0">
              <a:latin typeface="Times New Roman" panose="02020603050405020304" pitchFamily="18" charset="0"/>
              <a:cs typeface="Times New Roman" panose="02020603050405020304" pitchFamily="18" charset="0"/>
            </a:endParaRPr>
          </a:p>
        </p:txBody>
      </p:sp>
      <p:pic>
        <p:nvPicPr>
          <p:cNvPr id="4" name="Рисунок 3" descr="https://mywoman-club.ru/wp-content/uploads/2018/02/l5657-min.jpg"/>
          <p:cNvPicPr/>
          <p:nvPr/>
        </p:nvPicPr>
        <p:blipFill>
          <a:blip r:embed="rId2">
            <a:extLst>
              <a:ext uri="{28A0092B-C50C-407E-A947-70E740481C1C}">
                <a14:useLocalDpi xmlns:a14="http://schemas.microsoft.com/office/drawing/2010/main" val="0"/>
              </a:ext>
            </a:extLst>
          </a:blip>
          <a:srcRect/>
          <a:stretch>
            <a:fillRect/>
          </a:stretch>
        </p:blipFill>
        <p:spPr bwMode="auto">
          <a:xfrm>
            <a:off x="1710814" y="3687096"/>
            <a:ext cx="7161724" cy="2762865"/>
          </a:xfrm>
          <a:prstGeom prst="rect">
            <a:avLst/>
          </a:prstGeom>
          <a:noFill/>
          <a:ln>
            <a:noFill/>
          </a:ln>
        </p:spPr>
      </p:pic>
    </p:spTree>
    <p:extLst>
      <p:ext uri="{BB962C8B-B14F-4D97-AF65-F5344CB8AC3E}">
        <p14:creationId xmlns:p14="http://schemas.microsoft.com/office/powerpoint/2010/main" val="264222022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TotalTime>
  <Words>980</Words>
  <Application>Microsoft Office PowerPoint</Application>
  <PresentationFormat>Широкоэкранный</PresentationFormat>
  <Paragraphs>33</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Times New Roman</vt:lpstr>
      <vt:lpstr>Trebuchet MS</vt:lpstr>
      <vt:lpstr>Wingdings 3</vt:lpstr>
      <vt:lpstr>Аспект</vt:lpstr>
      <vt:lpstr>Mavzu: ICHKI SEKRETSIYA BEZLARI </vt:lpstr>
      <vt:lpstr>Презентация PowerPoint</vt:lpstr>
      <vt:lpstr>Gipofiz. Gipofiz uch: oldingi (adenogipofiz), orqa (neyrogipofiz) va oraliq bo‘laklardan tuzilgan murakkab bezdir. Gipofizning oldingi bo‘lagi. Adenogipofizda 6 ta gormon ishlab chiqariladi, ulardan 4 tasi trop gormonlar (adrenokortikotrop yoki kortikotropin, tireotrop gormon yoki tireotropin) va 2 ta gonodotrop gormon – (follikulostimullovchi va lyuteinlovchi va 2 ta esa effektor gormonlar somatotrop gormon va prolaktin).</vt:lpstr>
      <vt:lpstr>Adrenokortikotrop gormon yoki kortikotropin . Kortikotropin buyrak usti bezlari po‘stlog‘ining tutamli va turli sohasini o‘stirib va shu bezlardan chiqadigan gormonlar sintezini kuchaytiradi.   Gonadotrop  gormonlar yoki gonadotropinlar. Adenogipofizda ikki xil gonadotrop gormonlar ishlab chiqariladi. Bular follikulostimullovchi va lyuteinlovchi gormonlardir. Ayollar  tuxumdonida follikulning rivojlanishini  va yetilishini, erkak organizmida esa spermatogenezni va prostata bezining rivojlanishini tezlashtiradi.  Somatotrop gormon yoki o‘sish gormoni. O‘sish gormoni organizmda o‘sish va jismoniy rivojlanish jarayonlariga ta’sir etadi. Bu gormonning nishon-a’zolari bo‘lib suyak hisoblanadi, bundan tashqari biriktiruvchi to‘qimalarga boy: muskullar, paylar va ichki a’zolarga ham o‘z ta’sirini ko‘rsatadi.  Prolaktin.  Sut bezlarida proliferativ jarayonlarni va o‘sishini tezlashtiradi.  -Sutni hosil bo‘lishi va ajralishini kuchaytiradi. - Buyraklarda natriy va suvni reabsorbsiyasini kuchaytiradi, bu  xol sut hosil bo‘lishda muxim axamiyat kasb etadi.   </vt:lpstr>
      <vt:lpstr>Презентация PowerPoint</vt:lpstr>
      <vt:lpstr>Qalqonsimon bez.  Tiroksin va triyodtironin biosintezi tirozin aminokislotalarini yodlash yo‘li bilan amalga oshiriladi. Bezda yodli birikmalar: monoyodtirozin va diyodtirozinlar sintez qilinadi. Qalqonsimon bez gormonlarining ta’siri organizmning metabolitik faolligini oshirishi orqali namoyon bo‘ladi. Bunda  hamma turdagi moddalar almashinuvi (oqsil, yog’ va uglevod) kuchayadi, bu esa energiya hosil bo‘lishining  ko‘payishiga va asosiy almashinuvning ortishiga olib keladi. bu gormonlarning yetishmasligi ham aqlan, ham jismonan barkamolligiga putur etadi  (kretinizm). Barcha turdagi moddalar almashinuvining faollashuvidan hamma a’zolar faoliyati faollashadi. Issiqlik hosil bo‘lishi kuchadi, bu esa tana haroratining ortishiga olib keladi. Yurak ishi tezlashadi (taxikardiya, arterial bosimning ortishi, qon daqiqalik hajmining ko‘payishi). </vt:lpstr>
      <vt:lpstr>Презентация PowerPoint</vt:lpstr>
      <vt:lpstr>a) Glyukokortikoidlar ta’sirida oqsillar parchalanishi stimullanadi. Bu ta’sirning asosida qon plazmasidan hujayra ichiga aminokislotalar transportining keskin sekinlashuvi yotadi, bu esa oqsillar biosintezi bosqichlarini tormozlaydi.  Oqsillarning katabolizmi muskul massasining kamayishiga, osteoparozga va shuningdek yaralarni bitish tezligining pasayishiga olib keladi. Oqsillarning parchalanishi, hazm qilish trakti shilliq qavatining himoya sohasida oqsil   komponentlarining kamayishiga olib keladi. Bu holat xlorid kisloti va pepsinning agressiv ta’sirini oshiradi va natijada peptik yaralar hosil bo‘lishiga olib keladi. </vt:lpstr>
      <vt:lpstr>Презентация PowerPoint</vt:lpstr>
      <vt:lpstr>Презентация PowerPoint</vt:lpstr>
      <vt:lpstr>Презентация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ICHKI SEKRETSIYA BEZLARI </dc:title>
  <dc:creator>ASUS</dc:creator>
  <cp:lastModifiedBy>ASUS</cp:lastModifiedBy>
  <cp:revision>3</cp:revision>
  <dcterms:created xsi:type="dcterms:W3CDTF">2022-10-29T18:11:33Z</dcterms:created>
  <dcterms:modified xsi:type="dcterms:W3CDTF">2022-10-29T18:33:25Z</dcterms:modified>
</cp:coreProperties>
</file>