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0" r:id="rId15"/>
    <p:sldId id="269" r:id="rId16"/>
    <p:sldId id="271" r:id="rId17"/>
    <p:sldId id="25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25B4FCE4-A639-4A46-8800-55990AD30395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92AEDBB-A835-4C8F-A84C-E02640E2E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48BEAE9-2497-4629-B0B7-0A79273F5886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2336499-117F-4A42-A0DE-9EC0CA1EB3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E0BAC3FF-64AA-4649-9DD6-591D41668F1F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D8A3D245-9645-4541-AF5E-96F08C72A9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3AFD44B-E48E-4F71-8134-7A399469755D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4049011-4FBE-4052-8B03-E9544381C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022E0CC-6895-49B8-BF69-35B0DF755AD0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42551FF5-277B-485C-AC52-C7384A563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B6D5998-A817-49C7-9752-23083997A9CC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37F5FFDC-2862-4E41-8BEB-55D5941B1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406A62B-4B66-46EE-9B39-9D70A47CBC38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8BAC569D-3336-424B-9CCD-75136CEB5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4A11EED4-032A-4D3B-91B6-8FFB5D7314E9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24A37F9-628E-458F-8B20-9F7EE87467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935C598-4369-4683-BAC9-E5C5E429FBEE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68FFA8B7-329D-498A-8230-9848A70F2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4AA795F-BFA9-46D4-8002-D6E5DC4B36A9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798DDA21-4FAA-48B9-9EAF-01EEFB506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latin typeface="Gill Sans M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AC060363-8F06-4CF4-977E-FBC81E8F35F9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96384FC0-34AF-453C-ACCB-7ED1B1D62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latin typeface="Corbel"/>
                <a:cs typeface="+mn-cs"/>
              </a:defRPr>
            </a:lvl1pPr>
            <a:extLst/>
          </a:lstStyle>
          <a:p>
            <a:pPr>
              <a:defRPr/>
            </a:pPr>
            <a:fld id="{0DC03F28-D6DC-48A5-9249-EE3E637B3A33}" type="datetimeFigureOut">
              <a:rPr lang="ru-RU"/>
              <a:pPr>
                <a:defRPr/>
              </a:pPr>
              <a:t>08.05.2020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Corbel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E7DEC9">
                    <a:shade val="50000"/>
                    <a:satMod val="200000"/>
                  </a:srgbClr>
                </a:solidFill>
                <a:effectLst/>
                <a:latin typeface="Corbel"/>
                <a:cs typeface="+mn-cs"/>
              </a:defRPr>
            </a:lvl1pPr>
            <a:extLst/>
          </a:lstStyle>
          <a:p>
            <a:pPr>
              <a:defRPr/>
            </a:pPr>
            <a:fld id="{1F15B336-920C-4443-940D-8D9DD98B7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/>
          </p:cNvSpPr>
          <p:nvPr>
            <p:ph type="ctrTitle" idx="4294967295"/>
          </p:nvPr>
        </p:nvSpPr>
        <p:spPr bwMode="auto">
          <a:xfrm>
            <a:off x="685800" y="2130425"/>
            <a:ext cx="7772400" cy="1470025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uz-Cyrl-UZ" i="1">
                <a:effectLst/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i="1">
                <a:effectLst/>
                <a:latin typeface="Times New Roman" pitchFamily="18" charset="0"/>
                <a:cs typeface="Times New Roman" pitchFamily="18" charset="0"/>
              </a:rPr>
              <a:t>Амалий маш</a:t>
            </a:r>
            <a:r>
              <a:rPr lang="uz-Cyrl-UZ" i="1">
                <a:effectLst/>
                <a:latin typeface="Times New Roman" pitchFamily="18" charset="0"/>
                <a:cs typeface="Times New Roman" pitchFamily="18" charset="0"/>
              </a:rPr>
              <a:t>ғулот №8</a:t>
            </a:r>
            <a:endParaRPr lang="ru-RU" i="1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mirsovetov.ru/images/179/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785813"/>
            <a:ext cx="7643813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Шестиугольник 4"/>
          <p:cNvSpPr/>
          <p:nvPr/>
        </p:nvSpPr>
        <p:spPr>
          <a:xfrm>
            <a:off x="428596" y="642918"/>
            <a:ext cx="4643470" cy="5500726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v-SE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Сув ва минерал тузлар алмашинуви </a:t>
            </a:r>
            <a:r>
              <a:rPr lang="sv-S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сув организм ҳужайралари ва тўқималарининг таркибий қисмидир.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sv-S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 организмининг -60-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70</a:t>
            </a:r>
            <a:r>
              <a:rPr lang="sv-SE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% сув, болаларнинг 80 % дан ортиғини сув ташкил этади. Сув ҳар хил тўқима аъзоларида турли миқдорда: суякда – 20 %, ёғ тўқимасида – 30 %, мускулларда – 70 %, ички аъзоларда – 75,85 %, энг кўп сув қонда – 92 % бўлади.</a:t>
            </a:r>
          </a:p>
          <a:p>
            <a:pPr algn="ctr">
              <a:defRPr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6" name="Picture 3" descr="http://womanadvice.ru/sites/default/files/imagecache/width_250/neotlozhnaya_pomoshch_pri_eksiko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714375"/>
            <a:ext cx="23812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 descr="http://litcey.ru/pars_docs/refs/8/7710/7710_html_m52cf0e3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3071813"/>
            <a:ext cx="34671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есятиугольник 3"/>
          <p:cNvSpPr/>
          <p:nvPr/>
        </p:nvSpPr>
        <p:spPr>
          <a:xfrm>
            <a:off x="642910" y="357166"/>
            <a:ext cx="8286808" cy="6215106"/>
          </a:xfrm>
          <a:prstGeom prst="dec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Минерал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тузлар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одамнинг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ҳамма тўқималарида бўлади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улар тана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массасининг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0,9 % 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Одам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калий,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калсий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натрий, фосфор, магний,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темир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гугурт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хлор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бошқалар мавжуд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Минерал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тузларнинг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аҳамияти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u="sng" dirty="0" err="1">
                <a:latin typeface="Times New Roman" pitchFamily="18" charset="0"/>
                <a:cs typeface="Times New Roman" pitchFamily="18" charset="0"/>
              </a:rPr>
              <a:t>турлича</a:t>
            </a:r>
            <a:r>
              <a:rPr lang="en-US" i="1" u="sng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Улар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суяк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тўқимасининг асосий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массасини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буффер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тизимни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ҳосил бўлишида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модда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алмашинувида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иштиок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қоннинг осмотик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босимини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ҳосил бўлишида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нерв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мскул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тўқималарининг қўзғалиш жараёнида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ҳужайраларда электр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потенсиалларни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ҳосил бўлишида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қонни ивиш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жараёнида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кислородни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ташилишида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иштирок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этади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42844" y="571480"/>
            <a:ext cx="8786874" cy="564360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Организмнинг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фаоллиги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таъсир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этувчи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ташқи муҳит омилларига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кўра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алмашинувининг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хил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даражаси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фарқланади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алмашинув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тинч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ҳолатдаги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сарфланиши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турли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меҳнатда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энергия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сарфланади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алмашинув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овқатлангандан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кейин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12-14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соат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кейин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тинч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ҳаракатиз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ҳолатда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20-22 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хонада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сарфланадиган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энергиядир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Вояга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етган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одамнинг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 кг тана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массасига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соатда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 ккал энергия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тўғри келади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70 кг тана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массаси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бўлган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одамнинг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алмашинув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энергияси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1700 ккал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атрофида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бўлади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алмашинув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10 %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атрофида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ўзгариб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туради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Аёлларда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алмашинув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эркакларга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нисбатан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камроқ бўлади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z-Cyrl-UZ" sz="2000" b="1">
                <a:effectLst/>
                <a:latin typeface="Times New Roman" pitchFamily="18" charset="0"/>
                <a:cs typeface="Times New Roman" pitchFamily="18" charset="0"/>
              </a:rPr>
              <a:t>Асосий алмашинувнинг ўзгариш фоизини Рид ифодаси билан аниқланади</a:t>
            </a:r>
            <a:endParaRPr lang="ru-RU" sz="2000" b="1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uz-Cyrl-UZ" sz="2800" b="1"/>
          </a:p>
          <a:p>
            <a:pPr>
              <a:lnSpc>
                <a:spcPct val="90000"/>
              </a:lnSpc>
            </a:pPr>
            <a:r>
              <a:rPr lang="uz-Cyrl-UZ" sz="2800" b="1">
                <a:latin typeface="Times New Roman" pitchFamily="18" charset="0"/>
                <a:cs typeface="Times New Roman" pitchFamily="18" charset="0"/>
              </a:rPr>
              <a:t>Оф=0,75х(ЮКС+ПБх0,74)-72</a:t>
            </a:r>
            <a:endParaRPr lang="uz-Cyrl-UZ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uz-Cyrl-UZ" sz="2800">
                <a:latin typeface="Times New Roman" pitchFamily="18" charset="0"/>
                <a:cs typeface="Times New Roman" pitchFamily="18" charset="0"/>
              </a:rPr>
              <a:t>Оф – асосий алмашинувнинг нормадан ошиш фоизи.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ПБ – пулс босими (ПБ = СБ – ДБ).</a:t>
            </a:r>
          </a:p>
          <a:p>
            <a:pPr>
              <a:lnSpc>
                <a:spcPct val="90000"/>
              </a:lnSpc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Рид формуласи организмнинг артериал босим, юракнинг 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ис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ариш сони ва исси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ликни ишлаб чи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иш ўртасидаги бо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ғ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қ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ликни мавжудлигига асосланган. Асосий алмашинув катталигининг 10% гача ортиши нормал деб хисобланади.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42852"/>
            <a:ext cx="4357718" cy="64294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Одамларда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кеча-кундузда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сарфланадиган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алмашинув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жисмоний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бажариш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сарфланадиган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иборат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Касб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корига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сарфланишига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кўра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катта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ёшли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аҳолини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гуруҳга ажратиш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мумкин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1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гуруҳ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ақлий меҳнат билан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шуғулланувчилар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кеча-кундузда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2200-3000 ккал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сарфлайдилар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2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гуруҳ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механизатсиялашган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меҳнат билан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шуғулланувчилар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кеча-кундузда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2300-3200 ккал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сарфлайдилар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гуруҳ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қисман механизатсиялашган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меҳнат билан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шуғулланувчилар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кеча-кундузда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2500-3400 ккал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сарфлайдилар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4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гуруҳ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оғир жисмоний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меҳнат билан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шуғулланувчилар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кеча-кундузда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3500-4000 ккал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энргия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сарфлайдилар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3" descr="http://blgy.ru/images/biology8/img4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500063"/>
            <a:ext cx="3929062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uz-Cyrl-UZ" sz="2000" b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Суткалик овқат ра</a:t>
            </a:r>
            <a:r>
              <a:rPr lang="ru-RU" sz="2000" b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z-Cyrl-UZ" sz="2000" b="1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сионини тузиш</a:t>
            </a:r>
            <a:endParaRPr lang="ru-RU" sz="2000" b="1"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Кундалик овқат 3 марта овқатланишга мўлжалланган бўлиб, умумий суткалик калорияси талабалар учун 3000-3200 ккал дан ташкил топиб улардан:</a:t>
            </a:r>
          </a:p>
          <a:p>
            <a:pPr lvl="1">
              <a:lnSpc>
                <a:spcPct val="80000"/>
              </a:lnSpc>
            </a:pPr>
            <a:r>
              <a:rPr lang="uz-Cyrl-UZ" sz="2400">
                <a:latin typeface="Times New Roman" pitchFamily="18" charset="0"/>
                <a:cs typeface="Times New Roman" pitchFamily="18" charset="0"/>
              </a:rPr>
              <a:t>ерталаб – 30% - 960 ккал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пешинда – 5</a:t>
            </a:r>
            <a:r>
              <a:rPr lang="uz-Cyrl-UZ" sz="24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uz-Cyrl-UZ" sz="2400">
                <a:latin typeface="Times New Roman" pitchFamily="18" charset="0"/>
                <a:cs typeface="Times New Roman" pitchFamily="18" charset="0"/>
              </a:rPr>
              <a:t> - 1600 ккал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кечқурун – 20%</a:t>
            </a:r>
            <a:r>
              <a:rPr lang="uz-Cyrl-UZ" sz="2400">
                <a:latin typeface="Times New Roman" pitchFamily="18" charset="0"/>
                <a:cs typeface="Times New Roman" pitchFamily="18" charset="0"/>
              </a:rPr>
              <a:t> - 640 ккал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z-Cyrl-UZ" sz="2800">
                <a:latin typeface="Times New Roman" pitchFamily="18" charset="0"/>
                <a:cs typeface="Times New Roman" pitchFamily="18" charset="0"/>
              </a:rPr>
              <a:t>100 г овқат маҳсулотлари таркибидаги оқсиллар, ёғлар ва углеводларнинг миқдори (г) ва улар сақлайдиган калория (ккал) миқдори кўрсатилган жадвалдан фойдаланиб суткалик овқат ратсиони тузилади.</a:t>
            </a:r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75" y="714375"/>
            <a:ext cx="7772400" cy="2000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ФОЙДАЛАНИЛАДИГАН  ДАРСЛИКЛАР  ВА </a:t>
            </a:r>
            <a:r>
              <a:rPr lang="uz-Cyrl-UZ" sz="2800" b="1" dirty="0">
                <a:latin typeface="Times New Roman" pitchFamily="18" charset="0"/>
                <a:cs typeface="Times New Roman" pitchFamily="18" charset="0"/>
              </a:rPr>
              <a:t>ЎҚ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УВ </a:t>
            </a:r>
            <a:r>
              <a:rPr lang="uz-Cyrl-UZ" sz="2800" b="1" dirty="0">
                <a:latin typeface="Times New Roman" pitchFamily="18" charset="0"/>
                <a:cs typeface="Times New Roman" pitchFamily="18" charset="0"/>
              </a:rPr>
              <a:t> ҚЎ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ЛЛАНМАЛАР  Р</a:t>
            </a:r>
            <a:r>
              <a:rPr lang="uz-Cyrl-UZ" sz="2800" b="1" dirty="0">
                <a:latin typeface="Times New Roman" pitchFamily="18" charset="0"/>
                <a:cs typeface="Times New Roman" pitchFamily="18" charset="0"/>
              </a:rPr>
              <a:t>Ў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ЙХАТИ</a:t>
            </a:r>
            <a:br>
              <a:rPr lang="uz-Cyrl-UZ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871663"/>
          </a:xfrm>
        </p:spPr>
        <p:txBody>
          <a:bodyPr/>
          <a:lstStyle/>
          <a:p>
            <a:pPr eaLnBrk="1" hangingPunct="1">
              <a:defRPr/>
            </a:pPr>
            <a:r>
              <a:rPr lang="uz-Cyrl-UZ" sz="1800" b="1" dirty="0">
                <a:latin typeface="Times New Roman" pitchFamily="18" charset="0"/>
                <a:cs typeface="Times New Roman" pitchFamily="18" charset="0"/>
              </a:rPr>
              <a:t>Асосий:</a:t>
            </a:r>
            <a:br>
              <a:rPr 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1.Physiology   Linda S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Costanzo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PhD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Philadelphiya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2011</a:t>
            </a:r>
            <a:br>
              <a:rPr lang="uz-Cyrl-UZ" sz="1800" dirty="0">
                <a:latin typeface="Times New Roman" pitchFamily="18" charset="0"/>
                <a:cs typeface="Times New Roman" pitchFamily="18" charset="0"/>
              </a:rPr>
            </a:br>
            <a:r>
              <a:rPr lang="uz-Cyrl-UZ" sz="1800" dirty="0">
                <a:latin typeface="Times New Roman" pitchFamily="18" charset="0"/>
                <a:cs typeface="Times New Roman" pitchFamily="18" charset="0"/>
              </a:rPr>
              <a:t>Азимов И.Г., Собитов Ш.С. Физиология: Ўқув қулланма.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z-Cyrl-UZ" sz="1800" dirty="0">
                <a:latin typeface="Times New Roman" pitchFamily="18" charset="0"/>
                <a:cs typeface="Times New Roman" pitchFamily="18" charset="0"/>
              </a:rPr>
              <a:t>Т., 1995.</a:t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2.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Нуридинов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Ю. Одам физиология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Дарслик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– Т. </a:t>
            </a:r>
            <a:br>
              <a:rPr lang="uz-Cyrl-UZ" sz="1800" b="1" dirty="0">
                <a:latin typeface="Times New Roman" pitchFamily="18" charset="0"/>
                <a:cs typeface="Times New Roman" pitchFamily="18" charset="0"/>
              </a:rPr>
            </a:br>
            <a:r>
              <a:rPr lang="uz-Cyrl-UZ" sz="1800" b="1" dirty="0">
                <a:latin typeface="Times New Roman" pitchFamily="18" charset="0"/>
                <a:cs typeface="Times New Roman" pitchFamily="18" charset="0"/>
              </a:rPr>
              <a:t>Кушимча:</a:t>
            </a:r>
            <a:br>
              <a:rPr lang="uz-Cyrl-UZ" sz="1800" dirty="0">
                <a:latin typeface="Times New Roman" pitchFamily="18" charset="0"/>
                <a:cs typeface="Times New Roman" pitchFamily="18" charset="0"/>
              </a:rPr>
            </a:br>
            <a:r>
              <a:rPr lang="uz-Cyrl-UZ" sz="1800" dirty="0">
                <a:latin typeface="Times New Roman" pitchFamily="18" charset="0"/>
                <a:cs typeface="Times New Roman" pitchFamily="18" charset="0"/>
              </a:rPr>
              <a:t>Азимов И.Г.  Жисмоний тарбиянинг ёш физиологияси. Т. 1994.</a:t>
            </a:r>
            <a:br>
              <a:rPr lang="uz-Cyrl-UZ" sz="1800" dirty="0">
                <a:latin typeface="Times New Roman" pitchFamily="18" charset="0"/>
                <a:cs typeface="Times New Roman" pitchFamily="18" charset="0"/>
              </a:rPr>
            </a:br>
            <a:r>
              <a:rPr lang="uz-Cyrl-UZ" sz="1800" dirty="0">
                <a:latin typeface="Times New Roman" pitchFamily="18" charset="0"/>
                <a:cs typeface="Times New Roman" pitchFamily="18" charset="0"/>
              </a:rPr>
              <a:t>Азимов И.Г.  Умумий ва спорт физиологиясидан изоҳли луғат. Т. 1991.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uz-Cyrl-UZ" sz="39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Мавзу:</a:t>
            </a:r>
            <a:r>
              <a:rPr lang="ru-RU" sz="39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z-Cyrl-UZ" sz="39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Моддалар  алмашинуви.</a:t>
            </a:r>
            <a:endParaRPr lang="ru-RU" sz="3900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2150" indent="-609600"/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692150" indent="-609600">
              <a:buFont typeface="Wingdings 2" pitchFamily="18" charset="2"/>
              <a:buNone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          Режа:</a:t>
            </a:r>
          </a:p>
          <a:p>
            <a:pPr marL="692150" indent="-609600">
              <a:buFont typeface="Wingdings 2" pitchFamily="18" charset="2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Моддалар алмашинуви ҳақида тушунча.</a:t>
            </a:r>
            <a:endParaRPr lang="uz-Cyrl-UZ" sz="2000">
              <a:latin typeface="Times New Roman" pitchFamily="18" charset="0"/>
              <a:cs typeface="Times New Roman" pitchFamily="18" charset="0"/>
            </a:endParaRPr>
          </a:p>
          <a:p>
            <a:pPr marL="692150" indent="-609600">
              <a:buFont typeface="Wingdings 2" pitchFamily="18" charset="2"/>
              <a:buAutoNum type="arabicPeriod"/>
            </a:pPr>
            <a:r>
              <a:rPr lang="uz-Cyrl-UZ" sz="2000">
                <a:latin typeface="Times New Roman" pitchFamily="18" charset="0"/>
                <a:cs typeface="Times New Roman" pitchFamily="18" charset="0"/>
              </a:rPr>
              <a:t>Асосий алмашинув ҳақ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z-Cyrl-UZ" sz="2000">
                <a:latin typeface="Times New Roman" pitchFamily="18" charset="0"/>
                <a:cs typeface="Times New Roman" pitchFamily="18" charset="0"/>
              </a:rPr>
              <a:t>да тушунча.</a:t>
            </a:r>
          </a:p>
          <a:p>
            <a:pPr marL="692150" indent="-609600">
              <a:buFont typeface="Wingdings 2" pitchFamily="18" charset="2"/>
              <a:buAutoNum type="arabicPeriod"/>
            </a:pPr>
            <a:r>
              <a:rPr lang="uz-Cyrl-UZ" sz="2000">
                <a:latin typeface="Times New Roman" pitchFamily="18" charset="0"/>
                <a:cs typeface="Times New Roman" pitchFamily="18" charset="0"/>
              </a:rPr>
              <a:t>Асосий алмашинувни Гаррис-Бенедик жадваллар бўйича ҳисоблаш.</a:t>
            </a:r>
          </a:p>
          <a:p>
            <a:pPr marL="692150" indent="-609600">
              <a:buFont typeface="Wingdings 2" pitchFamily="18" charset="2"/>
              <a:buAutoNum type="arabicPeriod"/>
            </a:pPr>
            <a:r>
              <a:rPr lang="uz-Cyrl-UZ" sz="2000">
                <a:latin typeface="Times New Roman" pitchFamily="18" charset="0"/>
                <a:cs typeface="Times New Roman" pitchFamily="18" charset="0"/>
              </a:rPr>
              <a:t>Асосий алмашинувни Риднинг формуласи бўйича аниқлаш.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marL="692150" indent="-609600">
              <a:buFont typeface="Wingdings 2" pitchFamily="18" charset="2"/>
              <a:buAutoNum type="arabicPeriod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Суткалик овқат ра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сионини тузиш.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8964613" cy="619283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571625" y="3571875"/>
            <a:ext cx="6572250" cy="2571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714480" y="3929066"/>
            <a:ext cx="607223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tabLst>
                <a:tab pos="711200" algn="l"/>
                <a:tab pos="1905000" algn="l"/>
              </a:tabLst>
              <a:defRPr/>
            </a:pPr>
            <a:r>
              <a:rPr lang="uz-Cyrl-UZ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Диссимилация</a:t>
            </a:r>
            <a:r>
              <a:rPr lang="uz-Cyrl-UZ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- аксинча организмда моддаларнинг парчаланиши, улардан энергия ажралиши ва кераксиз моддаларни организмдан чиқариб ташланишидан иборат бўлади.</a:t>
            </a:r>
            <a:endParaRPr lang="uz-Cyrl-UZ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571480"/>
            <a:ext cx="6572296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z-Cyrl-UZ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Ассимиляция  </a:t>
            </a:r>
            <a:r>
              <a:rPr lang="uz-Cyrl-UZ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 организмга моддаларнинг кириши, улардан организмга хос моддаларнинг синтезланиши ва энергия тўпланиши ўз ичига олади.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00034" y="285728"/>
            <a:ext cx="8501122" cy="192882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Ҳаётий зарур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тузилмаларнинг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яъни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мускулларнинг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ферментларнинг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гормонларнинг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гемоглабиннинг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антитаначаларнинг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қисми оқсиллардир.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2" name="Picture 4" descr="http://www.bestreferat.ru/images/paper/14/72/9207214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2357438"/>
            <a:ext cx="7500938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4350" cy="62151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Организмдаги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оқсилларнинг муҳим аҳамияти уларнинг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турли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фнксияларни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рўёбга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чиқишини бошқаришида кузатилади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оқсиллар ферментлар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кўринишида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организмдаги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биокимёвий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реаксияларни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катализатори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тезлаштирувчи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органик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оддаларни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парчалайди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уларни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синтезлайди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оқсиллар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пластик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моддаси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мембраналар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ҳужайралар таркибига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киради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бошқариш функсиясини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бажаради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гормонлардан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масалан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қондаги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глюкоза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миқдорини бошқаради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оқсиллар қисқариш қобилиятига эга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мускулларнинг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актин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миозин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оқсил иплари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транспорт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ташувчилик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функсияси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гемоглабин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ҳимоя функсиясини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бажаради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антитаначалар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антитоксин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фибриноген);</a:t>
            </a:r>
          </a:p>
          <a:p>
            <a:pPr eaLnBrk="1" hangingPunct="1">
              <a:defRPr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гомеостазни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сақлайди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онкотик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босимни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гемоглабин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буффер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тизимсини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eaLnBrk="1" hangingPunct="1"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ирсий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белгиларни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ташийди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нуклеопротеидлар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енергия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манбаи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анаероб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муҳитда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00364" y="3571876"/>
            <a:ext cx="5857916" cy="278608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Карбонсувлар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асосий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манбаидир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 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карбонсув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парчаланганда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ҳам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4,1 ккал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ажралади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Уларни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оксидланиши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ёғларга нисбатан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камроқ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кислород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сарфланади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парчаланади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Шунинг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ҳам карбонсувлар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айниқса спортчилар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фаолиятида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муҳим ўрин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Қонда глюкозани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камайиши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спортчиларнинг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қобилиятини кескин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камайтиради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Карбонсувлар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нерв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тизимсининг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меъёрий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фаолияти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учун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ҳам аҳамиятга эга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500042"/>
            <a:ext cx="6572296" cy="27146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Углевод 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карбонсув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алмашинуви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карбонсувлар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асосан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крахмал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гликоген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кўринишида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киради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Ҳазм жараёнида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улардан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глюкоза, фруктоза, лактоза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галактоза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ҳосил бўлади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Глюкоза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қонга сўрилади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вена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орқали жигарга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ўтади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Фруктоза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галактоза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жигарда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жигар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ҳужайраларида глюкозага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Ортиқча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глюкоза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жигарда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гликогенга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Вояга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етганларда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гликогеннинг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заҳираси жигарда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мускулларда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300-400 г.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214414" y="594280"/>
            <a:ext cx="7715304" cy="571504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Ёғлар алмашинуви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улар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нейтраллар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организм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ҳужайралари таркибига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(пластик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аҳамияти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киради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манбаи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енергетик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аҳамияти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ҳисобланади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Нейтрал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 ичакда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глитсерин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 кислоталаригача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парчалангач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асосан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лимфага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қисман қонга сўрилади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 қон орқали тўқима ҳужайраларигача етказилади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улар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тузилиш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маҳсулоти 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манбаи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сифатида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ишлатилади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Одам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ёғларнинг умумий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миқдори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оғирлигининг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10-20 %,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семирганда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40-50 % 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 заҳираси организмда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узлуксиз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янгиланиб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Озиқада ёғлар бўлмаганда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организмда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 карбонсувлардан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синтезланади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Ичакдан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заҳирадан қонга ўтган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 тўқималарда оксидланади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манбаи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сифатида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ишлатилади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1г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 оксидланганда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9,3 ккал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ажралади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Ёғларнинг оксидланишидан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ажралган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асосан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узоқ давом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жисмоний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юкламалар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бажарилганда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карбонсувларни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заҳираси тугагач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тинч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ҳолатда энергия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манбаи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сифатида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ишлатилади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Узоқ давом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ишлар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бажарилганда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ҳамма сарфланадиган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энергиянинг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80 %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гача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бўлган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миқдорини ёғларни оксидланишидан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ажраладиган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энергия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ташкил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этади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cardio-life.ru/wp-content/uploads/2015/11/lipidnyj-ob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357188"/>
            <a:ext cx="7858125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1101</Words>
  <Application>Microsoft Office PowerPoint</Application>
  <PresentationFormat>Экран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       Амалий машғулот №8</vt:lpstr>
      <vt:lpstr> Мавзу:  Моддалар  алмашинуви.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Асосий алмашинувнинг ўзгариш фоизини Рид ифодаси билан аниқланади</vt:lpstr>
      <vt:lpstr>Презентация PowerPoint</vt:lpstr>
      <vt:lpstr>Суткалик овқат ратсионини тузиш</vt:lpstr>
      <vt:lpstr>ФОЙДАЛАНИЛАДИГАН  ДАРСЛИКЛАР  ВА ЎҚУВ  ҚЎЛЛАНМАЛАР  РЎЙХАТИ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ФОЙДАЛАНИЛАДИГАН ДАРСЛИКЛАР ВА ЎҚУВ ҚЎЛЛАНМАЛАР РЎЙХАТИ </dc:title>
  <dc:creator>User</dc:creator>
  <cp:lastModifiedBy>Пользователь</cp:lastModifiedBy>
  <cp:revision>22</cp:revision>
  <dcterms:created xsi:type="dcterms:W3CDTF">2016-04-20T09:12:37Z</dcterms:created>
  <dcterms:modified xsi:type="dcterms:W3CDTF">2020-05-08T06:27:51Z</dcterms:modified>
</cp:coreProperties>
</file>