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5/20/2022</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5/20/2022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5/20/2022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5/20/2022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5/20/2022</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5/20/2022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5/20/2022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5/20/2022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5/20/2022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5/20/2022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5/20/2022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5/20/2022</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image" Target="../media/image8.jpeg" /><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3" Type="http://schemas.openxmlformats.org/officeDocument/2006/relationships/image" Target="../media/image4.jpeg" /><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854E6-AB63-AE48-BFEB-2A5FD9A50A57}"/>
              </a:ext>
            </a:extLst>
          </p:cNvPr>
          <p:cNvSpPr>
            <a:spLocks noGrp="1"/>
          </p:cNvSpPr>
          <p:nvPr>
            <p:ph type="ctrTitle"/>
          </p:nvPr>
        </p:nvSpPr>
        <p:spPr>
          <a:xfrm>
            <a:off x="1429892" y="1981242"/>
            <a:ext cx="9068586" cy="2590800"/>
          </a:xfrm>
        </p:spPr>
        <p:txBody>
          <a:bodyPr/>
          <a:lstStyle/>
          <a:p>
            <a:r>
              <a:rPr lang="ru-RU" sz="3600" b="1" i="1"/>
              <a:t>Nerv tolalari va sinapslar fiziologiyasi</a:t>
            </a:r>
          </a:p>
        </p:txBody>
      </p:sp>
      <p:sp>
        <p:nvSpPr>
          <p:cNvPr id="3" name="Subtitle 2">
            <a:extLst>
              <a:ext uri="{FF2B5EF4-FFF2-40B4-BE49-F238E27FC236}">
                <a16:creationId xmlns:a16="http://schemas.microsoft.com/office/drawing/2014/main" id="{CB25F121-5DFF-6F43-B56A-4039B6BC48E5}"/>
              </a:ext>
            </a:extLst>
          </p:cNvPr>
          <p:cNvSpPr>
            <a:spLocks noGrp="1"/>
          </p:cNvSpPr>
          <p:nvPr>
            <p:ph type="subTitle" idx="1"/>
          </p:nvPr>
        </p:nvSpPr>
        <p:spPr/>
        <p:txBody>
          <a:bodyPr>
            <a:normAutofit fontScale="92500" lnSpcReduction="20000"/>
          </a:bodyPr>
          <a:lstStyle/>
          <a:p>
            <a:r>
              <a:rPr lang="ru-RU"/>
              <a:t>O’zDJTSU ning tibbiyot fakulteti 5121-guruh talabasi Narziyeva Diyoraning fiziologiya fanidan prezentatsiyasi </a:t>
            </a:r>
          </a:p>
        </p:txBody>
      </p:sp>
    </p:spTree>
    <p:extLst>
      <p:ext uri="{BB962C8B-B14F-4D97-AF65-F5344CB8AC3E}">
        <p14:creationId xmlns:p14="http://schemas.microsoft.com/office/powerpoint/2010/main" val="42111182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4080C8BA-CB91-D847-8E86-7EC34CA35BDA}"/>
              </a:ext>
            </a:extLst>
          </p:cNvPr>
          <p:cNvPicPr>
            <a:picLocks noChangeAspect="1"/>
          </p:cNvPicPr>
          <p:nvPr/>
        </p:nvPicPr>
        <p:blipFill>
          <a:blip r:embed="rId2"/>
          <a:stretch>
            <a:fillRect/>
          </a:stretch>
        </p:blipFill>
        <p:spPr>
          <a:xfrm>
            <a:off x="696293" y="573606"/>
            <a:ext cx="5085943" cy="2855394"/>
          </a:xfrm>
          <a:prstGeom prst="roundRect">
            <a:avLst>
              <a:gd name="adj" fmla="val 4167"/>
            </a:avLst>
          </a:prstGeom>
          <a:solidFill>
            <a:srgbClr val="FFFFFF"/>
          </a:solidFill>
          <a:ln w="76200" cap="sq">
            <a:solidFill>
              <a:srgbClr val="292929"/>
            </a:solidFill>
            <a:miter lim="800000"/>
          </a:ln>
          <a:effectLst>
            <a:reflection blurRad="6350" stA="50000" endA="300" endPos="38500" dist="50800" dir="5400000" sy="-100000" algn="bl" rotWithShape="0"/>
          </a:effectLst>
          <a:scene3d>
            <a:camera prst="orthographicFront"/>
            <a:lightRig rig="threePt" dir="t">
              <a:rot lat="0" lon="0" rev="2700000"/>
            </a:lightRig>
          </a:scene3d>
          <a:sp3d>
            <a:bevelT h="38100"/>
            <a:contourClr>
              <a:srgbClr val="C0C0C0"/>
            </a:contourClr>
          </a:sp3d>
        </p:spPr>
      </p:pic>
      <p:pic>
        <p:nvPicPr>
          <p:cNvPr id="5" name="Picture 5">
            <a:extLst>
              <a:ext uri="{FF2B5EF4-FFF2-40B4-BE49-F238E27FC236}">
                <a16:creationId xmlns:a16="http://schemas.microsoft.com/office/drawing/2014/main" id="{5EA9CE12-2231-3C4A-AEF7-B9C3D02E7582}"/>
              </a:ext>
            </a:extLst>
          </p:cNvPr>
          <p:cNvPicPr>
            <a:picLocks noChangeAspect="1"/>
          </p:cNvPicPr>
          <p:nvPr/>
        </p:nvPicPr>
        <p:blipFill>
          <a:blip r:embed="rId3"/>
          <a:stretch>
            <a:fillRect/>
          </a:stretch>
        </p:blipFill>
        <p:spPr>
          <a:xfrm>
            <a:off x="5904482" y="2903342"/>
            <a:ext cx="5466216" cy="2855394"/>
          </a:xfrm>
          <a:prstGeom prst="roundRect">
            <a:avLst>
              <a:gd name="adj" fmla="val 4167"/>
            </a:avLst>
          </a:prstGeom>
          <a:solidFill>
            <a:srgbClr val="FFFFFF"/>
          </a:solidFill>
          <a:ln w="76200" cap="sq">
            <a:solidFill>
              <a:srgbClr val="292929"/>
            </a:solidFill>
            <a:miter lim="800000"/>
          </a:ln>
          <a:effectLst>
            <a:reflection blurRad="6350" stA="50000" endA="300" endPos="38500" dist="508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7729250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C1FBA4-3029-9A46-8632-8E23E5964935}"/>
              </a:ext>
            </a:extLst>
          </p:cNvPr>
          <p:cNvSpPr>
            <a:spLocks noGrp="1"/>
          </p:cNvSpPr>
          <p:nvPr>
            <p:ph idx="1"/>
          </p:nvPr>
        </p:nvSpPr>
        <p:spPr>
          <a:xfrm>
            <a:off x="1354079" y="1705575"/>
            <a:ext cx="10058400" cy="3446849"/>
          </a:xfrm>
        </p:spPr>
        <p:txBody>
          <a:bodyPr>
            <a:noAutofit/>
          </a:bodyPr>
          <a:lstStyle/>
          <a:p>
            <a:pPr marL="0" indent="0">
              <a:buNone/>
            </a:pPr>
            <a:r>
              <a:rPr lang="ru-RU" sz="2800" b="1">
                <a:solidFill>
                  <a:srgbClr val="002060"/>
                </a:solidFill>
              </a:rPr>
              <a:t>Nerv-muskul sinapsida qo’zg’alish o’tishi jarayonini chizma tarzida quyidagicha ifodalash mumkin:</a:t>
            </a:r>
          </a:p>
          <a:p>
            <a:pPr marL="0" indent="0">
              <a:buNone/>
            </a:pPr>
            <a:r>
              <a:rPr lang="ru-RU" sz="2400" i="1">
                <a:solidFill>
                  <a:srgbClr val="C00000"/>
                </a:solidFill>
              </a:rPr>
              <a:t>Nerv impulsi → Nerv ohiridan mediatorning – atsetilxolinning ajralib chiqishi → atsetilxolinning postsinaptik membranadagi xolinoretseptorga ta’sir etishi → postsinaptik membranada ion o’tkazuvchanligining ortishi → postsinaptik potensialning paydo bo’lishi → muskul tolasi bo’ylab tarqaluvchi harakat potensialining yuzaga kelishi.</a:t>
            </a:r>
          </a:p>
        </p:txBody>
      </p:sp>
    </p:spTree>
    <p:extLst>
      <p:ext uri="{BB962C8B-B14F-4D97-AF65-F5344CB8AC3E}">
        <p14:creationId xmlns:p14="http://schemas.microsoft.com/office/powerpoint/2010/main" val="137649653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827E2E-CB62-4A40-BDEA-492F74CD5AB4}"/>
              </a:ext>
            </a:extLst>
          </p:cNvPr>
          <p:cNvSpPr>
            <a:spLocks noGrp="1"/>
          </p:cNvSpPr>
          <p:nvPr>
            <p:ph idx="1"/>
          </p:nvPr>
        </p:nvSpPr>
        <p:spPr>
          <a:xfrm>
            <a:off x="1415608" y="2888061"/>
            <a:ext cx="9360783" cy="1081877"/>
          </a:xfrm>
        </p:spPr>
        <p:txBody>
          <a:bodyPr>
            <a:normAutofit/>
          </a:bodyPr>
          <a:lstStyle/>
          <a:p>
            <a:pPr marL="0" indent="0">
              <a:buNone/>
            </a:pPr>
            <a:r>
              <a:rPr lang="ru-RU" sz="3600"/>
              <a:t>Unutmang salomat bo’lishga majbursiz</a:t>
            </a:r>
            <a:r>
              <a:rPr lang="ru-RU" sz="3600">
                <a:sym typeface="Wingdings" pitchFamily="2" charset="2"/>
              </a:rPr>
              <a:t></a:t>
            </a:r>
            <a:endParaRPr lang="ru-RU" sz="3600"/>
          </a:p>
        </p:txBody>
      </p:sp>
    </p:spTree>
    <p:extLst>
      <p:ext uri="{BB962C8B-B14F-4D97-AF65-F5344CB8AC3E}">
        <p14:creationId xmlns:p14="http://schemas.microsoft.com/office/powerpoint/2010/main" val="384844592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0" end="0"/>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4D4903-A97E-E34E-B07B-19405A750660}"/>
              </a:ext>
            </a:extLst>
          </p:cNvPr>
          <p:cNvSpPr>
            <a:spLocks noGrp="1"/>
          </p:cNvSpPr>
          <p:nvPr>
            <p:ph idx="1"/>
          </p:nvPr>
        </p:nvSpPr>
        <p:spPr>
          <a:xfrm>
            <a:off x="1066800" y="978457"/>
            <a:ext cx="10058400" cy="2542228"/>
          </a:xfrm>
        </p:spPr>
        <p:txBody>
          <a:bodyPr>
            <a:normAutofit/>
          </a:bodyPr>
          <a:lstStyle/>
          <a:p>
            <a:pPr marL="0" indent="0">
              <a:buNone/>
            </a:pPr>
            <a:r>
              <a:rPr lang="af-ZA" sz="2000"/>
              <a:t>Markaziy nerv tizimining strukturasi va funksional birligi bu nerv hujayrasi - neyrondir. Neyronlar - ixtisoslashgan xujayralar bo'lib, ular ma'lumotni qabul qilish, qayta ishlash, kodlash, saqlash </a:t>
            </a:r>
            <a:r>
              <a:rPr lang="ru-RU" sz="2000"/>
              <a:t>va uzish hamda ta’sirotlarga beriladigan reaksiyalarni tashkil etish, boshqa neyronlar bilan o’zaro aloqa o’rnatish xususiyatiga egadirlar. Neyronlarning yana o’ziga xos xususiyati shundan iboratki,ular elektr impulslarni hosil qiladi va axborotlarni nerv oxirlari maxsus tuzilmasi – sinapslar yordamida ijrochi a’zoga uzatib beradi.</a:t>
            </a:r>
          </a:p>
        </p:txBody>
      </p:sp>
      <p:pic>
        <p:nvPicPr>
          <p:cNvPr id="2" name="Picture 3">
            <a:extLst>
              <a:ext uri="{FF2B5EF4-FFF2-40B4-BE49-F238E27FC236}">
                <a16:creationId xmlns:a16="http://schemas.microsoft.com/office/drawing/2014/main" id="{2C2B6840-8D40-8C49-A6D4-CC264A69AE02}"/>
              </a:ext>
            </a:extLst>
          </p:cNvPr>
          <p:cNvPicPr>
            <a:picLocks noChangeAspect="1"/>
          </p:cNvPicPr>
          <p:nvPr/>
        </p:nvPicPr>
        <p:blipFill>
          <a:blip r:embed="rId2"/>
          <a:stretch>
            <a:fillRect/>
          </a:stretch>
        </p:blipFill>
        <p:spPr>
          <a:xfrm>
            <a:off x="1682819" y="3268985"/>
            <a:ext cx="3806026" cy="3088018"/>
          </a:xfrm>
          <a:prstGeom prst="rect">
            <a:avLst/>
          </a:prstGeom>
          <a:effectLst>
            <a:outerShdw blurRad="50800" dist="38100" dir="2700000" algn="tl" rotWithShape="0">
              <a:prstClr val="black">
                <a:alpha val="40000"/>
              </a:prstClr>
            </a:outerShdw>
            <a:reflection blurRad="6350" stA="50000" endA="275" endPos="40000" dist="101600" dir="5400000" sy="-100000" algn="bl" rotWithShape="0"/>
          </a:effectLst>
        </p:spPr>
      </p:pic>
      <p:pic>
        <p:nvPicPr>
          <p:cNvPr id="4" name="Picture 4">
            <a:extLst>
              <a:ext uri="{FF2B5EF4-FFF2-40B4-BE49-F238E27FC236}">
                <a16:creationId xmlns:a16="http://schemas.microsoft.com/office/drawing/2014/main" id="{23849BAA-303D-E041-A3C0-521057452DD5}"/>
              </a:ext>
            </a:extLst>
          </p:cNvPr>
          <p:cNvPicPr>
            <a:picLocks noChangeAspect="1"/>
          </p:cNvPicPr>
          <p:nvPr/>
        </p:nvPicPr>
        <p:blipFill>
          <a:blip r:embed="rId3"/>
          <a:stretch>
            <a:fillRect/>
          </a:stretch>
        </p:blipFill>
        <p:spPr>
          <a:xfrm>
            <a:off x="5990591" y="3268985"/>
            <a:ext cx="3889576" cy="3088018"/>
          </a:xfrm>
          <a:prstGeom prst="rect">
            <a:avLst/>
          </a:prstGeom>
          <a:effectLst>
            <a:reflection blurRad="6350" stA="50000" endA="275" endPos="40000" dist="101600" dir="5400000" sy="-100000" algn="bl" rotWithShape="0"/>
          </a:effectLst>
        </p:spPr>
      </p:pic>
    </p:spTree>
    <p:extLst>
      <p:ext uri="{BB962C8B-B14F-4D97-AF65-F5344CB8AC3E}">
        <p14:creationId xmlns:p14="http://schemas.microsoft.com/office/powerpoint/2010/main" val="296416958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ED7072-057D-0145-998E-EF7C7D0349C8}"/>
              </a:ext>
            </a:extLst>
          </p:cNvPr>
          <p:cNvSpPr>
            <a:spLocks noGrp="1"/>
          </p:cNvSpPr>
          <p:nvPr>
            <p:ph idx="1"/>
          </p:nvPr>
        </p:nvSpPr>
        <p:spPr>
          <a:xfrm>
            <a:off x="1066800" y="917333"/>
            <a:ext cx="10058400" cy="1686506"/>
          </a:xfrm>
        </p:spPr>
        <p:txBody>
          <a:bodyPr>
            <a:noAutofit/>
          </a:bodyPr>
          <a:lstStyle/>
          <a:p>
            <a:r>
              <a:rPr lang="af-ZA" sz="2000"/>
              <a:t>Neyronlar kattaligi 6 mkm dan 120 mkm gacha bo'ladi. Inson miyasida 10°11 gacha neyronlar mavjud. Bitta neyronda 10000 tagacha sinapslar bo'lishi aniqlangan.</a:t>
            </a:r>
            <a:r>
              <a:rPr lang="ru-RU" sz="2000"/>
              <a:t> Agar shu elementlarni axborotlarni saqlovchi yacheykalar Deb hisoblasak, insonning markaziy nerv tizimi 10°19 birlikdagi axborotni saqlashi mumkin, buning ma’nosi shuki, insoniyat yig’gan barcha bilimni o’zida saqlash imkoniyatiga ega, biroq inson miyasi bu axborotlarning barchasini xotiradan chiqarib olish yoki eslay olish qobiliyatiga ega emas.</a:t>
            </a:r>
          </a:p>
        </p:txBody>
      </p:sp>
      <p:pic>
        <p:nvPicPr>
          <p:cNvPr id="4" name="Picture 4">
            <a:extLst>
              <a:ext uri="{FF2B5EF4-FFF2-40B4-BE49-F238E27FC236}">
                <a16:creationId xmlns:a16="http://schemas.microsoft.com/office/drawing/2014/main" id="{8E7099B8-0205-5A46-BAC5-C3DEB56F5F3D}"/>
              </a:ext>
            </a:extLst>
          </p:cNvPr>
          <p:cNvPicPr>
            <a:picLocks noChangeAspect="1"/>
          </p:cNvPicPr>
          <p:nvPr/>
        </p:nvPicPr>
        <p:blipFill>
          <a:blip r:embed="rId2"/>
          <a:stretch>
            <a:fillRect/>
          </a:stretch>
        </p:blipFill>
        <p:spPr>
          <a:xfrm>
            <a:off x="3475045" y="3495748"/>
            <a:ext cx="4849906" cy="2444919"/>
          </a:xfrm>
          <a:prstGeom prst="rect">
            <a:avLst/>
          </a:prstGeom>
        </p:spPr>
      </p:pic>
    </p:spTree>
    <p:extLst>
      <p:ext uri="{BB962C8B-B14F-4D97-AF65-F5344CB8AC3E}">
        <p14:creationId xmlns:p14="http://schemas.microsoft.com/office/powerpoint/2010/main" val="16525449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60BF13-E383-5244-854B-B6A6FA287CAE}"/>
              </a:ext>
            </a:extLst>
          </p:cNvPr>
          <p:cNvSpPr>
            <a:spLocks noGrp="1"/>
          </p:cNvSpPr>
          <p:nvPr>
            <p:ph idx="1"/>
          </p:nvPr>
        </p:nvSpPr>
        <p:spPr/>
        <p:txBody>
          <a:bodyPr/>
          <a:lstStyle/>
          <a:p>
            <a:r>
              <a:rPr lang="ru-RU"/>
              <a:t>Neyronning tuzilishi — neyronda funksional jihatdan quyidagi qismlari tafovut qilinadi: </a:t>
            </a:r>
          </a:p>
          <a:p>
            <a:r>
              <a:rPr lang="ru-RU">
                <a:solidFill>
                  <a:srgbClr val="C00000"/>
                </a:solidFill>
              </a:rPr>
              <a:t>Qabul qiluvchi qism</a:t>
            </a:r>
            <a:r>
              <a:rPr lang="ru-RU"/>
              <a:t> – dendritlar, neyron tanasining membranasi;</a:t>
            </a:r>
          </a:p>
          <a:p>
            <a:r>
              <a:rPr lang="ru-RU">
                <a:solidFill>
                  <a:srgbClr val="C00000"/>
                </a:solidFill>
              </a:rPr>
              <a:t>Integrativ qism</a:t>
            </a:r>
            <a:r>
              <a:rPr lang="ru-RU"/>
              <a:t> – soma, akson bo’rtig’i, akson;</a:t>
            </a:r>
          </a:p>
          <a:p>
            <a:r>
              <a:rPr lang="ru-RU">
                <a:solidFill>
                  <a:srgbClr val="C00000"/>
                </a:solidFill>
              </a:rPr>
              <a:t>Uzatuvchi qism</a:t>
            </a:r>
            <a:r>
              <a:rPr lang="ru-RU"/>
              <a:t> – akson bo’rtig’i va akson.</a:t>
            </a:r>
          </a:p>
          <a:p>
            <a:r>
              <a:rPr lang="ru-RU"/>
              <a:t>Neyron tanasi – soma, axborot funksiyasidan tashqari trofik funksiyani ham amalga oshiradi. Agar somadan dendrit yoki aksonni qirqib qo’yilsa, bu qirqilgan sohadan quyidagi joylashgan o’simtalar sinapslar bilan birgalikda halok bo’ladi. Soma, shuningdek dendrit va aksonni o’sishini ta’minlaydi.</a:t>
            </a:r>
          </a:p>
        </p:txBody>
      </p:sp>
    </p:spTree>
    <p:extLst>
      <p:ext uri="{BB962C8B-B14F-4D97-AF65-F5344CB8AC3E}">
        <p14:creationId xmlns:p14="http://schemas.microsoft.com/office/powerpoint/2010/main" val="113457104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39D62633-D920-C441-8E53-A87BE8579CEB}"/>
              </a:ext>
            </a:extLst>
          </p:cNvPr>
          <p:cNvPicPr>
            <a:picLocks noChangeAspect="1"/>
          </p:cNvPicPr>
          <p:nvPr/>
        </p:nvPicPr>
        <p:blipFill>
          <a:blip r:embed="rId2"/>
          <a:stretch>
            <a:fillRect/>
          </a:stretch>
        </p:blipFill>
        <p:spPr>
          <a:xfrm>
            <a:off x="1747035" y="576236"/>
            <a:ext cx="8697930" cy="4895692"/>
          </a:xfrm>
          <a:prstGeom prst="rect">
            <a:avLst/>
          </a:prstGeom>
          <a:ln>
            <a:noFill/>
          </a:ln>
          <a:effectLst>
            <a:softEdge rad="112500"/>
          </a:effectLst>
        </p:spPr>
      </p:pic>
      <p:sp>
        <p:nvSpPr>
          <p:cNvPr id="7" name="TextBox 6">
            <a:extLst>
              <a:ext uri="{FF2B5EF4-FFF2-40B4-BE49-F238E27FC236}">
                <a16:creationId xmlns:a16="http://schemas.microsoft.com/office/drawing/2014/main" id="{8F5D448B-0E9E-EC40-B6D1-1C03DADCA5CC}"/>
              </a:ext>
            </a:extLst>
          </p:cNvPr>
          <p:cNvSpPr txBox="1"/>
          <p:nvPr/>
        </p:nvSpPr>
        <p:spPr>
          <a:xfrm>
            <a:off x="2811657" y="5748157"/>
            <a:ext cx="7175840" cy="461665"/>
          </a:xfrm>
          <a:prstGeom prst="rect">
            <a:avLst/>
          </a:prstGeom>
          <a:noFill/>
        </p:spPr>
        <p:txBody>
          <a:bodyPr wrap="square" rtlCol="0">
            <a:spAutoFit/>
          </a:bodyPr>
          <a:lstStyle/>
          <a:p>
            <a:pPr algn="l"/>
            <a:r>
              <a:rPr lang="ru-RU" sz="2400">
                <a:solidFill>
                  <a:srgbClr val="002060"/>
                </a:solidFill>
              </a:rPr>
              <a:t>Neyronlarning o’zaro tutashuvi – sinapslar.</a:t>
            </a:r>
          </a:p>
        </p:txBody>
      </p:sp>
    </p:spTree>
    <p:extLst>
      <p:ext uri="{BB962C8B-B14F-4D97-AF65-F5344CB8AC3E}">
        <p14:creationId xmlns:p14="http://schemas.microsoft.com/office/powerpoint/2010/main" val="20801851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852875-573E-7949-ADB2-0D195F31C8D1}"/>
              </a:ext>
            </a:extLst>
          </p:cNvPr>
          <p:cNvSpPr>
            <a:spLocks noGrp="1"/>
          </p:cNvSpPr>
          <p:nvPr>
            <p:ph idx="1"/>
          </p:nvPr>
        </p:nvSpPr>
        <p:spPr>
          <a:xfrm>
            <a:off x="1066800" y="1805329"/>
            <a:ext cx="10058400" cy="3931920"/>
          </a:xfrm>
        </p:spPr>
        <p:txBody>
          <a:bodyPr>
            <a:normAutofit/>
          </a:bodyPr>
          <a:lstStyle/>
          <a:p>
            <a:r>
              <a:rPr lang="ru-RU" sz="2000">
                <a:solidFill>
                  <a:srgbClr val="C00000"/>
                </a:solidFill>
              </a:rPr>
              <a:t>Neyron ko’rinishlari</a:t>
            </a:r>
            <a:r>
              <a:rPr lang="ru-RU" sz="2000">
                <a:solidFill>
                  <a:srgbClr val="002060"/>
                </a:solidFill>
              </a:rPr>
              <a:t>.</a:t>
            </a:r>
          </a:p>
          <a:p>
            <a:r>
              <a:rPr lang="ru-RU" sz="2000">
                <a:solidFill>
                  <a:srgbClr val="002060"/>
                </a:solidFill>
              </a:rPr>
              <a:t>Neyronning tuzilishi uning qanday vazifani bajarishiga bog’liq bo'ladi. </a:t>
            </a:r>
          </a:p>
          <a:p>
            <a:r>
              <a:rPr lang="ru-RU" sz="2000">
                <a:solidFill>
                  <a:srgbClr val="002060"/>
                </a:solidFill>
              </a:rPr>
              <a:t>Neyron tuzilishiga ko’ra uch ko'rinishga bo’linadi:</a:t>
            </a:r>
          </a:p>
          <a:p>
            <a:r>
              <a:rPr lang="ru-RU" sz="2000">
                <a:solidFill>
                  <a:srgbClr val="002060"/>
                </a:solidFill>
              </a:rPr>
              <a:t>Unipolyar;</a:t>
            </a:r>
          </a:p>
          <a:p>
            <a:r>
              <a:rPr lang="ru-RU" sz="2000">
                <a:solidFill>
                  <a:srgbClr val="002060"/>
                </a:solidFill>
              </a:rPr>
              <a:t>Bipolyar;</a:t>
            </a:r>
          </a:p>
          <a:p>
            <a:r>
              <a:rPr lang="ru-RU" sz="2000">
                <a:solidFill>
                  <a:srgbClr val="002060"/>
                </a:solidFill>
              </a:rPr>
              <a:t>Multipolar.</a:t>
            </a:r>
          </a:p>
          <a:p>
            <a:r>
              <a:rPr lang="ru-RU" sz="2000">
                <a:solidFill>
                  <a:srgbClr val="002060"/>
                </a:solidFill>
              </a:rPr>
              <a:t>Bundan tashqari, psevdounipolyar neyronlarni ham e’tirof etadilar.</a:t>
            </a:r>
          </a:p>
          <a:p>
            <a:endParaRPr lang="ru-RU" sz="2000">
              <a:solidFill>
                <a:srgbClr val="002060"/>
              </a:solidFill>
            </a:endParaRPr>
          </a:p>
        </p:txBody>
      </p:sp>
    </p:spTree>
    <p:extLst>
      <p:ext uri="{BB962C8B-B14F-4D97-AF65-F5344CB8AC3E}">
        <p14:creationId xmlns:p14="http://schemas.microsoft.com/office/powerpoint/2010/main" val="146042161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F275F3-F828-214C-9F6F-23331309386D}"/>
              </a:ext>
            </a:extLst>
          </p:cNvPr>
          <p:cNvSpPr>
            <a:spLocks noGrp="1"/>
          </p:cNvSpPr>
          <p:nvPr>
            <p:ph idx="1"/>
          </p:nvPr>
        </p:nvSpPr>
        <p:spPr>
          <a:xfrm>
            <a:off x="1176823" y="1589197"/>
            <a:ext cx="10058400" cy="3679605"/>
          </a:xfrm>
        </p:spPr>
        <p:txBody>
          <a:bodyPr>
            <a:noAutofit/>
          </a:bodyPr>
          <a:lstStyle/>
          <a:p>
            <a:r>
              <a:rPr lang="ru-RU" sz="2000">
                <a:solidFill>
                  <a:srgbClr val="C00000"/>
                </a:solidFill>
              </a:rPr>
              <a:t>Unipolyar</a:t>
            </a:r>
            <a:r>
              <a:rPr lang="ru-RU" sz="2000"/>
              <a:t> neyronlar uch shoxli nervning mezensefal yadrosida joylashadi. Bu neyronlar chaynov muskullarining proprioreseptiv sezuvchanligini ta’minlaydi.</a:t>
            </a:r>
          </a:p>
          <a:p>
            <a:r>
              <a:rPr lang="ru-RU" sz="2000">
                <a:solidFill>
                  <a:srgbClr val="C00000"/>
                </a:solidFill>
              </a:rPr>
              <a:t>Bipolyar</a:t>
            </a:r>
            <a:r>
              <a:rPr lang="ru-RU" sz="2000"/>
              <a:t> neyronlarda bitta akson va bitta dendrit bo’ladi. Bunday neyronlar asosan, ko’ruv, eshituv va hid biluv tuzilmalarining periferik qismlarida uchraydi.</a:t>
            </a:r>
          </a:p>
          <a:p>
            <a:r>
              <a:rPr lang="ru-RU" sz="2000">
                <a:solidFill>
                  <a:srgbClr val="C00000"/>
                </a:solidFill>
              </a:rPr>
              <a:t>Multipolyar</a:t>
            </a:r>
            <a:r>
              <a:rPr lang="ru-RU" sz="2000"/>
              <a:t> neyronlarda bir nechta dendrit va bitta akson bo’ladi. Hozirgi kunda 60 dan ortiq, multipolyar neyronlar turlari mavjud.</a:t>
            </a:r>
          </a:p>
          <a:p>
            <a:r>
              <a:rPr lang="ru-RU" sz="2000">
                <a:solidFill>
                  <a:srgbClr val="C00000"/>
                </a:solidFill>
              </a:rPr>
              <a:t>Psevdounipolyar</a:t>
            </a:r>
            <a:r>
              <a:rPr lang="ru-RU" sz="2000"/>
              <a:t> neyronlarning ikkita o'simtasi bo’ladi (bittasi periferiyadan, ya’ni retseptordan kelsa, ikkinchisi markaziy nerv tizimida bo’ladi). Ikkita o'simta hujayra tanasining oldida birlashib, bitta o'simtani hosil qiladi. Ular og’riq, harorat, tashqi proprioreseptiv, baroreseptiv signallarni qabul qilishni ta’minlaydi.</a:t>
            </a:r>
          </a:p>
        </p:txBody>
      </p:sp>
    </p:spTree>
    <p:extLst>
      <p:ext uri="{BB962C8B-B14F-4D97-AF65-F5344CB8AC3E}">
        <p14:creationId xmlns:p14="http://schemas.microsoft.com/office/powerpoint/2010/main" val="37153747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4497C6-30F5-834B-9C89-D1F164471797}"/>
              </a:ext>
            </a:extLst>
          </p:cNvPr>
          <p:cNvSpPr>
            <a:spLocks noGrp="1"/>
          </p:cNvSpPr>
          <p:nvPr>
            <p:ph idx="1"/>
          </p:nvPr>
        </p:nvSpPr>
        <p:spPr>
          <a:xfrm>
            <a:off x="1066800" y="1680393"/>
            <a:ext cx="10058400" cy="3497214"/>
          </a:xfrm>
        </p:spPr>
        <p:txBody>
          <a:bodyPr>
            <a:noAutofit/>
          </a:bodyPr>
          <a:lstStyle/>
          <a:p>
            <a:r>
              <a:rPr lang="ru-RU"/>
              <a:t>Neyronlarning funksional jihatdan 3 turga bo’linadi:</a:t>
            </a:r>
          </a:p>
          <a:p>
            <a:r>
              <a:rPr lang="ru-RU">
                <a:solidFill>
                  <a:srgbClr val="002060"/>
                </a:solidFill>
              </a:rPr>
              <a:t>Afferent;</a:t>
            </a:r>
          </a:p>
          <a:p>
            <a:r>
              <a:rPr lang="ru-RU">
                <a:solidFill>
                  <a:srgbClr val="002060"/>
                </a:solidFill>
              </a:rPr>
              <a:t>Interneyron (oraliq);</a:t>
            </a:r>
          </a:p>
          <a:p>
            <a:r>
              <a:rPr lang="ru-RU">
                <a:solidFill>
                  <a:srgbClr val="002060"/>
                </a:solidFill>
              </a:rPr>
              <a:t>Efferent.</a:t>
            </a:r>
          </a:p>
          <a:p>
            <a:r>
              <a:rPr lang="ru-RU">
                <a:solidFill>
                  <a:srgbClr val="7030A0"/>
                </a:solidFill>
              </a:rPr>
              <a:t>Afferent neyronlar</a:t>
            </a:r>
            <a:r>
              <a:rPr lang="ru-RU"/>
              <a:t> – axborotni qabul qiluvchi bo’lib, tarmoqlangan to’r hosil qilib turadi.</a:t>
            </a:r>
          </a:p>
          <a:p>
            <a:r>
              <a:rPr lang="ru-RU">
                <a:solidFill>
                  <a:srgbClr val="7030A0"/>
                </a:solidFill>
              </a:rPr>
              <a:t>Inter(oraliq) neyronlar </a:t>
            </a:r>
            <a:r>
              <a:rPr lang="ru-RU"/>
              <a:t>– afferent neyrondan olingan axborotlarni qayta ishlaydi, so’ngra boshqa interneyronlar yoki efferent neyronlarga uzatadi.</a:t>
            </a:r>
          </a:p>
          <a:p>
            <a:r>
              <a:rPr lang="ru-RU">
                <a:solidFill>
                  <a:srgbClr val="7030A0"/>
                </a:solidFill>
              </a:rPr>
              <a:t>Efferent neyronlar </a:t>
            </a:r>
            <a:r>
              <a:rPr lang="ru-RU"/>
              <a:t>– nerv markazlaridan axborotlarni ishchi a’zolariga yoki MNT ning boshqa nerv markazlariga uzatadi.</a:t>
            </a:r>
          </a:p>
        </p:txBody>
      </p:sp>
    </p:spTree>
    <p:extLst>
      <p:ext uri="{BB962C8B-B14F-4D97-AF65-F5344CB8AC3E}">
        <p14:creationId xmlns:p14="http://schemas.microsoft.com/office/powerpoint/2010/main" val="28681548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E6787A-3969-6C4C-9256-69F744D96730}"/>
              </a:ext>
            </a:extLst>
          </p:cNvPr>
          <p:cNvSpPr>
            <a:spLocks noGrp="1"/>
          </p:cNvSpPr>
          <p:nvPr>
            <p:ph idx="1"/>
          </p:nvPr>
        </p:nvSpPr>
        <p:spPr>
          <a:xfrm>
            <a:off x="1066800" y="987258"/>
            <a:ext cx="10058400" cy="4883483"/>
          </a:xfrm>
        </p:spPr>
        <p:txBody>
          <a:bodyPr>
            <a:noAutofit/>
          </a:bodyPr>
          <a:lstStyle/>
          <a:p>
            <a:r>
              <a:rPr lang="af-ZA" sz="2000"/>
              <a:t>Sinaps (qadimgi yunoncha: synapsis - ulanish, tutashish) nerv hujayralari (neyronlar)ning o'zaro va ijrochi organlar hujayralari bilan tutashgan joyi. Sinaps signallarni impulslarga aylantiradi va uzatadi. ,,Sinaps" terminini birinchi bo'lib ingliz fiziologi Charlz Sherrington neyronlararo aloqani tushuntirish uchun qo'llagan (1897). Sinaps yordamida neyronlar bir-biri bilan bog'lanadi. Natijada nerv sistemasining aktivligi va bosh miyaning integrativ faoliyati kuchayadi. Sinaps sinaptik uchlar, ikki hujayra oralig'idagi sinaptik tirqish (bu 200 Å, ba'zi sinapslarda 1000 Å va undan ortiq) va sinaptik uchlarga tegib turuvchi hujayra qismi kiradi. Neyronlararo sinaps, odatda, bir nerv xujayrasi aksonining tarmoqlari va tana, dendritlar yoki boshqa neyron aksoni vujudga keltiradi; hujayralar oralig'ida sinaps tirqishi bo'lib, bu tirqish orqali qoʻzgʻalish mediatorlar (kimyoviy sinaps), ionlar (elektr sinaps) yoki ikkalasi (aralash sinaps) yordamida uzatiladi. Sinaps funksional ahamiyatiga ko'ra, hujayra faoliyatini aktivlashtiradi yoki tormozlaydi. Elektrotonik Sinapsda quyi molekulyar birikmalar bir hujayra sitoplazmasidan ikkinchisiga to'g'ridan-to'g'ri o'tish imkoniyatiga ega.</a:t>
            </a:r>
            <a:endParaRPr lang="ru-RU" sz="2000"/>
          </a:p>
        </p:txBody>
      </p:sp>
    </p:spTree>
    <p:extLst>
      <p:ext uri="{BB962C8B-B14F-4D97-AF65-F5344CB8AC3E}">
        <p14:creationId xmlns:p14="http://schemas.microsoft.com/office/powerpoint/2010/main" val="564855160"/>
      </p:ext>
    </p:extLst>
  </p:cSld>
  <p:clrMapOvr>
    <a:masterClrMapping/>
  </p:clrMapOvr>
  <p:transition spd="slow">
    <p:randomBar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12</Slides>
  <Notes>0</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Savon</vt:lpstr>
      <vt:lpstr>Nerv tolalari va sinapslar fiziologiyasi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Nerv tolalari va sinapslar fiziologiyasi</dc:title>
  <dc:creator>diyoranarziyeva19@gmail.com</dc:creator>
  <cp:lastModifiedBy>diyoranarziyeva19@gmail.com</cp:lastModifiedBy>
  <cp:revision>4</cp:revision>
  <dcterms:created xsi:type="dcterms:W3CDTF">2022-05-20T13:27:24Z</dcterms:created>
  <dcterms:modified xsi:type="dcterms:W3CDTF">2022-05-20T16:27:33Z</dcterms:modified>
</cp:coreProperties>
</file>