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5" d="100"/>
          <a:sy n="65" d="100"/>
        </p:scale>
        <p:origin x="10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1FA3F1F-47E4-4998-BBA7-999D8F1F8FC9}" type="datetimeFigureOut">
              <a:rPr lang="ru-RU" smtClean="0"/>
              <a:t>16.06.2022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53BEEF1-E0B7-4DA8-BB0D-DA1478228D24}" type="slidenum">
              <a:rPr lang="ru-RU" smtClean="0"/>
              <a:t>‹#›</a:t>
            </a:fld>
            <a:endParaRPr lang="ru-RU"/>
          </a:p>
        </p:txBody>
      </p:sp>
    </p:spTree>
    <p:extLst>
      <p:ext uri="{BB962C8B-B14F-4D97-AF65-F5344CB8AC3E}">
        <p14:creationId xmlns:p14="http://schemas.microsoft.com/office/powerpoint/2010/main" val="2967318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1FA3F1F-47E4-4998-BBA7-999D8F1F8FC9}" type="datetimeFigureOut">
              <a:rPr lang="ru-RU" smtClean="0"/>
              <a:t>16.06.2022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53BEEF1-E0B7-4DA8-BB0D-DA1478228D24}" type="slidenum">
              <a:rPr lang="ru-RU" smtClean="0"/>
              <a:t>‹#›</a:t>
            </a:fld>
            <a:endParaRPr lang="ru-RU"/>
          </a:p>
        </p:txBody>
      </p:sp>
    </p:spTree>
    <p:extLst>
      <p:ext uri="{BB962C8B-B14F-4D97-AF65-F5344CB8AC3E}">
        <p14:creationId xmlns:p14="http://schemas.microsoft.com/office/powerpoint/2010/main" val="287138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1FA3F1F-47E4-4998-BBA7-999D8F1F8FC9}" type="datetimeFigureOut">
              <a:rPr lang="ru-RU" smtClean="0"/>
              <a:t>16.06.2022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53BEEF1-E0B7-4DA8-BB0D-DA1478228D24}" type="slidenum">
              <a:rPr lang="ru-RU" smtClean="0"/>
              <a:t>‹#›</a:t>
            </a:fld>
            <a:endParaRPr lang="ru-RU"/>
          </a:p>
        </p:txBody>
      </p:sp>
    </p:spTree>
    <p:extLst>
      <p:ext uri="{BB962C8B-B14F-4D97-AF65-F5344CB8AC3E}">
        <p14:creationId xmlns:p14="http://schemas.microsoft.com/office/powerpoint/2010/main" val="441432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1FA3F1F-47E4-4998-BBA7-999D8F1F8FC9}" type="datetimeFigureOut">
              <a:rPr lang="ru-RU" smtClean="0"/>
              <a:t>16.06.2022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53BEEF1-E0B7-4DA8-BB0D-DA1478228D24}" type="slidenum">
              <a:rPr lang="ru-RU" smtClean="0"/>
              <a:t>‹#›</a:t>
            </a:fld>
            <a:endParaRPr lang="ru-RU"/>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28879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1FA3F1F-47E4-4998-BBA7-999D8F1F8FC9}" type="datetimeFigureOut">
              <a:rPr lang="ru-RU" smtClean="0"/>
              <a:t>16.06.2022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53BEEF1-E0B7-4DA8-BB0D-DA1478228D24}" type="slidenum">
              <a:rPr lang="ru-RU" smtClean="0"/>
              <a:t>‹#›</a:t>
            </a:fld>
            <a:endParaRPr lang="ru-RU"/>
          </a:p>
        </p:txBody>
      </p:sp>
    </p:spTree>
    <p:extLst>
      <p:ext uri="{BB962C8B-B14F-4D97-AF65-F5344CB8AC3E}">
        <p14:creationId xmlns:p14="http://schemas.microsoft.com/office/powerpoint/2010/main" val="1783037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71FA3F1F-47E4-4998-BBA7-999D8F1F8FC9}" type="datetimeFigureOut">
              <a:rPr lang="ru-RU" smtClean="0"/>
              <a:t>16.06.2022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53BEEF1-E0B7-4DA8-BB0D-DA1478228D24}" type="slidenum">
              <a:rPr lang="ru-RU" smtClean="0"/>
              <a:t>‹#›</a:t>
            </a:fld>
            <a:endParaRPr lang="ru-RU"/>
          </a:p>
        </p:txBody>
      </p:sp>
    </p:spTree>
    <p:extLst>
      <p:ext uri="{BB962C8B-B14F-4D97-AF65-F5344CB8AC3E}">
        <p14:creationId xmlns:p14="http://schemas.microsoft.com/office/powerpoint/2010/main" val="2166592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71FA3F1F-47E4-4998-BBA7-999D8F1F8FC9}" type="datetimeFigureOut">
              <a:rPr lang="ru-RU" smtClean="0"/>
              <a:t>16.06.2022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53BEEF1-E0B7-4DA8-BB0D-DA1478228D24}" type="slidenum">
              <a:rPr lang="ru-RU" smtClean="0"/>
              <a:t>‹#›</a:t>
            </a:fld>
            <a:endParaRPr lang="ru-RU"/>
          </a:p>
        </p:txBody>
      </p:sp>
    </p:spTree>
    <p:extLst>
      <p:ext uri="{BB962C8B-B14F-4D97-AF65-F5344CB8AC3E}">
        <p14:creationId xmlns:p14="http://schemas.microsoft.com/office/powerpoint/2010/main" val="2612799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1FA3F1F-47E4-4998-BBA7-999D8F1F8FC9}" type="datetimeFigureOut">
              <a:rPr lang="ru-RU" smtClean="0"/>
              <a:t>16.06.2022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53BEEF1-E0B7-4DA8-BB0D-DA1478228D24}" type="slidenum">
              <a:rPr lang="ru-RU" smtClean="0"/>
              <a:t>‹#›</a:t>
            </a:fld>
            <a:endParaRPr lang="ru-RU"/>
          </a:p>
        </p:txBody>
      </p:sp>
    </p:spTree>
    <p:extLst>
      <p:ext uri="{BB962C8B-B14F-4D97-AF65-F5344CB8AC3E}">
        <p14:creationId xmlns:p14="http://schemas.microsoft.com/office/powerpoint/2010/main" val="2086261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smtClean="0"/>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1FA3F1F-47E4-4998-BBA7-999D8F1F8FC9}" type="datetimeFigureOut">
              <a:rPr lang="ru-RU" smtClean="0"/>
              <a:t>16.06.2022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53BEEF1-E0B7-4DA8-BB0D-DA1478228D24}" type="slidenum">
              <a:rPr lang="ru-RU" smtClean="0"/>
              <a:t>‹#›</a:t>
            </a:fld>
            <a:endParaRPr lang="ru-RU"/>
          </a:p>
        </p:txBody>
      </p:sp>
    </p:spTree>
    <p:extLst>
      <p:ext uri="{BB962C8B-B14F-4D97-AF65-F5344CB8AC3E}">
        <p14:creationId xmlns:p14="http://schemas.microsoft.com/office/powerpoint/2010/main" val="1723821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1FA3F1F-47E4-4998-BBA7-999D8F1F8FC9}" type="datetimeFigureOut">
              <a:rPr lang="ru-RU" smtClean="0"/>
              <a:t>16.06.2022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53BEEF1-E0B7-4DA8-BB0D-DA1478228D24}" type="slidenum">
              <a:rPr lang="ru-RU" smtClean="0"/>
              <a:t>‹#›</a:t>
            </a:fld>
            <a:endParaRPr lang="ru-RU"/>
          </a:p>
        </p:txBody>
      </p:sp>
    </p:spTree>
    <p:extLst>
      <p:ext uri="{BB962C8B-B14F-4D97-AF65-F5344CB8AC3E}">
        <p14:creationId xmlns:p14="http://schemas.microsoft.com/office/powerpoint/2010/main" val="68440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1FA3F1F-47E4-4998-BBA7-999D8F1F8FC9}" type="datetimeFigureOut">
              <a:rPr lang="ru-RU" smtClean="0"/>
              <a:t>16.06.2022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53BEEF1-E0B7-4DA8-BB0D-DA1478228D24}" type="slidenum">
              <a:rPr lang="ru-RU" smtClean="0"/>
              <a:t>‹#›</a:t>
            </a:fld>
            <a:endParaRPr lang="ru-RU"/>
          </a:p>
        </p:txBody>
      </p:sp>
    </p:spTree>
    <p:extLst>
      <p:ext uri="{BB962C8B-B14F-4D97-AF65-F5344CB8AC3E}">
        <p14:creationId xmlns:p14="http://schemas.microsoft.com/office/powerpoint/2010/main" val="1067719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1FA3F1F-47E4-4998-BBA7-999D8F1F8FC9}" type="datetimeFigureOut">
              <a:rPr lang="ru-RU" smtClean="0"/>
              <a:t>16.06.2022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53BEEF1-E0B7-4DA8-BB0D-DA1478228D24}" type="slidenum">
              <a:rPr lang="ru-RU" smtClean="0"/>
              <a:t>‹#›</a:t>
            </a:fld>
            <a:endParaRPr lang="ru-RU"/>
          </a:p>
        </p:txBody>
      </p:sp>
    </p:spTree>
    <p:extLst>
      <p:ext uri="{BB962C8B-B14F-4D97-AF65-F5344CB8AC3E}">
        <p14:creationId xmlns:p14="http://schemas.microsoft.com/office/powerpoint/2010/main" val="293012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1FA3F1F-47E4-4998-BBA7-999D8F1F8FC9}" type="datetimeFigureOut">
              <a:rPr lang="ru-RU" smtClean="0"/>
              <a:t>16.06.2022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53BEEF1-E0B7-4DA8-BB0D-DA1478228D24}" type="slidenum">
              <a:rPr lang="ru-RU" smtClean="0"/>
              <a:t>‹#›</a:t>
            </a:fld>
            <a:endParaRPr lang="ru-RU"/>
          </a:p>
        </p:txBody>
      </p:sp>
    </p:spTree>
    <p:extLst>
      <p:ext uri="{BB962C8B-B14F-4D97-AF65-F5344CB8AC3E}">
        <p14:creationId xmlns:p14="http://schemas.microsoft.com/office/powerpoint/2010/main" val="932031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1FA3F1F-47E4-4998-BBA7-999D8F1F8FC9}" type="datetimeFigureOut">
              <a:rPr lang="ru-RU" smtClean="0"/>
              <a:t>16.06.2022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53BEEF1-E0B7-4DA8-BB0D-DA1478228D24}" type="slidenum">
              <a:rPr lang="ru-RU" smtClean="0"/>
              <a:t>‹#›</a:t>
            </a:fld>
            <a:endParaRPr lang="ru-RU"/>
          </a:p>
        </p:txBody>
      </p:sp>
    </p:spTree>
    <p:extLst>
      <p:ext uri="{BB962C8B-B14F-4D97-AF65-F5344CB8AC3E}">
        <p14:creationId xmlns:p14="http://schemas.microsoft.com/office/powerpoint/2010/main" val="795209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71FA3F1F-47E4-4998-BBA7-999D8F1F8FC9}" type="datetimeFigureOut">
              <a:rPr lang="ru-RU" smtClean="0"/>
              <a:t>16.06.2022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53BEEF1-E0B7-4DA8-BB0D-DA1478228D24}" type="slidenum">
              <a:rPr lang="ru-RU" smtClean="0"/>
              <a:t>‹#›</a:t>
            </a:fld>
            <a:endParaRPr lang="ru-RU"/>
          </a:p>
        </p:txBody>
      </p:sp>
    </p:spTree>
    <p:extLst>
      <p:ext uri="{BB962C8B-B14F-4D97-AF65-F5344CB8AC3E}">
        <p14:creationId xmlns:p14="http://schemas.microsoft.com/office/powerpoint/2010/main" val="292536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smtClean="0"/>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1FA3F1F-47E4-4998-BBA7-999D8F1F8FC9}" type="datetimeFigureOut">
              <a:rPr lang="ru-RU" smtClean="0"/>
              <a:t>16.06.2022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53BEEF1-E0B7-4DA8-BB0D-DA1478228D24}" type="slidenum">
              <a:rPr lang="ru-RU" smtClean="0"/>
              <a:t>‹#›</a:t>
            </a:fld>
            <a:endParaRPr lang="ru-RU"/>
          </a:p>
        </p:txBody>
      </p:sp>
    </p:spTree>
    <p:extLst>
      <p:ext uri="{BB962C8B-B14F-4D97-AF65-F5344CB8AC3E}">
        <p14:creationId xmlns:p14="http://schemas.microsoft.com/office/powerpoint/2010/main" val="672121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1FA3F1F-47E4-4998-BBA7-999D8F1F8FC9}" type="datetimeFigureOut">
              <a:rPr lang="ru-RU" smtClean="0"/>
              <a:t>16.06.2022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53BEEF1-E0B7-4DA8-BB0D-DA1478228D24}" type="slidenum">
              <a:rPr lang="ru-RU" smtClean="0"/>
              <a:t>‹#›</a:t>
            </a:fld>
            <a:endParaRPr lang="ru-RU"/>
          </a:p>
        </p:txBody>
      </p:sp>
    </p:spTree>
    <p:extLst>
      <p:ext uri="{BB962C8B-B14F-4D97-AF65-F5344CB8AC3E}">
        <p14:creationId xmlns:p14="http://schemas.microsoft.com/office/powerpoint/2010/main" val="3957915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71FA3F1F-47E4-4998-BBA7-999D8F1F8FC9}" type="datetimeFigureOut">
              <a:rPr lang="ru-RU" smtClean="0"/>
              <a:t>16.06.2022</a:t>
            </a:fld>
            <a:endParaRPr lang="ru-RU"/>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C53BEEF1-E0B7-4DA8-BB0D-DA1478228D24}" type="slidenum">
              <a:rPr lang="ru-RU" smtClean="0"/>
              <a:t>‹#›</a:t>
            </a:fld>
            <a:endParaRPr lang="ru-RU"/>
          </a:p>
        </p:txBody>
      </p:sp>
    </p:spTree>
    <p:extLst>
      <p:ext uri="{BB962C8B-B14F-4D97-AF65-F5344CB8AC3E}">
        <p14:creationId xmlns:p14="http://schemas.microsoft.com/office/powerpoint/2010/main" val="1060175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hyperlink" Target="https://uz.wikipedia.org/wiki/Granulotsitlar" TargetMode="External"/><Relationship Id="rId3" Type="http://schemas.openxmlformats.org/officeDocument/2006/relationships/hyperlink" Target="https://uz.wikipedia.org/wiki/Hujayra" TargetMode="External"/><Relationship Id="rId7" Type="http://schemas.openxmlformats.org/officeDocument/2006/relationships/hyperlink" Target="https://uz.wikipedia.org/wiki/Limfa_tugunlari" TargetMode="External"/><Relationship Id="rId2" Type="http://schemas.openxmlformats.org/officeDocument/2006/relationships/hyperlink" Target="https://uz.wikipedia.org/wiki/Qadimgi_yunon_tili" TargetMode="External"/><Relationship Id="rId1" Type="http://schemas.openxmlformats.org/officeDocument/2006/relationships/slideLayout" Target="../slideLayouts/slideLayout6.xml"/><Relationship Id="rId6" Type="http://schemas.openxmlformats.org/officeDocument/2006/relationships/hyperlink" Target="https://uz.wikipedia.org/wiki/Hayvonlar" TargetMode="External"/><Relationship Id="rId11" Type="http://schemas.openxmlformats.org/officeDocument/2006/relationships/hyperlink" Target="https://uz.wikipedia.org/wiki/Organizm" TargetMode="External"/><Relationship Id="rId5" Type="http://schemas.openxmlformats.org/officeDocument/2006/relationships/hyperlink" Target="https://uz.wikipedia.org/wiki/Odam" TargetMode="External"/><Relationship Id="rId10" Type="http://schemas.openxmlformats.org/officeDocument/2006/relationships/hyperlink" Target="https://uz.wikipedia.org/wiki/Fagotsitoz" TargetMode="External"/><Relationship Id="rId4" Type="http://schemas.openxmlformats.org/officeDocument/2006/relationships/hyperlink" Target="https://uz.wikipedia.org/wiki/Qon" TargetMode="External"/><Relationship Id="rId9" Type="http://schemas.openxmlformats.org/officeDocument/2006/relationships/hyperlink" Target="https://uz.wikipedia.org/wiki/Agranulotsitla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uz.wikipedia.org/wiki/Qon_yaratilishi"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Leykotsitlar</a:t>
            </a:r>
            <a:endParaRPr lang="ru-RU" dirty="0"/>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1759044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9490" y="2665874"/>
            <a:ext cx="10515600" cy="1325563"/>
          </a:xfrm>
        </p:spPr>
        <p:txBody>
          <a:bodyPr>
            <a:normAutofit fontScale="90000"/>
          </a:bodyPr>
          <a:lstStyle/>
          <a:p>
            <a:r>
              <a:rPr lang="en-US" sz="3200" dirty="0" err="1"/>
              <a:t>Granulotsitlar</a:t>
            </a:r>
            <a:r>
              <a:rPr lang="en-US" sz="3200" dirty="0"/>
              <a:t> </a:t>
            </a:r>
            <a:r>
              <a:rPr lang="en-US" sz="3200" dirty="0" err="1"/>
              <a:t>guruhida</a:t>
            </a:r>
            <a:r>
              <a:rPr lang="en-US" sz="3200" dirty="0"/>
              <a:t> </a:t>
            </a:r>
            <a:r>
              <a:rPr lang="en-US" sz="3200" dirty="0" err="1"/>
              <a:t>oxirgi</a:t>
            </a:r>
            <a:r>
              <a:rPr lang="en-US" sz="3200" dirty="0"/>
              <a:t>, ammo </a:t>
            </a:r>
            <a:r>
              <a:rPr lang="en-US" sz="3200" dirty="0" err="1"/>
              <a:t>ahamiyati</a:t>
            </a:r>
            <a:r>
              <a:rPr lang="en-US" sz="3200" dirty="0"/>
              <a:t> </a:t>
            </a:r>
            <a:r>
              <a:rPr lang="en-US" sz="3200" dirty="0" err="1"/>
              <a:t>kam</a:t>
            </a:r>
            <a:r>
              <a:rPr lang="en-US" sz="3200" dirty="0"/>
              <a:t> </a:t>
            </a:r>
            <a:r>
              <a:rPr lang="en-US" sz="3200" dirty="0" err="1"/>
              <a:t>emas</a:t>
            </a:r>
            <a:r>
              <a:rPr lang="en-US" sz="3200" dirty="0"/>
              <a:t>. </a:t>
            </a:r>
            <a:r>
              <a:rPr lang="en-US" sz="3200" dirty="0" err="1"/>
              <a:t>Eozinofillar</a:t>
            </a:r>
            <a:r>
              <a:rPr lang="en-US" sz="3200" dirty="0"/>
              <a:t> </a:t>
            </a:r>
            <a:r>
              <a:rPr lang="en-US" sz="3200" dirty="0" err="1"/>
              <a:t>barcha</a:t>
            </a:r>
            <a:r>
              <a:rPr lang="en-US" sz="3200" dirty="0"/>
              <a:t> </a:t>
            </a:r>
            <a:r>
              <a:rPr lang="en-US" sz="3200" dirty="0" err="1"/>
              <a:t>oq</a:t>
            </a:r>
            <a:r>
              <a:rPr lang="en-US" sz="3200" dirty="0"/>
              <a:t> </a:t>
            </a:r>
            <a:r>
              <a:rPr lang="en-US" sz="3200" dirty="0" err="1"/>
              <a:t>qon</a:t>
            </a:r>
            <a:r>
              <a:rPr lang="en-US" sz="3200" dirty="0"/>
              <a:t> </a:t>
            </a:r>
            <a:r>
              <a:rPr lang="en-US" sz="3200" dirty="0" err="1"/>
              <a:t>hujayralarining</a:t>
            </a:r>
            <a:r>
              <a:rPr lang="en-US" sz="3200" dirty="0"/>
              <a:t> 2-4% </a:t>
            </a:r>
            <a:r>
              <a:rPr lang="en-US" sz="3200" dirty="0" err="1"/>
              <a:t>nisbatida</a:t>
            </a:r>
            <a:r>
              <a:rPr lang="en-US" sz="3200" dirty="0"/>
              <a:t> </a:t>
            </a:r>
            <a:r>
              <a:rPr lang="en-US" sz="3200" dirty="0" err="1"/>
              <a:t>mavjud</a:t>
            </a:r>
            <a:r>
              <a:rPr lang="en-US" sz="3200" dirty="0"/>
              <a:t>. </a:t>
            </a:r>
            <a:r>
              <a:rPr lang="en-US" sz="3200" dirty="0" err="1"/>
              <a:t>Ularning</a:t>
            </a:r>
            <a:r>
              <a:rPr lang="en-US" sz="3200" dirty="0"/>
              <a:t> </a:t>
            </a:r>
            <a:r>
              <a:rPr lang="en-US" sz="3200" dirty="0" err="1"/>
              <a:t>kattaligi</a:t>
            </a:r>
            <a:r>
              <a:rPr lang="en-US" sz="3200" dirty="0"/>
              <a:t> </a:t>
            </a:r>
            <a:r>
              <a:rPr lang="en-US" sz="3200" dirty="0" err="1"/>
              <a:t>neytrofilnikiga</a:t>
            </a:r>
            <a:r>
              <a:rPr lang="en-US" sz="3200" dirty="0"/>
              <a:t> </a:t>
            </a:r>
            <a:r>
              <a:rPr lang="en-US" sz="3200" dirty="0" err="1"/>
              <a:t>o'xshaydi</a:t>
            </a:r>
            <a:r>
              <a:rPr lang="en-US" sz="3200" dirty="0"/>
              <a:t> </a:t>
            </a:r>
            <a:r>
              <a:rPr lang="en-US" sz="3200" dirty="0" err="1"/>
              <a:t>va</a:t>
            </a:r>
            <a:r>
              <a:rPr lang="en-US" sz="3200" dirty="0"/>
              <a:t> </a:t>
            </a:r>
            <a:r>
              <a:rPr lang="en-US" sz="3200" dirty="0" err="1"/>
              <a:t>kislota</a:t>
            </a:r>
            <a:r>
              <a:rPr lang="en-US" sz="3200" dirty="0"/>
              <a:t> </a:t>
            </a:r>
            <a:r>
              <a:rPr lang="en-US" sz="3200" dirty="0" err="1"/>
              <a:t>bo'yoqlari</a:t>
            </a:r>
            <a:r>
              <a:rPr lang="en-US" sz="3200" dirty="0"/>
              <a:t> (</a:t>
            </a:r>
            <a:r>
              <a:rPr lang="en-US" sz="3200" dirty="0" err="1"/>
              <a:t>eozin</a:t>
            </a:r>
            <a:r>
              <a:rPr lang="en-US" sz="3200" dirty="0"/>
              <a:t>) </a:t>
            </a:r>
            <a:r>
              <a:rPr lang="en-US" sz="3200" dirty="0" err="1"/>
              <a:t>bilan</a:t>
            </a:r>
            <a:r>
              <a:rPr lang="en-US" sz="3200" dirty="0"/>
              <a:t> </a:t>
            </a:r>
            <a:r>
              <a:rPr lang="en-US" sz="3200" dirty="0" err="1"/>
              <a:t>to'q</a:t>
            </a:r>
            <a:r>
              <a:rPr lang="en-US" sz="3200" dirty="0"/>
              <a:t> </a:t>
            </a:r>
            <a:r>
              <a:rPr lang="en-US" sz="3200" dirty="0" err="1"/>
              <a:t>sariq</a:t>
            </a:r>
            <a:r>
              <a:rPr lang="en-US" sz="3200" dirty="0"/>
              <a:t> </a:t>
            </a:r>
            <a:r>
              <a:rPr lang="en-US" sz="3200" dirty="0" err="1"/>
              <a:t>rangga</a:t>
            </a:r>
            <a:r>
              <a:rPr lang="en-US" sz="3200" dirty="0"/>
              <a:t> </a:t>
            </a:r>
            <a:r>
              <a:rPr lang="en-US" sz="3200" dirty="0" err="1"/>
              <a:t>bo'yalgan</a:t>
            </a:r>
            <a:r>
              <a:rPr lang="en-US" sz="3200" dirty="0"/>
              <a:t>.</a:t>
            </a:r>
            <a:br>
              <a:rPr lang="en-US" sz="3200" dirty="0"/>
            </a:br>
            <a:r>
              <a:rPr lang="en-US" sz="3200" b="1" dirty="0" err="1"/>
              <a:t>Qonning</a:t>
            </a:r>
            <a:r>
              <a:rPr lang="en-US" sz="3200" b="1" dirty="0"/>
              <a:t> </a:t>
            </a:r>
            <a:r>
              <a:rPr lang="en-US" sz="3200" b="1" dirty="0" err="1"/>
              <a:t>yarim</a:t>
            </a:r>
            <a:r>
              <a:rPr lang="en-US" sz="3200" b="1" dirty="0"/>
              <a:t> </a:t>
            </a:r>
            <a:r>
              <a:rPr lang="en-US" sz="3200" b="1" dirty="0" err="1"/>
              <a:t>yirtilish</a:t>
            </a:r>
            <a:r>
              <a:rPr lang="en-US" sz="3200" b="1" dirty="0"/>
              <a:t> </a:t>
            </a:r>
            <a:r>
              <a:rPr lang="en-US" sz="3200" b="1" dirty="0" err="1"/>
              <a:t>davri</a:t>
            </a:r>
            <a:r>
              <a:rPr lang="en-US" sz="3200" b="1" dirty="0"/>
              <a:t> 3-4 </a:t>
            </a:r>
            <a:r>
              <a:rPr lang="en-US" sz="3200" b="1" dirty="0" err="1"/>
              <a:t>kundan</a:t>
            </a:r>
            <a:r>
              <a:rPr lang="en-US" sz="3200" b="1" dirty="0"/>
              <a:t> </a:t>
            </a:r>
            <a:r>
              <a:rPr lang="en-US" sz="3200" b="1" dirty="0" err="1"/>
              <a:t>iborat</a:t>
            </a:r>
            <a:r>
              <a:rPr lang="en-US" sz="3200" b="1" dirty="0"/>
              <a:t> </a:t>
            </a:r>
            <a:r>
              <a:rPr lang="en-US" sz="3200" b="1" dirty="0" err="1"/>
              <a:t>bo'lishiga</a:t>
            </a:r>
            <a:r>
              <a:rPr lang="en-US" sz="3200" b="1" dirty="0"/>
              <a:t> </a:t>
            </a:r>
            <a:r>
              <a:rPr lang="en-US" sz="3200" b="1" dirty="0" err="1"/>
              <a:t>qaramay</a:t>
            </a:r>
            <a:r>
              <a:rPr lang="en-US" sz="3200" b="1" dirty="0"/>
              <a:t>, </a:t>
            </a:r>
            <a:r>
              <a:rPr lang="en-US" sz="3200" b="1" dirty="0" err="1"/>
              <a:t>eozinofillarning</a:t>
            </a:r>
            <a:r>
              <a:rPr lang="en-US" sz="3200" b="1" dirty="0"/>
              <a:t> </a:t>
            </a:r>
            <a:r>
              <a:rPr lang="en-US" sz="3200" b="1" dirty="0" err="1"/>
              <a:t>eng</a:t>
            </a:r>
            <a:r>
              <a:rPr lang="en-US" sz="3200" b="1" dirty="0"/>
              <a:t> </a:t>
            </a:r>
            <a:r>
              <a:rPr lang="en-US" sz="3200" b="1" dirty="0" err="1"/>
              <a:t>yuqori</a:t>
            </a:r>
            <a:r>
              <a:rPr lang="en-US" sz="3200" b="1" dirty="0"/>
              <a:t> </a:t>
            </a:r>
            <a:r>
              <a:rPr lang="en-US" sz="3200" b="1" dirty="0" err="1"/>
              <a:t>kontsentratsiyasi</a:t>
            </a:r>
            <a:r>
              <a:rPr lang="en-US" sz="3200" b="1" dirty="0"/>
              <a:t> </a:t>
            </a:r>
            <a:r>
              <a:rPr lang="en-US" sz="3200" b="1" dirty="0" err="1"/>
              <a:t>to'qimalarda</a:t>
            </a:r>
            <a:r>
              <a:rPr lang="en-US" sz="3200" b="1" dirty="0"/>
              <a:t> </a:t>
            </a:r>
            <a:r>
              <a:rPr lang="en-US" sz="3200" b="1" dirty="0" err="1"/>
              <a:t>uchraydi</a:t>
            </a:r>
            <a:r>
              <a:rPr lang="en-US" sz="3200" dirty="0"/>
              <a:t>, </a:t>
            </a:r>
            <a:r>
              <a:rPr lang="en-US" sz="3200" dirty="0" err="1"/>
              <a:t>chunki</a:t>
            </a:r>
            <a:r>
              <a:rPr lang="en-US" sz="3200" dirty="0"/>
              <a:t> </a:t>
            </a:r>
            <a:r>
              <a:rPr lang="en-US" sz="3200" dirty="0" err="1"/>
              <a:t>har</a:t>
            </a:r>
            <a:r>
              <a:rPr lang="en-US" sz="3200" dirty="0"/>
              <a:t> </a:t>
            </a:r>
            <a:r>
              <a:rPr lang="en-US" sz="3200" dirty="0" err="1"/>
              <a:t>bir</a:t>
            </a:r>
            <a:r>
              <a:rPr lang="en-US" sz="3200" dirty="0"/>
              <a:t> </a:t>
            </a:r>
            <a:r>
              <a:rPr lang="en-US" sz="3200" dirty="0" err="1"/>
              <a:t>aylanma</a:t>
            </a:r>
            <a:r>
              <a:rPr lang="en-US" sz="3200" dirty="0"/>
              <a:t> </a:t>
            </a:r>
            <a:r>
              <a:rPr lang="en-US" sz="3200" dirty="0" err="1"/>
              <a:t>uchun</a:t>
            </a:r>
            <a:r>
              <a:rPr lang="en-US" sz="3200" dirty="0"/>
              <a:t> 100 ta </a:t>
            </a:r>
            <a:r>
              <a:rPr lang="en-US" sz="3200" dirty="0" err="1"/>
              <a:t>to'qima</a:t>
            </a:r>
            <a:r>
              <a:rPr lang="en-US" sz="3200" dirty="0"/>
              <a:t> </a:t>
            </a:r>
            <a:r>
              <a:rPr lang="en-US" sz="3200" dirty="0" err="1"/>
              <a:t>eozinofillari</a:t>
            </a:r>
            <a:r>
              <a:rPr lang="en-US" sz="3200" dirty="0"/>
              <a:t> </a:t>
            </a:r>
            <a:r>
              <a:rPr lang="en-US" sz="3200" dirty="0" err="1"/>
              <a:t>mavjudligi</a:t>
            </a:r>
            <a:r>
              <a:rPr lang="en-US" sz="3200" dirty="0"/>
              <a:t> </a:t>
            </a:r>
            <a:r>
              <a:rPr lang="en-US" sz="3200" dirty="0" err="1"/>
              <a:t>tekshirildi</a:t>
            </a:r>
            <a:r>
              <a:rPr lang="en-US" sz="3200" dirty="0"/>
              <a:t>. </a:t>
            </a:r>
            <a:r>
              <a:rPr lang="en-US" sz="3200" dirty="0" err="1"/>
              <a:t>Ularning</a:t>
            </a:r>
            <a:r>
              <a:rPr lang="en-US" sz="3200" dirty="0"/>
              <a:t> </a:t>
            </a:r>
            <a:r>
              <a:rPr lang="en-US" sz="3200" dirty="0" err="1"/>
              <a:t>asosiy</a:t>
            </a:r>
            <a:r>
              <a:rPr lang="en-US" sz="3200" dirty="0"/>
              <a:t> </a:t>
            </a:r>
            <a:r>
              <a:rPr lang="en-US" sz="3200" dirty="0" err="1"/>
              <a:t>vazifasi</a:t>
            </a:r>
            <a:r>
              <a:rPr lang="en-US" sz="3200" dirty="0"/>
              <a:t> </a:t>
            </a:r>
            <a:r>
              <a:rPr lang="en-US" sz="3200" dirty="0" err="1"/>
              <a:t>lichinkalar</a:t>
            </a:r>
            <a:r>
              <a:rPr lang="en-US" sz="3200" dirty="0"/>
              <a:t> </a:t>
            </a:r>
            <a:r>
              <a:rPr lang="en-US" sz="3200" dirty="0" err="1"/>
              <a:t>va</a:t>
            </a:r>
            <a:r>
              <a:rPr lang="en-US" sz="3200" dirty="0"/>
              <a:t> </a:t>
            </a:r>
            <a:r>
              <a:rPr lang="en-US" sz="3200" dirty="0" err="1"/>
              <a:t>parazitlarni</a:t>
            </a:r>
            <a:r>
              <a:rPr lang="en-US" sz="3200" dirty="0"/>
              <a:t> </a:t>
            </a:r>
            <a:r>
              <a:rPr lang="en-US" sz="3200" dirty="0" err="1"/>
              <a:t>aniqlash</a:t>
            </a:r>
            <a:r>
              <a:rPr lang="en-US" sz="3200" dirty="0"/>
              <a:t> </a:t>
            </a:r>
            <a:r>
              <a:rPr lang="en-US" sz="3200" dirty="0" err="1"/>
              <a:t>va</a:t>
            </a:r>
            <a:r>
              <a:rPr lang="en-US" sz="3200" dirty="0"/>
              <a:t> </a:t>
            </a:r>
            <a:r>
              <a:rPr lang="en-US" sz="3200" dirty="0" err="1"/>
              <a:t>fagotsitozi</a:t>
            </a:r>
            <a:r>
              <a:rPr lang="en-US" sz="3200" dirty="0"/>
              <a:t>, </a:t>
            </a:r>
            <a:r>
              <a:rPr lang="en-US" sz="3200" dirty="0" err="1"/>
              <a:t>shuningdek</a:t>
            </a:r>
            <a:r>
              <a:rPr lang="en-US" sz="3200" dirty="0"/>
              <a:t> </a:t>
            </a:r>
            <a:r>
              <a:rPr lang="en-US" sz="3200" dirty="0" err="1"/>
              <a:t>allergik</a:t>
            </a:r>
            <a:r>
              <a:rPr lang="en-US" sz="3200" dirty="0"/>
              <a:t> </a:t>
            </a:r>
            <a:r>
              <a:rPr lang="en-US" sz="3200" dirty="0" err="1"/>
              <a:t>javobni</a:t>
            </a:r>
            <a:r>
              <a:rPr lang="en-US" sz="3200" dirty="0"/>
              <a:t> </a:t>
            </a:r>
            <a:r>
              <a:rPr lang="en-US" sz="3200" dirty="0" err="1"/>
              <a:t>modulyatsiya</a:t>
            </a:r>
            <a:r>
              <a:rPr lang="en-US" sz="3200" dirty="0"/>
              <a:t> </a:t>
            </a:r>
            <a:r>
              <a:rPr lang="en-US" sz="3200" dirty="0" err="1"/>
              <a:t>qilishdir</a:t>
            </a:r>
            <a:r>
              <a:rPr lang="en-US" sz="3200" dirty="0"/>
              <a:t>, </a:t>
            </a:r>
            <a:r>
              <a:rPr lang="en-US" sz="3200" dirty="0" err="1"/>
              <a:t>chunki</a:t>
            </a:r>
            <a:r>
              <a:rPr lang="en-US" sz="3200" dirty="0"/>
              <a:t> </a:t>
            </a:r>
            <a:r>
              <a:rPr lang="en-US" sz="3200" dirty="0" err="1"/>
              <a:t>ular</a:t>
            </a:r>
            <a:r>
              <a:rPr lang="en-US" sz="3200" dirty="0"/>
              <a:t> </a:t>
            </a:r>
            <a:r>
              <a:rPr lang="en-US" sz="3200" dirty="0" err="1"/>
              <a:t>bazofillarga</a:t>
            </a:r>
            <a:r>
              <a:rPr lang="en-US" sz="3200" dirty="0"/>
              <a:t> </a:t>
            </a:r>
            <a:r>
              <a:rPr lang="en-US" sz="3200" dirty="0" err="1"/>
              <a:t>qarshi</a:t>
            </a:r>
            <a:r>
              <a:rPr lang="en-US" sz="3200" dirty="0"/>
              <a:t> </a:t>
            </a:r>
            <a:r>
              <a:rPr lang="en-US" sz="3200" dirty="0" err="1"/>
              <a:t>bo'lgan</a:t>
            </a:r>
            <a:r>
              <a:rPr lang="en-US" sz="3200" dirty="0"/>
              <a:t> </a:t>
            </a:r>
            <a:r>
              <a:rPr lang="en-US" sz="3200" dirty="0" err="1"/>
              <a:t>moddalarni</a:t>
            </a:r>
            <a:r>
              <a:rPr lang="en-US" sz="3200" dirty="0"/>
              <a:t> </a:t>
            </a:r>
            <a:r>
              <a:rPr lang="en-US" sz="3200" dirty="0" err="1"/>
              <a:t>sintez</a:t>
            </a:r>
            <a:r>
              <a:rPr lang="en-US" sz="3200" dirty="0"/>
              <a:t> </a:t>
            </a:r>
            <a:r>
              <a:rPr lang="en-US" sz="3200" dirty="0" err="1"/>
              <a:t>qilish</a:t>
            </a:r>
            <a:r>
              <a:rPr lang="en-US" sz="3200" dirty="0"/>
              <a:t> </a:t>
            </a:r>
            <a:r>
              <a:rPr lang="en-US" sz="3200" dirty="0" err="1"/>
              <a:t>orqali</a:t>
            </a:r>
            <a:r>
              <a:rPr lang="en-US" sz="3200" dirty="0"/>
              <a:t> </a:t>
            </a:r>
            <a:r>
              <a:rPr lang="en-US" sz="3200" dirty="0" err="1"/>
              <a:t>uning</a:t>
            </a:r>
            <a:r>
              <a:rPr lang="en-US" sz="3200" dirty="0"/>
              <a:t> </a:t>
            </a:r>
            <a:r>
              <a:rPr lang="en-US" sz="3200" dirty="0" err="1"/>
              <a:t>kuchayishini</a:t>
            </a:r>
            <a:r>
              <a:rPr lang="en-US" sz="3200" dirty="0"/>
              <a:t> </a:t>
            </a:r>
            <a:r>
              <a:rPr lang="en-US" sz="3200" dirty="0" err="1"/>
              <a:t>oldini</a:t>
            </a:r>
            <a:r>
              <a:rPr lang="en-US" sz="3200" dirty="0"/>
              <a:t> </a:t>
            </a:r>
            <a:r>
              <a:rPr lang="en-US" sz="3200" dirty="0" err="1"/>
              <a:t>oladi</a:t>
            </a:r>
            <a:r>
              <a:rPr lang="en-US" sz="3200" dirty="0"/>
              <a:t>.</a:t>
            </a:r>
            <a:br>
              <a:rPr lang="en-US" sz="3200" dirty="0"/>
            </a:br>
            <a:endParaRPr lang="ru-RU" sz="3200" dirty="0"/>
          </a:p>
        </p:txBody>
      </p:sp>
    </p:spTree>
    <p:extLst>
      <p:ext uri="{BB962C8B-B14F-4D97-AF65-F5344CB8AC3E}">
        <p14:creationId xmlns:p14="http://schemas.microsoft.com/office/powerpoint/2010/main" val="1970140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AutoShape 2" descr="Слайд 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4" descr="Слайд 1"/>
          <p:cNvSpPr>
            <a:spLocks noChangeAspect="1" noChangeArrowheads="1"/>
          </p:cNvSpPr>
          <p:nvPr/>
        </p:nvSpPr>
        <p:spPr bwMode="auto">
          <a:xfrm>
            <a:off x="307974" y="7937"/>
            <a:ext cx="5797857" cy="57978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6" descr="Слайд 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5128" name="Picture 8" descr="Leykotsitlar, ularning vazifasi, soni. Leykotsitlar formulasi. klinik  ahamiyati. Qondagi leykotsitlarning vazifalar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1657" y="160337"/>
            <a:ext cx="10132143" cy="6524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4335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5684" y="2120183"/>
            <a:ext cx="10515600" cy="1325563"/>
          </a:xfrm>
        </p:spPr>
        <p:txBody>
          <a:bodyPr>
            <a:noAutofit/>
          </a:bodyPr>
          <a:lstStyle/>
          <a:p>
            <a:r>
              <a:rPr lang="en-US" sz="1800" b="1" dirty="0" err="1"/>
              <a:t>Leykotsitlar</a:t>
            </a:r>
            <a:r>
              <a:rPr lang="en-US" sz="1800" dirty="0"/>
              <a:t> (</a:t>
            </a:r>
            <a:r>
              <a:rPr lang="en-US" sz="1800" dirty="0" err="1">
                <a:hlinkClick r:id="rId2" tooltip="Qadimgi yunon tili"/>
              </a:rPr>
              <a:t>qadimgi</a:t>
            </a:r>
            <a:r>
              <a:rPr lang="en-US" sz="1800" dirty="0">
                <a:hlinkClick r:id="rId2" tooltip="Qadimgi yunon tili"/>
              </a:rPr>
              <a:t> </a:t>
            </a:r>
            <a:r>
              <a:rPr lang="en-US" sz="1800" dirty="0" err="1">
                <a:hlinkClick r:id="rId2" tooltip="Qadimgi yunon tili"/>
              </a:rPr>
              <a:t>yunoncha</a:t>
            </a:r>
            <a:r>
              <a:rPr lang="en-US" sz="1800" dirty="0"/>
              <a:t>: </a:t>
            </a:r>
            <a:r>
              <a:rPr lang="el-GR" sz="1800" i="1" dirty="0"/>
              <a:t>λευκός</a:t>
            </a:r>
            <a:r>
              <a:rPr lang="el-GR" sz="1800" dirty="0"/>
              <a:t> — </a:t>
            </a:r>
            <a:r>
              <a:rPr lang="en-US" sz="1800" dirty="0" err="1"/>
              <a:t>oq</a:t>
            </a:r>
            <a:r>
              <a:rPr lang="en-US" sz="1800" dirty="0"/>
              <a:t> </a:t>
            </a:r>
            <a:r>
              <a:rPr lang="en-US" sz="1800" dirty="0" err="1"/>
              <a:t>va</a:t>
            </a:r>
            <a:r>
              <a:rPr lang="en-US" sz="1800" dirty="0"/>
              <a:t> </a:t>
            </a:r>
            <a:r>
              <a:rPr lang="el-GR" sz="1800" dirty="0"/>
              <a:t>κύτος — </a:t>
            </a:r>
            <a:r>
              <a:rPr lang="en-US" sz="1800" dirty="0" err="1">
                <a:hlinkClick r:id="rId3" tooltip="Hujayra"/>
              </a:rPr>
              <a:t>hujayra</a:t>
            </a:r>
            <a:r>
              <a:rPr lang="en-US" sz="1800" dirty="0"/>
              <a:t>), </a:t>
            </a:r>
            <a:r>
              <a:rPr lang="en-US" sz="1800" dirty="0" err="1"/>
              <a:t>oq</a:t>
            </a:r>
            <a:r>
              <a:rPr lang="en-US" sz="1800" dirty="0"/>
              <a:t> </a:t>
            </a:r>
            <a:r>
              <a:rPr lang="en-US" sz="1800" dirty="0" err="1">
                <a:hlinkClick r:id="rId4" tooltip="Qon"/>
              </a:rPr>
              <a:t>qon</a:t>
            </a:r>
            <a:r>
              <a:rPr lang="en-US" sz="1800" dirty="0"/>
              <a:t> </a:t>
            </a:r>
            <a:r>
              <a:rPr lang="en-US" sz="1800" dirty="0" err="1"/>
              <a:t>tanachalari</a:t>
            </a:r>
            <a:r>
              <a:rPr lang="en-US" sz="1800" dirty="0"/>
              <a:t> — </a:t>
            </a:r>
            <a:r>
              <a:rPr lang="en-US" sz="1800" dirty="0" err="1">
                <a:hlinkClick r:id="rId5" tooltip="Odam"/>
              </a:rPr>
              <a:t>odam</a:t>
            </a:r>
            <a:r>
              <a:rPr lang="en-US" sz="1800" dirty="0"/>
              <a:t> </a:t>
            </a:r>
            <a:r>
              <a:rPr lang="en-US" sz="1800" dirty="0" err="1"/>
              <a:t>va</a:t>
            </a:r>
            <a:r>
              <a:rPr lang="en-US" sz="1800" dirty="0"/>
              <a:t> </a:t>
            </a:r>
            <a:r>
              <a:rPr lang="en-US" sz="1800" dirty="0" err="1">
                <a:hlinkClick r:id="rId6" tooltip="Hayvonlar"/>
              </a:rPr>
              <a:t>hayvonlar</a:t>
            </a:r>
            <a:r>
              <a:rPr lang="en-US" sz="1800" dirty="0"/>
              <a:t> </a:t>
            </a:r>
            <a:r>
              <a:rPr lang="en-US" sz="1800" dirty="0" err="1"/>
              <a:t>qonidagi</a:t>
            </a:r>
            <a:r>
              <a:rPr lang="en-US" sz="1800" dirty="0"/>
              <a:t> </a:t>
            </a:r>
            <a:r>
              <a:rPr lang="en-US" sz="1800" dirty="0" err="1"/>
              <a:t>rangsiz</a:t>
            </a:r>
            <a:r>
              <a:rPr lang="en-US" sz="1800" dirty="0"/>
              <a:t> </a:t>
            </a:r>
            <a:r>
              <a:rPr lang="en-US" sz="1800" dirty="0" err="1"/>
              <a:t>hujayralar</a:t>
            </a:r>
            <a:r>
              <a:rPr lang="en-US" sz="1800" dirty="0"/>
              <a:t>; </a:t>
            </a:r>
            <a:r>
              <a:rPr lang="en-US" sz="1800" dirty="0" err="1"/>
              <a:t>qonning</a:t>
            </a:r>
            <a:r>
              <a:rPr lang="en-US" sz="1800" dirty="0"/>
              <a:t> </a:t>
            </a:r>
            <a:r>
              <a:rPr lang="en-US" sz="1800" dirty="0" err="1"/>
              <a:t>yadroli</a:t>
            </a:r>
            <a:r>
              <a:rPr lang="en-US" sz="1800" dirty="0"/>
              <a:t> </a:t>
            </a:r>
            <a:r>
              <a:rPr lang="en-US" sz="1800" dirty="0" err="1"/>
              <a:t>shaklli</a:t>
            </a:r>
            <a:r>
              <a:rPr lang="en-US" sz="1800" dirty="0"/>
              <a:t> </a:t>
            </a:r>
            <a:r>
              <a:rPr lang="en-US" sz="1800" dirty="0" err="1"/>
              <a:t>elementlari</a:t>
            </a:r>
            <a:r>
              <a:rPr lang="en-US" sz="1800" dirty="0"/>
              <a:t>. </a:t>
            </a:r>
            <a:r>
              <a:rPr lang="en-US" sz="1800" dirty="0" err="1"/>
              <a:t>Yadrosining</a:t>
            </a:r>
            <a:r>
              <a:rPr lang="en-US" sz="1800" dirty="0"/>
              <a:t> </a:t>
            </a:r>
            <a:r>
              <a:rPr lang="en-US" sz="1800" dirty="0" err="1"/>
              <a:t>shakli</a:t>
            </a:r>
            <a:r>
              <a:rPr lang="en-US" sz="1800" dirty="0"/>
              <a:t> </a:t>
            </a:r>
            <a:r>
              <a:rPr lang="en-US" sz="1800" dirty="0" err="1"/>
              <a:t>har</a:t>
            </a:r>
            <a:r>
              <a:rPr lang="en-US" sz="1800" dirty="0"/>
              <a:t> </a:t>
            </a:r>
            <a:r>
              <a:rPr lang="en-US" sz="1800" dirty="0" err="1"/>
              <a:t>xil</a:t>
            </a:r>
            <a:r>
              <a:rPr lang="en-US" sz="1800" dirty="0"/>
              <a:t>, </a:t>
            </a:r>
            <a:r>
              <a:rPr lang="en-US" sz="1800" dirty="0" err="1"/>
              <a:t>shunga</a:t>
            </a:r>
            <a:r>
              <a:rPr lang="en-US" sz="1800" dirty="0"/>
              <a:t> </a:t>
            </a:r>
            <a:r>
              <a:rPr lang="en-US" sz="1800" dirty="0" err="1"/>
              <a:t>koʻra</a:t>
            </a:r>
            <a:r>
              <a:rPr lang="en-US" sz="1800" dirty="0"/>
              <a:t>, </a:t>
            </a:r>
            <a:r>
              <a:rPr lang="en-US" sz="1800" dirty="0" err="1"/>
              <a:t>tayoqcha</a:t>
            </a:r>
            <a:r>
              <a:rPr lang="en-US" sz="1800" dirty="0"/>
              <a:t> </a:t>
            </a:r>
            <a:r>
              <a:rPr lang="en-US" sz="1800" dirty="0" err="1"/>
              <a:t>yadroli</a:t>
            </a:r>
            <a:r>
              <a:rPr lang="en-US" sz="1800" dirty="0"/>
              <a:t>, segment </a:t>
            </a:r>
            <a:r>
              <a:rPr lang="en-US" sz="1800" dirty="0" err="1"/>
              <a:t>yadroli</a:t>
            </a:r>
            <a:r>
              <a:rPr lang="en-US" sz="1800" dirty="0"/>
              <a:t> </a:t>
            </a:r>
            <a:r>
              <a:rPr lang="en-US" sz="1800" dirty="0" err="1"/>
              <a:t>va</a:t>
            </a:r>
            <a:r>
              <a:rPr lang="en-US" sz="1800" dirty="0"/>
              <a:t> </a:t>
            </a:r>
            <a:r>
              <a:rPr lang="en-US" sz="1800" dirty="0" err="1"/>
              <a:t>monotsitlarga</a:t>
            </a:r>
            <a:r>
              <a:rPr lang="en-US" sz="1800" dirty="0"/>
              <a:t> </a:t>
            </a:r>
            <a:r>
              <a:rPr lang="en-US" sz="1800" dirty="0" err="1"/>
              <a:t>ajrati-ladi</a:t>
            </a:r>
            <a:r>
              <a:rPr lang="en-US" sz="1800" dirty="0"/>
              <a:t>. </a:t>
            </a:r>
            <a:r>
              <a:rPr lang="en-US" sz="1800" dirty="0" err="1"/>
              <a:t>Leykotsitlar</a:t>
            </a:r>
            <a:r>
              <a:rPr lang="en-US" sz="1800" dirty="0"/>
              <a:t> </a:t>
            </a:r>
            <a:r>
              <a:rPr lang="en-US" sz="1800" dirty="0" err="1"/>
              <a:t>suyak</a:t>
            </a:r>
            <a:r>
              <a:rPr lang="en-US" sz="1800" dirty="0"/>
              <a:t> </a:t>
            </a:r>
            <a:r>
              <a:rPr lang="en-US" sz="1800" dirty="0" err="1"/>
              <a:t>koʻmigi</a:t>
            </a:r>
            <a:r>
              <a:rPr lang="en-US" sz="1800" dirty="0"/>
              <a:t>, </a:t>
            </a:r>
            <a:r>
              <a:rPr lang="en-US" sz="1800" dirty="0" err="1">
                <a:hlinkClick r:id="rId7" tooltip="Limfa tugunlari"/>
              </a:rPr>
              <a:t>limfa</a:t>
            </a:r>
            <a:r>
              <a:rPr lang="en-US" sz="1800" dirty="0">
                <a:hlinkClick r:id="rId7" tooltip="Limfa tugunlari"/>
              </a:rPr>
              <a:t> </a:t>
            </a:r>
            <a:r>
              <a:rPr lang="en-US" sz="1800" dirty="0" err="1">
                <a:hlinkClick r:id="rId7" tooltip="Limfa tugunlari"/>
              </a:rPr>
              <a:t>tugunlari</a:t>
            </a:r>
            <a:r>
              <a:rPr lang="en-US" sz="1800" dirty="0"/>
              <a:t> </a:t>
            </a:r>
            <a:r>
              <a:rPr lang="en-US" sz="1800" dirty="0" err="1"/>
              <a:t>va</a:t>
            </a:r>
            <a:r>
              <a:rPr lang="en-US" sz="1800" dirty="0"/>
              <a:t> </a:t>
            </a:r>
            <a:r>
              <a:rPr lang="en-US" sz="1800" dirty="0" err="1"/>
              <a:t>taloqda</a:t>
            </a:r>
            <a:r>
              <a:rPr lang="en-US" sz="1800" dirty="0"/>
              <a:t> </a:t>
            </a:r>
            <a:r>
              <a:rPr lang="en-US" sz="1800" dirty="0" err="1"/>
              <a:t>hosil</a:t>
            </a:r>
            <a:r>
              <a:rPr lang="en-US" sz="1800" dirty="0"/>
              <a:t> </a:t>
            </a:r>
            <a:r>
              <a:rPr lang="en-US" sz="1800" dirty="0" err="1"/>
              <a:t>boʻladi</a:t>
            </a:r>
            <a:r>
              <a:rPr lang="en-US" sz="1800" dirty="0"/>
              <a:t>. </a:t>
            </a:r>
            <a:r>
              <a:rPr lang="en-US" sz="1800" dirty="0" err="1"/>
              <a:t>Donali</a:t>
            </a:r>
            <a:r>
              <a:rPr lang="en-US" sz="1800" dirty="0"/>
              <a:t> </a:t>
            </a:r>
            <a:r>
              <a:rPr lang="en-US" sz="1800" dirty="0" err="1"/>
              <a:t>Leykotsitlar</a:t>
            </a:r>
            <a:r>
              <a:rPr lang="en-US" sz="1800" dirty="0"/>
              <a:t> (</a:t>
            </a:r>
            <a:r>
              <a:rPr lang="en-US" sz="1800" dirty="0" err="1">
                <a:hlinkClick r:id="rId8" tooltip="Granulotsitlar"/>
              </a:rPr>
              <a:t>granulotsitlar</a:t>
            </a:r>
            <a:r>
              <a:rPr lang="en-US" sz="1800" dirty="0"/>
              <a:t>) </a:t>
            </a:r>
            <a:r>
              <a:rPr lang="en-US" sz="1800" dirty="0" err="1"/>
              <a:t>va</a:t>
            </a:r>
            <a:r>
              <a:rPr lang="en-US" sz="1800" dirty="0"/>
              <a:t> </a:t>
            </a:r>
            <a:r>
              <a:rPr lang="en-US" sz="1800" dirty="0" err="1"/>
              <a:t>donasiz</a:t>
            </a:r>
            <a:r>
              <a:rPr lang="en-US" sz="1800" dirty="0"/>
              <a:t> </a:t>
            </a:r>
            <a:r>
              <a:rPr lang="en-US" sz="1800" dirty="0" err="1"/>
              <a:t>Leykotsitlar</a:t>
            </a:r>
            <a:r>
              <a:rPr lang="en-US" sz="1800" dirty="0"/>
              <a:t> (</a:t>
            </a:r>
            <a:r>
              <a:rPr lang="en-US" sz="1800" dirty="0" err="1">
                <a:hlinkClick r:id="rId9" tooltip="Agranulotsitlar"/>
              </a:rPr>
              <a:t>agranulotsitlar</a:t>
            </a:r>
            <a:r>
              <a:rPr lang="en-US" sz="1800" dirty="0"/>
              <a:t>) </a:t>
            </a:r>
            <a:r>
              <a:rPr lang="en-US" sz="1800" dirty="0" err="1"/>
              <a:t>farq</a:t>
            </a:r>
            <a:r>
              <a:rPr lang="en-US" sz="1800" dirty="0"/>
              <a:t> </a:t>
            </a:r>
            <a:r>
              <a:rPr lang="en-US" sz="1800" dirty="0" err="1"/>
              <a:t>qilinadi</a:t>
            </a:r>
            <a:r>
              <a:rPr lang="en-US" sz="1800" dirty="0"/>
              <a:t>. </a:t>
            </a:r>
            <a:r>
              <a:rPr lang="en-US" sz="1800" dirty="0" err="1"/>
              <a:t>Qonni</a:t>
            </a:r>
            <a:r>
              <a:rPr lang="en-US" sz="1800" dirty="0"/>
              <a:t> </a:t>
            </a:r>
            <a:r>
              <a:rPr lang="en-US" sz="1800" dirty="0" err="1"/>
              <a:t>tekshirganda</a:t>
            </a:r>
            <a:r>
              <a:rPr lang="en-US" sz="1800" dirty="0"/>
              <a:t> </a:t>
            </a:r>
            <a:r>
              <a:rPr lang="en-US" sz="1800" dirty="0" err="1"/>
              <a:t>Leykotsitlarning</a:t>
            </a:r>
            <a:r>
              <a:rPr lang="en-US" sz="1800" dirty="0"/>
              <a:t> </a:t>
            </a:r>
            <a:r>
              <a:rPr lang="en-US" sz="1800" dirty="0" err="1"/>
              <a:t>boʻyalish</a:t>
            </a:r>
            <a:r>
              <a:rPr lang="en-US" sz="1800" dirty="0"/>
              <a:t> </a:t>
            </a:r>
            <a:r>
              <a:rPr lang="en-US" sz="1800" dirty="0" err="1"/>
              <a:t>xususiyatiga</a:t>
            </a:r>
            <a:r>
              <a:rPr lang="en-US" sz="1800" dirty="0"/>
              <a:t> </a:t>
            </a:r>
            <a:r>
              <a:rPr lang="en-US" sz="1800" dirty="0" err="1"/>
              <a:t>qarab</a:t>
            </a:r>
            <a:r>
              <a:rPr lang="en-US" sz="1800" dirty="0"/>
              <a:t>, </a:t>
            </a:r>
            <a:r>
              <a:rPr lang="en-US" sz="1800" dirty="0" err="1"/>
              <a:t>ularni</a:t>
            </a:r>
            <a:r>
              <a:rPr lang="en-US" sz="1800" dirty="0"/>
              <a:t> </a:t>
            </a:r>
            <a:r>
              <a:rPr lang="en-US" sz="1800" dirty="0" err="1"/>
              <a:t>eozinofillar</a:t>
            </a:r>
            <a:r>
              <a:rPr lang="en-US" sz="1800" dirty="0"/>
              <a:t> (</a:t>
            </a:r>
            <a:r>
              <a:rPr lang="en-US" sz="1800" dirty="0" err="1"/>
              <a:t>kislotali</a:t>
            </a:r>
            <a:r>
              <a:rPr lang="en-US" sz="1800" dirty="0"/>
              <a:t> </a:t>
            </a:r>
            <a:r>
              <a:rPr lang="en-US" sz="1800" dirty="0" err="1"/>
              <a:t>boʻyoq</a:t>
            </a:r>
            <a:r>
              <a:rPr lang="en-US" sz="1800" dirty="0"/>
              <a:t>—</a:t>
            </a:r>
            <a:r>
              <a:rPr lang="en-US" sz="1800" dirty="0" err="1"/>
              <a:t>eozin</a:t>
            </a:r>
            <a:r>
              <a:rPr lang="en-US" sz="1800" dirty="0"/>
              <a:t> </a:t>
            </a:r>
            <a:r>
              <a:rPr lang="en-US" sz="1800" dirty="0" err="1"/>
              <a:t>bilan</a:t>
            </a:r>
            <a:r>
              <a:rPr lang="en-US" sz="1800" dirty="0"/>
              <a:t> </a:t>
            </a:r>
            <a:r>
              <a:rPr lang="en-US" sz="1800" dirty="0" err="1"/>
              <a:t>boʻyaladi</a:t>
            </a:r>
            <a:r>
              <a:rPr lang="en-US" sz="1800" dirty="0"/>
              <a:t>), </a:t>
            </a:r>
            <a:r>
              <a:rPr lang="en-US" sz="1800" dirty="0" err="1"/>
              <a:t>bazofillar</a:t>
            </a:r>
            <a:r>
              <a:rPr lang="en-US" sz="1800" dirty="0"/>
              <a:t> (</a:t>
            </a:r>
            <a:r>
              <a:rPr lang="en-US" sz="1800" dirty="0" err="1"/>
              <a:t>asosli</a:t>
            </a:r>
            <a:r>
              <a:rPr lang="en-US" sz="1800" dirty="0"/>
              <a:t> </a:t>
            </a:r>
            <a:r>
              <a:rPr lang="en-US" sz="1800" dirty="0" err="1"/>
              <a:t>boʻyoq</a:t>
            </a:r>
            <a:r>
              <a:rPr lang="en-US" sz="1800" dirty="0"/>
              <a:t> — </a:t>
            </a:r>
            <a:r>
              <a:rPr lang="en-US" sz="1800" dirty="0" err="1"/>
              <a:t>metilen</a:t>
            </a:r>
            <a:r>
              <a:rPr lang="en-US" sz="1800" dirty="0"/>
              <a:t> </a:t>
            </a:r>
            <a:r>
              <a:rPr lang="en-US" sz="1800" dirty="0" err="1"/>
              <a:t>koʻki</a:t>
            </a:r>
            <a:r>
              <a:rPr lang="en-US" sz="1800" dirty="0"/>
              <a:t> </a:t>
            </a:r>
            <a:r>
              <a:rPr lang="en-US" sz="1800" dirty="0" err="1"/>
              <a:t>bilan</a:t>
            </a:r>
            <a:r>
              <a:rPr lang="en-US" sz="1800" dirty="0"/>
              <a:t> </a:t>
            </a:r>
            <a:r>
              <a:rPr lang="en-US" sz="1800" dirty="0" err="1"/>
              <a:t>boʻyaladi</a:t>
            </a:r>
            <a:r>
              <a:rPr lang="en-US" sz="1800" dirty="0"/>
              <a:t>) </a:t>
            </a:r>
            <a:r>
              <a:rPr lang="en-US" sz="1800" dirty="0" err="1"/>
              <a:t>va</a:t>
            </a:r>
            <a:r>
              <a:rPr lang="en-US" sz="1800" dirty="0"/>
              <a:t> </a:t>
            </a:r>
            <a:r>
              <a:rPr lang="en-US" sz="1800" dirty="0" err="1"/>
              <a:t>neytrofillarga</a:t>
            </a:r>
            <a:r>
              <a:rPr lang="en-US" sz="1800" dirty="0"/>
              <a:t> (</a:t>
            </a:r>
            <a:r>
              <a:rPr lang="en-US" sz="1800" dirty="0" err="1"/>
              <a:t>neytral</a:t>
            </a:r>
            <a:r>
              <a:rPr lang="en-US" sz="1800" dirty="0"/>
              <a:t> </a:t>
            </a:r>
            <a:r>
              <a:rPr lang="en-US" sz="1800" dirty="0" err="1"/>
              <a:t>boʻyoqlar</a:t>
            </a:r>
            <a:r>
              <a:rPr lang="en-US" sz="1800" dirty="0"/>
              <a:t> </a:t>
            </a:r>
            <a:r>
              <a:rPr lang="en-US" sz="1800" dirty="0" err="1"/>
              <a:t>bilan</a:t>
            </a:r>
            <a:r>
              <a:rPr lang="en-US" sz="1800" dirty="0"/>
              <a:t> </a:t>
            </a:r>
            <a:r>
              <a:rPr lang="en-US" sz="1800" dirty="0" err="1"/>
              <a:t>boʻyaladi</a:t>
            </a:r>
            <a:r>
              <a:rPr lang="en-US" sz="1800" dirty="0"/>
              <a:t>) </a:t>
            </a:r>
            <a:r>
              <a:rPr lang="en-US" sz="1800" dirty="0" err="1"/>
              <a:t>boʻlinadi</a:t>
            </a:r>
            <a:r>
              <a:rPr lang="en-US" sz="1800" dirty="0"/>
              <a:t>, </a:t>
            </a:r>
            <a:r>
              <a:rPr lang="en-US" sz="1800" dirty="0" err="1"/>
              <a:t>ularning</a:t>
            </a:r>
            <a:r>
              <a:rPr lang="en-US" sz="1800" dirty="0"/>
              <a:t> </a:t>
            </a:r>
            <a:r>
              <a:rPr lang="en-US" sz="1800" dirty="0" err="1"/>
              <a:t>har</a:t>
            </a:r>
            <a:r>
              <a:rPr lang="en-US" sz="1800" dirty="0"/>
              <a:t> </a:t>
            </a:r>
            <a:r>
              <a:rPr lang="en-US" sz="1800" dirty="0" err="1"/>
              <a:t>biri</a:t>
            </a:r>
            <a:r>
              <a:rPr lang="en-US" sz="1800" dirty="0"/>
              <a:t> </a:t>
            </a:r>
            <a:r>
              <a:rPr lang="en-US" sz="1800" dirty="0" err="1"/>
              <a:t>maʼlum</a:t>
            </a:r>
            <a:r>
              <a:rPr lang="en-US" sz="1800" dirty="0"/>
              <a:t> </a:t>
            </a:r>
            <a:r>
              <a:rPr lang="en-US" sz="1800" dirty="0" err="1"/>
              <a:t>bir</a:t>
            </a:r>
            <a:r>
              <a:rPr lang="en-US" sz="1800" dirty="0"/>
              <a:t> </a:t>
            </a:r>
            <a:r>
              <a:rPr lang="en-US" sz="1800" dirty="0" err="1"/>
              <a:t>funksiyani</a:t>
            </a:r>
            <a:r>
              <a:rPr lang="en-US" sz="1800" dirty="0"/>
              <a:t> </a:t>
            </a:r>
            <a:r>
              <a:rPr lang="en-US" sz="1800" dirty="0" err="1"/>
              <a:t>bajaradi</a:t>
            </a:r>
            <a:r>
              <a:rPr lang="en-US" sz="1800" dirty="0"/>
              <a:t>. </a:t>
            </a:r>
            <a:r>
              <a:rPr lang="en-US" sz="1800" dirty="0" err="1"/>
              <a:t>Leykotsitlar</a:t>
            </a:r>
            <a:r>
              <a:rPr lang="en-US" sz="1800" dirty="0"/>
              <a:t> </a:t>
            </a:r>
            <a:r>
              <a:rPr lang="en-US" sz="1800" dirty="0" err="1"/>
              <a:t>qon</a:t>
            </a:r>
            <a:r>
              <a:rPr lang="en-US" sz="1800" dirty="0"/>
              <a:t> </a:t>
            </a:r>
            <a:r>
              <a:rPr lang="en-US" sz="1800" dirty="0" err="1"/>
              <a:t>tomir</a:t>
            </a:r>
            <a:r>
              <a:rPr lang="en-US" sz="1800" dirty="0"/>
              <a:t> </a:t>
            </a:r>
            <a:r>
              <a:rPr lang="en-US" sz="1800" dirty="0" err="1"/>
              <a:t>oʻzanidan</a:t>
            </a:r>
            <a:r>
              <a:rPr lang="en-US" sz="1800" dirty="0"/>
              <a:t> </a:t>
            </a:r>
            <a:r>
              <a:rPr lang="en-US" sz="1800" dirty="0" err="1"/>
              <a:t>chiqib</a:t>
            </a:r>
            <a:r>
              <a:rPr lang="en-US" sz="1800" dirty="0"/>
              <a:t> </a:t>
            </a:r>
            <a:r>
              <a:rPr lang="en-US" sz="1800" dirty="0" err="1"/>
              <a:t>hujayralararo</a:t>
            </a:r>
            <a:r>
              <a:rPr lang="en-US" sz="1800" dirty="0"/>
              <a:t> </a:t>
            </a:r>
            <a:r>
              <a:rPr lang="en-US" sz="1800" dirty="0" err="1"/>
              <a:t>boʻshlikda</a:t>
            </a:r>
            <a:r>
              <a:rPr lang="en-US" sz="1800" dirty="0"/>
              <a:t> </a:t>
            </a:r>
            <a:r>
              <a:rPr lang="en-US" sz="1800" dirty="0" err="1"/>
              <a:t>oʻzicha</a:t>
            </a:r>
            <a:r>
              <a:rPr lang="en-US" sz="1800" dirty="0"/>
              <a:t> </a:t>
            </a:r>
            <a:r>
              <a:rPr lang="en-US" sz="1800" dirty="0" err="1"/>
              <a:t>harakat</a:t>
            </a:r>
            <a:r>
              <a:rPr lang="en-US" sz="1800" dirty="0"/>
              <a:t> </a:t>
            </a:r>
            <a:r>
              <a:rPr lang="en-US" sz="1800" dirty="0" err="1"/>
              <a:t>qila</a:t>
            </a:r>
            <a:r>
              <a:rPr lang="en-US" sz="1800" dirty="0"/>
              <a:t> </a:t>
            </a:r>
            <a:r>
              <a:rPr lang="en-US" sz="1800" dirty="0" err="1"/>
              <a:t>oladi</a:t>
            </a:r>
            <a:r>
              <a:rPr lang="en-US" sz="1800" dirty="0"/>
              <a:t>. </a:t>
            </a:r>
            <a:r>
              <a:rPr lang="en-US" sz="1800" dirty="0" err="1"/>
              <a:t>Ular</a:t>
            </a:r>
            <a:r>
              <a:rPr lang="en-US" sz="1800" dirty="0"/>
              <a:t> </a:t>
            </a:r>
            <a:r>
              <a:rPr lang="en-US" sz="1800" dirty="0" err="1"/>
              <a:t>organizmning</a:t>
            </a:r>
            <a:r>
              <a:rPr lang="en-US" sz="1800" dirty="0"/>
              <a:t> </a:t>
            </a:r>
            <a:r>
              <a:rPr lang="en-US" sz="1800" dirty="0" err="1"/>
              <a:t>yot</a:t>
            </a:r>
            <a:r>
              <a:rPr lang="en-US" sz="1800" dirty="0"/>
              <a:t> </a:t>
            </a:r>
            <a:r>
              <a:rPr lang="en-US" sz="1800" dirty="0" err="1"/>
              <a:t>jismlar</a:t>
            </a:r>
            <a:r>
              <a:rPr lang="en-US" sz="1800" dirty="0"/>
              <a:t> </a:t>
            </a:r>
            <a:r>
              <a:rPr lang="en-US" sz="1800" dirty="0" err="1"/>
              <a:t>kirgan</a:t>
            </a:r>
            <a:r>
              <a:rPr lang="en-US" sz="1800" dirty="0"/>
              <a:t> </a:t>
            </a:r>
            <a:r>
              <a:rPr lang="en-US" sz="1800" dirty="0" err="1"/>
              <a:t>joyiga</a:t>
            </a:r>
            <a:r>
              <a:rPr lang="en-US" sz="1800" dirty="0"/>
              <a:t> </a:t>
            </a:r>
            <a:r>
              <a:rPr lang="en-US" sz="1800" dirty="0" err="1"/>
              <a:t>yetib</a:t>
            </a:r>
            <a:r>
              <a:rPr lang="en-US" sz="1800" dirty="0"/>
              <a:t> </a:t>
            </a:r>
            <a:r>
              <a:rPr lang="en-US" sz="1800" dirty="0" err="1"/>
              <a:t>kelib</a:t>
            </a:r>
            <a:r>
              <a:rPr lang="en-US" sz="1800" dirty="0"/>
              <a:t>, </a:t>
            </a:r>
            <a:r>
              <a:rPr lang="en-US" sz="1800" dirty="0" err="1"/>
              <a:t>mikroorganizmga</a:t>
            </a:r>
            <a:r>
              <a:rPr lang="en-US" sz="1800" dirty="0"/>
              <a:t> </a:t>
            </a:r>
            <a:r>
              <a:rPr lang="en-US" sz="1800" dirty="0" err="1"/>
              <a:t>yaqinlashgach</a:t>
            </a:r>
            <a:r>
              <a:rPr lang="en-US" sz="1800" dirty="0"/>
              <a:t>, </a:t>
            </a:r>
            <a:r>
              <a:rPr lang="en-US" sz="1800" dirty="0" err="1"/>
              <a:t>soxta</a:t>
            </a:r>
            <a:r>
              <a:rPr lang="en-US" sz="1800" dirty="0"/>
              <a:t> </a:t>
            </a:r>
            <a:r>
              <a:rPr lang="en-US" sz="1800" dirty="0" err="1"/>
              <a:t>oyoqlar</a:t>
            </a:r>
            <a:r>
              <a:rPr lang="en-US" sz="1800" dirty="0"/>
              <a:t> </a:t>
            </a:r>
            <a:r>
              <a:rPr lang="en-US" sz="1800" dirty="0" err="1"/>
              <a:t>chiqarib</a:t>
            </a:r>
            <a:r>
              <a:rPr lang="en-US" sz="1800" dirty="0"/>
              <a:t>, </a:t>
            </a:r>
            <a:r>
              <a:rPr lang="en-US" sz="1800" dirty="0" err="1"/>
              <a:t>uni</a:t>
            </a:r>
            <a:r>
              <a:rPr lang="en-US" sz="1800" dirty="0"/>
              <a:t> </a:t>
            </a:r>
            <a:r>
              <a:rPr lang="en-US" sz="1800" dirty="0" err="1"/>
              <a:t>hamma</a:t>
            </a:r>
            <a:r>
              <a:rPr lang="en-US" sz="1800" dirty="0"/>
              <a:t> </a:t>
            </a:r>
            <a:r>
              <a:rPr lang="en-US" sz="1800" dirty="0" err="1"/>
              <a:t>tomondan</a:t>
            </a:r>
            <a:r>
              <a:rPr lang="en-US" sz="1800" dirty="0"/>
              <a:t> </a:t>
            </a:r>
            <a:r>
              <a:rPr lang="en-US" sz="1800" dirty="0" err="1"/>
              <a:t>oʻrab</a:t>
            </a:r>
            <a:r>
              <a:rPr lang="en-US" sz="1800" dirty="0"/>
              <a:t> </a:t>
            </a:r>
            <a:r>
              <a:rPr lang="en-US" sz="1800" dirty="0" err="1"/>
              <a:t>oladi</a:t>
            </a:r>
            <a:r>
              <a:rPr lang="en-US" sz="1800" dirty="0"/>
              <a:t> </a:t>
            </a:r>
            <a:r>
              <a:rPr lang="en-US" sz="1800" dirty="0" err="1"/>
              <a:t>va</a:t>
            </a:r>
            <a:r>
              <a:rPr lang="en-US" sz="1800" dirty="0"/>
              <a:t> </a:t>
            </a:r>
            <a:r>
              <a:rPr lang="en-US" sz="1800" dirty="0" err="1"/>
              <a:t>yutib</a:t>
            </a:r>
            <a:r>
              <a:rPr lang="en-US" sz="1800" dirty="0"/>
              <a:t> </a:t>
            </a:r>
            <a:r>
              <a:rPr lang="en-US" sz="1800" dirty="0" err="1"/>
              <a:t>yuboradi</a:t>
            </a:r>
            <a:r>
              <a:rPr lang="en-US" sz="1800" dirty="0"/>
              <a:t> (</a:t>
            </a:r>
            <a:r>
              <a:rPr lang="en-US" sz="1800" dirty="0" err="1"/>
              <a:t>qarang</a:t>
            </a:r>
            <a:r>
              <a:rPr lang="en-US" sz="1800" dirty="0"/>
              <a:t> </a:t>
            </a:r>
            <a:r>
              <a:rPr lang="en-US" sz="1800" dirty="0" err="1">
                <a:hlinkClick r:id="rId10" tooltip="Fagotsitoz"/>
              </a:rPr>
              <a:t>Fagotsitoz</a:t>
            </a:r>
            <a:r>
              <a:rPr lang="en-US" sz="1800" dirty="0"/>
              <a:t>). </a:t>
            </a:r>
            <a:r>
              <a:rPr lang="en-US" sz="1800" dirty="0" err="1">
                <a:hlinkClick r:id="rId11" tooltip="Organizm"/>
              </a:rPr>
              <a:t>Organizmni</a:t>
            </a:r>
            <a:r>
              <a:rPr lang="en-US" sz="1800" dirty="0"/>
              <a:t> </a:t>
            </a:r>
            <a:r>
              <a:rPr lang="en-US" sz="1800" dirty="0" err="1"/>
              <a:t>mikroorganizmlardan</a:t>
            </a:r>
            <a:r>
              <a:rPr lang="en-US" sz="1800" dirty="0"/>
              <a:t> </a:t>
            </a:r>
            <a:r>
              <a:rPr lang="en-US" sz="1800" dirty="0" err="1"/>
              <a:t>himoya</a:t>
            </a:r>
            <a:r>
              <a:rPr lang="en-US" sz="1800" dirty="0"/>
              <a:t> </a:t>
            </a:r>
            <a:r>
              <a:rPr lang="en-US" sz="1800" dirty="0" err="1"/>
              <a:t>qilishda</a:t>
            </a:r>
            <a:r>
              <a:rPr lang="en-US" sz="1800" dirty="0"/>
              <a:t> </a:t>
            </a:r>
            <a:r>
              <a:rPr lang="en-US" sz="1800" dirty="0" err="1"/>
              <a:t>qon</a:t>
            </a:r>
            <a:r>
              <a:rPr lang="en-US" sz="1800" dirty="0"/>
              <a:t> </a:t>
            </a:r>
            <a:r>
              <a:rPr lang="en-US" sz="1800" dirty="0" err="1"/>
              <a:t>yaratuvchi</a:t>
            </a:r>
            <a:r>
              <a:rPr lang="en-US" sz="1800" dirty="0"/>
              <a:t> </a:t>
            </a:r>
            <a:r>
              <a:rPr lang="en-US" sz="1800" dirty="0" err="1"/>
              <a:t>aʼzolarning</a:t>
            </a:r>
            <a:r>
              <a:rPr lang="en-US" sz="1800" dirty="0"/>
              <a:t> </a:t>
            </a:r>
            <a:r>
              <a:rPr lang="en-US" sz="1800" dirty="0" err="1"/>
              <a:t>roli</a:t>
            </a:r>
            <a:r>
              <a:rPr lang="en-US" sz="1800" dirty="0"/>
              <a:t> </a:t>
            </a:r>
            <a:r>
              <a:rPr lang="en-US" sz="1800" dirty="0" err="1"/>
              <a:t>katta</a:t>
            </a:r>
            <a:r>
              <a:rPr lang="en-US" sz="1800" dirty="0"/>
              <a:t>, </a:t>
            </a:r>
            <a:r>
              <a:rPr lang="en-US" sz="1800" dirty="0" err="1"/>
              <a:t>bu</a:t>
            </a:r>
            <a:r>
              <a:rPr lang="en-US" sz="1800" dirty="0"/>
              <a:t> </a:t>
            </a:r>
            <a:r>
              <a:rPr lang="en-US" sz="1800" dirty="0" err="1"/>
              <a:t>vaqtda</a:t>
            </a:r>
            <a:r>
              <a:rPr lang="en-US" sz="1800" dirty="0"/>
              <a:t> </a:t>
            </a:r>
            <a:r>
              <a:rPr lang="en-US" sz="1800" dirty="0" err="1"/>
              <a:t>ular</a:t>
            </a:r>
            <a:r>
              <a:rPr lang="en-US" sz="1800" dirty="0"/>
              <a:t> </a:t>
            </a:r>
            <a:r>
              <a:rPr lang="en-US" sz="1800" dirty="0" err="1"/>
              <a:t>koʻplab</a:t>
            </a:r>
            <a:r>
              <a:rPr lang="en-US" sz="1800" dirty="0"/>
              <a:t> </a:t>
            </a:r>
            <a:r>
              <a:rPr lang="en-US" sz="1800" dirty="0" err="1"/>
              <a:t>leykotsit</a:t>
            </a:r>
            <a:r>
              <a:rPr lang="en-US" sz="1800" dirty="0"/>
              <a:t> </a:t>
            </a:r>
            <a:r>
              <a:rPr lang="en-US" sz="1800" dirty="0" err="1"/>
              <a:t>ishlab</a:t>
            </a:r>
            <a:r>
              <a:rPr lang="en-US" sz="1800" dirty="0"/>
              <a:t> </a:t>
            </a:r>
            <a:r>
              <a:rPr lang="en-US" sz="1800" dirty="0" err="1"/>
              <a:t>chiqaradi</a:t>
            </a:r>
            <a:r>
              <a:rPr lang="en-US" sz="1800" dirty="0"/>
              <a:t>. </a:t>
            </a:r>
            <a:r>
              <a:rPr lang="en-US" sz="1800" dirty="0" err="1">
                <a:hlinkClick r:id="rId10" tooltip="Fagotsitoz"/>
              </a:rPr>
              <a:t>Fagotsitozda</a:t>
            </a:r>
            <a:r>
              <a:rPr lang="en-US" sz="1800" dirty="0"/>
              <a:t> </a:t>
            </a:r>
            <a:r>
              <a:rPr lang="en-US" sz="1800" dirty="0" err="1"/>
              <a:t>faqat</a:t>
            </a:r>
            <a:r>
              <a:rPr lang="en-US" sz="1800" dirty="0"/>
              <a:t> </a:t>
            </a:r>
            <a:r>
              <a:rPr lang="en-US" sz="1800" dirty="0" err="1"/>
              <a:t>Leykotsitlargina</a:t>
            </a:r>
            <a:r>
              <a:rPr lang="en-US" sz="1800" dirty="0"/>
              <a:t> </a:t>
            </a:r>
            <a:r>
              <a:rPr lang="en-US" sz="1800" dirty="0" err="1"/>
              <a:t>emas</a:t>
            </a:r>
            <a:r>
              <a:rPr lang="en-US" sz="1800" dirty="0"/>
              <a:t>, </a:t>
            </a:r>
            <a:r>
              <a:rPr lang="en-US" sz="1800" dirty="0" err="1"/>
              <a:t>balki</a:t>
            </a:r>
            <a:r>
              <a:rPr lang="en-US" sz="1800" dirty="0"/>
              <a:t> </a:t>
            </a:r>
            <a:r>
              <a:rPr lang="en-US" sz="1800" dirty="0" err="1"/>
              <a:t>organizmdagi</a:t>
            </a:r>
            <a:r>
              <a:rPr lang="en-US" sz="1800" dirty="0"/>
              <a:t> </a:t>
            </a:r>
            <a:r>
              <a:rPr lang="en-US" sz="1800" dirty="0" err="1"/>
              <a:t>boshqa</a:t>
            </a:r>
            <a:r>
              <a:rPr lang="en-US" sz="1800" dirty="0"/>
              <a:t> </a:t>
            </a:r>
            <a:r>
              <a:rPr lang="en-US" sz="1800" dirty="0" err="1"/>
              <a:t>hujayralar</a:t>
            </a:r>
            <a:r>
              <a:rPr lang="en-US" sz="1800" dirty="0"/>
              <a:t> ham </a:t>
            </a:r>
            <a:r>
              <a:rPr lang="en-US" sz="1800" dirty="0" err="1"/>
              <a:t>ishtirok</a:t>
            </a:r>
            <a:r>
              <a:rPr lang="en-US" sz="1800" dirty="0"/>
              <a:t> </a:t>
            </a:r>
            <a:r>
              <a:rPr lang="en-US" sz="1800" dirty="0" err="1"/>
              <a:t>etadi</a:t>
            </a:r>
            <a:r>
              <a:rPr lang="en-US" sz="1800" dirty="0"/>
              <a:t>. </a:t>
            </a:r>
            <a:r>
              <a:rPr lang="en-US" sz="1800" dirty="0" err="1"/>
              <a:t>Bunday</a:t>
            </a:r>
            <a:r>
              <a:rPr lang="en-US" sz="1800" dirty="0"/>
              <a:t> </a:t>
            </a:r>
            <a:r>
              <a:rPr lang="en-US" sz="1800" dirty="0" err="1"/>
              <a:t>qujayralar</a:t>
            </a:r>
            <a:r>
              <a:rPr lang="en-US" sz="1800" dirty="0"/>
              <a:t> </a:t>
            </a:r>
            <a:r>
              <a:rPr lang="en-US" sz="1800" dirty="0" err="1"/>
              <a:t>makrofaglar</a:t>
            </a:r>
            <a:r>
              <a:rPr lang="en-US" sz="1800" dirty="0"/>
              <a:t> </a:t>
            </a:r>
            <a:r>
              <a:rPr lang="en-US" sz="1800" dirty="0" err="1"/>
              <a:t>deyiladi</a:t>
            </a:r>
            <a:r>
              <a:rPr lang="en-US" sz="1800" dirty="0"/>
              <a:t>. </a:t>
            </a:r>
            <a:r>
              <a:rPr lang="en-US" sz="1800" dirty="0" err="1"/>
              <a:t>Leykotsitlar</a:t>
            </a:r>
            <a:r>
              <a:rPr lang="en-US" sz="1800" dirty="0"/>
              <a:t>, </a:t>
            </a:r>
            <a:r>
              <a:rPr lang="en-US" sz="1800" dirty="0" err="1"/>
              <a:t>makrofaglar</a:t>
            </a:r>
            <a:r>
              <a:rPr lang="en-US" sz="1800" dirty="0"/>
              <a:t>, </a:t>
            </a:r>
            <a:r>
              <a:rPr lang="en-US" sz="1800" dirty="0" err="1"/>
              <a:t>qon</a:t>
            </a:r>
            <a:r>
              <a:rPr lang="en-US" sz="1800" dirty="0"/>
              <a:t> </a:t>
            </a:r>
            <a:r>
              <a:rPr lang="en-US" sz="1800" dirty="0" err="1"/>
              <a:t>va</a:t>
            </a:r>
            <a:r>
              <a:rPr lang="en-US" sz="1800" dirty="0"/>
              <a:t> </a:t>
            </a:r>
            <a:r>
              <a:rPr lang="en-US" sz="1800" dirty="0" err="1"/>
              <a:t>toʻqimalardagi</a:t>
            </a:r>
            <a:r>
              <a:rPr lang="en-US" sz="1800" dirty="0"/>
              <a:t> </a:t>
            </a:r>
            <a:r>
              <a:rPr lang="en-US" sz="1800" dirty="0" err="1"/>
              <a:t>boshqa</a:t>
            </a:r>
            <a:r>
              <a:rPr lang="en-US" sz="1800" dirty="0"/>
              <a:t> </a:t>
            </a:r>
            <a:r>
              <a:rPr lang="en-US" sz="1800" dirty="0" err="1"/>
              <a:t>faol</a:t>
            </a:r>
            <a:r>
              <a:rPr lang="en-US" sz="1800" dirty="0"/>
              <a:t> </a:t>
            </a:r>
            <a:r>
              <a:rPr lang="en-US" sz="1800" dirty="0" err="1"/>
              <a:t>moddalar</a:t>
            </a:r>
            <a:r>
              <a:rPr lang="en-US" sz="1800" dirty="0"/>
              <a:t> </a:t>
            </a:r>
            <a:r>
              <a:rPr lang="en-US" sz="1800" dirty="0" err="1"/>
              <a:t>faqat</a:t>
            </a:r>
            <a:r>
              <a:rPr lang="en-US" sz="1800" dirty="0"/>
              <a:t> </a:t>
            </a:r>
            <a:r>
              <a:rPr lang="en-US" sz="1800" dirty="0" err="1"/>
              <a:t>bakteriyalar</a:t>
            </a:r>
            <a:r>
              <a:rPr lang="en-US" sz="1800" dirty="0"/>
              <a:t> </a:t>
            </a:r>
            <a:r>
              <a:rPr lang="en-US" sz="1800" dirty="0" err="1"/>
              <a:t>hamda</a:t>
            </a:r>
            <a:r>
              <a:rPr lang="en-US" sz="1800" dirty="0"/>
              <a:t> </a:t>
            </a:r>
            <a:r>
              <a:rPr lang="en-US" sz="1800" dirty="0" err="1"/>
              <a:t>kasallik</a:t>
            </a:r>
            <a:r>
              <a:rPr lang="en-US" sz="1800" dirty="0"/>
              <a:t> </a:t>
            </a:r>
            <a:r>
              <a:rPr lang="en-US" sz="1800" dirty="0" err="1"/>
              <a:t>qoʻzgʻatuvchi</a:t>
            </a:r>
            <a:r>
              <a:rPr lang="en-US" sz="1800" dirty="0"/>
              <a:t> </a:t>
            </a:r>
            <a:r>
              <a:rPr lang="en-US" sz="1800" dirty="0" err="1"/>
              <a:t>agentlarni</a:t>
            </a:r>
            <a:r>
              <a:rPr lang="en-US" sz="1800" dirty="0"/>
              <a:t> </a:t>
            </a:r>
            <a:r>
              <a:rPr lang="en-US" sz="1800" dirty="0" err="1"/>
              <a:t>yutib</a:t>
            </a:r>
            <a:r>
              <a:rPr lang="en-US" sz="1800" dirty="0"/>
              <a:t> </a:t>
            </a:r>
            <a:r>
              <a:rPr lang="en-US" sz="1800" dirty="0" err="1"/>
              <a:t>yubormay</a:t>
            </a:r>
            <a:r>
              <a:rPr lang="en-US" sz="1800" dirty="0"/>
              <a:t>, </a:t>
            </a:r>
            <a:r>
              <a:rPr lang="en-US" sz="1800" dirty="0" err="1"/>
              <a:t>balki</a:t>
            </a:r>
            <a:r>
              <a:rPr lang="en-US" sz="1800" dirty="0"/>
              <a:t> </a:t>
            </a:r>
            <a:r>
              <a:rPr lang="en-US" sz="1800" dirty="0" err="1"/>
              <a:t>organizmni</a:t>
            </a:r>
            <a:r>
              <a:rPr lang="en-US" sz="1800" dirty="0"/>
              <a:t> </a:t>
            </a:r>
            <a:r>
              <a:rPr lang="en-US" sz="1800" dirty="0" err="1"/>
              <a:t>jarohat</a:t>
            </a:r>
            <a:r>
              <a:rPr lang="en-US" sz="1800" dirty="0"/>
              <a:t> </a:t>
            </a:r>
            <a:r>
              <a:rPr lang="en-US" sz="1800" dirty="0" err="1"/>
              <a:t>yoki</a:t>
            </a:r>
            <a:r>
              <a:rPr lang="en-US" sz="1800" dirty="0"/>
              <a:t> </a:t>
            </a:r>
            <a:r>
              <a:rPr lang="en-US" sz="1800" dirty="0" err="1"/>
              <a:t>kasallik</a:t>
            </a:r>
            <a:r>
              <a:rPr lang="en-US" sz="1800" dirty="0"/>
              <a:t> </a:t>
            </a:r>
            <a:r>
              <a:rPr lang="en-US" sz="1800" dirty="0" err="1"/>
              <a:t>tufayli</a:t>
            </a:r>
            <a:r>
              <a:rPr lang="en-US" sz="1800" dirty="0"/>
              <a:t> </a:t>
            </a:r>
            <a:r>
              <a:rPr lang="en-US" sz="1800" dirty="0" err="1"/>
              <a:t>nobud</a:t>
            </a:r>
            <a:r>
              <a:rPr lang="en-US" sz="1800" dirty="0"/>
              <a:t> </a:t>
            </a:r>
            <a:r>
              <a:rPr lang="en-US" sz="1800" dirty="0" err="1"/>
              <a:t>boʻlgan</a:t>
            </a:r>
            <a:r>
              <a:rPr lang="en-US" sz="1800" dirty="0"/>
              <a:t> </a:t>
            </a:r>
            <a:r>
              <a:rPr lang="en-US" sz="1800" dirty="0" err="1"/>
              <a:t>hujayralardan</a:t>
            </a:r>
            <a:r>
              <a:rPr lang="en-US" sz="1800" dirty="0"/>
              <a:t>, </a:t>
            </a:r>
            <a:r>
              <a:rPr lang="en-US" sz="1800" dirty="0" err="1"/>
              <a:t>toksinlardan</a:t>
            </a:r>
            <a:r>
              <a:rPr lang="en-US" sz="1800" dirty="0"/>
              <a:t> ham </a:t>
            </a:r>
            <a:r>
              <a:rPr lang="en-US" sz="1800" dirty="0" err="1"/>
              <a:t>tozalaydi</a:t>
            </a:r>
            <a:r>
              <a:rPr lang="en-US" sz="1800" dirty="0"/>
              <a:t>.</a:t>
            </a:r>
            <a:endParaRPr lang="ru-RU" sz="1800" dirty="0"/>
          </a:p>
        </p:txBody>
      </p:sp>
    </p:spTree>
    <p:extLst>
      <p:ext uri="{BB962C8B-B14F-4D97-AF65-F5344CB8AC3E}">
        <p14:creationId xmlns:p14="http://schemas.microsoft.com/office/powerpoint/2010/main" val="1089377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Leykotsitlar – oq qon hujayralari – Tibbiyot.inf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471" y="143900"/>
            <a:ext cx="11606979" cy="642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9422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2954" y="1297858"/>
            <a:ext cx="10704871" cy="2118392"/>
          </a:xfrm>
        </p:spPr>
        <p:txBody>
          <a:bodyPr>
            <a:noAutofit/>
          </a:bodyPr>
          <a:lstStyle/>
          <a:p>
            <a:r>
              <a:rPr lang="en-US" sz="2400" dirty="0" err="1"/>
              <a:t>Shuning</a:t>
            </a:r>
            <a:r>
              <a:rPr lang="en-US" sz="2400" dirty="0"/>
              <a:t> </a:t>
            </a:r>
            <a:r>
              <a:rPr lang="en-US" sz="2400" dirty="0" err="1"/>
              <a:t>uchun</a:t>
            </a:r>
            <a:r>
              <a:rPr lang="en-US" sz="2400" dirty="0"/>
              <a:t> </a:t>
            </a:r>
            <a:r>
              <a:rPr lang="en-US" sz="2400" dirty="0" err="1"/>
              <a:t>turli</a:t>
            </a:r>
            <a:r>
              <a:rPr lang="en-US" sz="2400" dirty="0"/>
              <a:t> </a:t>
            </a:r>
            <a:r>
              <a:rPr lang="en-US" sz="2400" dirty="0" err="1"/>
              <a:t>kasalliklarda</a:t>
            </a:r>
            <a:r>
              <a:rPr lang="en-US" sz="2400" dirty="0"/>
              <a:t> </a:t>
            </a:r>
            <a:r>
              <a:rPr lang="en-US" sz="2400" dirty="0" err="1"/>
              <a:t>qonda</a:t>
            </a:r>
            <a:r>
              <a:rPr lang="en-US" sz="2400" dirty="0"/>
              <a:t> </a:t>
            </a:r>
            <a:r>
              <a:rPr lang="en-US" sz="2400" dirty="0" err="1"/>
              <a:t>Leykotsitlar</a:t>
            </a:r>
            <a:r>
              <a:rPr lang="en-US" sz="2400" dirty="0"/>
              <a:t> </a:t>
            </a:r>
            <a:r>
              <a:rPr lang="en-US" sz="2400" dirty="0" err="1"/>
              <a:t>soni</a:t>
            </a:r>
            <a:r>
              <a:rPr lang="en-US" sz="2400" dirty="0"/>
              <a:t> </a:t>
            </a:r>
            <a:r>
              <a:rPr lang="en-US" sz="2400" dirty="0" err="1"/>
              <a:t>anchaoshib</a:t>
            </a:r>
            <a:r>
              <a:rPr lang="en-US" sz="2400" dirty="0"/>
              <a:t> </a:t>
            </a:r>
            <a:r>
              <a:rPr lang="en-US" sz="2400" dirty="0" err="1"/>
              <a:t>ketadi</a:t>
            </a:r>
            <a:r>
              <a:rPr lang="en-US" sz="2400" dirty="0"/>
              <a:t> (</a:t>
            </a:r>
            <a:r>
              <a:rPr lang="en-US" sz="2400" dirty="0" err="1"/>
              <a:t>qarang</a:t>
            </a:r>
            <a:r>
              <a:rPr lang="en-US" sz="2400" dirty="0"/>
              <a:t> </a:t>
            </a:r>
            <a:r>
              <a:rPr lang="en-US" sz="2400" dirty="0" err="1">
                <a:hlinkClick r:id="rId2" tooltip="Qon yaratilishi"/>
              </a:rPr>
              <a:t>Qon</a:t>
            </a:r>
            <a:r>
              <a:rPr lang="en-US" sz="2400" dirty="0">
                <a:hlinkClick r:id="rId2" tooltip="Qon yaratilishi"/>
              </a:rPr>
              <a:t> </a:t>
            </a:r>
            <a:r>
              <a:rPr lang="en-US" sz="2400" dirty="0" err="1">
                <a:hlinkClick r:id="rId2" tooltip="Qon yaratilishi"/>
              </a:rPr>
              <a:t>yaratilishi</a:t>
            </a:r>
            <a:r>
              <a:rPr lang="en-US" sz="2400" dirty="0"/>
              <a:t>). 1 </a:t>
            </a:r>
            <a:r>
              <a:rPr lang="en-US" sz="2400" dirty="0" err="1"/>
              <a:t>mkl</a:t>
            </a:r>
            <a:r>
              <a:rPr lang="en-US" sz="2400" dirty="0"/>
              <a:t> </a:t>
            </a:r>
            <a:r>
              <a:rPr lang="en-US" sz="2400" dirty="0" err="1"/>
              <a:t>qonda</a:t>
            </a:r>
            <a:r>
              <a:rPr lang="en-US" sz="2400" dirty="0"/>
              <a:t>, </a:t>
            </a:r>
            <a:r>
              <a:rPr lang="en-US" sz="2400" dirty="0" err="1"/>
              <a:t>odatda</a:t>
            </a:r>
            <a:r>
              <a:rPr lang="en-US" sz="2400" dirty="0"/>
              <a:t>, 4000—9000 </a:t>
            </a:r>
            <a:r>
              <a:rPr lang="en-US" sz="2400" dirty="0" err="1"/>
              <a:t>leykotsit</a:t>
            </a:r>
            <a:r>
              <a:rPr lang="en-US" sz="2400" dirty="0"/>
              <a:t> </a:t>
            </a:r>
            <a:r>
              <a:rPr lang="en-US" sz="2400" dirty="0" err="1"/>
              <a:t>boʻladi</a:t>
            </a:r>
            <a:r>
              <a:rPr lang="en-US" sz="2400" dirty="0"/>
              <a:t>. </a:t>
            </a:r>
            <a:r>
              <a:rPr lang="en-US" sz="2400" dirty="0" err="1"/>
              <a:t>Ular</a:t>
            </a:r>
            <a:r>
              <a:rPr lang="en-US" sz="2400" dirty="0"/>
              <a:t> </a:t>
            </a:r>
            <a:r>
              <a:rPr lang="en-US" sz="2400" dirty="0" err="1"/>
              <a:t>soni</a:t>
            </a:r>
            <a:r>
              <a:rPr lang="en-US" sz="2400" dirty="0"/>
              <a:t> kun </a:t>
            </a:r>
            <a:r>
              <a:rPr lang="en-US" sz="2400" dirty="0" err="1"/>
              <a:t>boʻyi</a:t>
            </a:r>
            <a:r>
              <a:rPr lang="en-US" sz="2400" dirty="0"/>
              <a:t> </a:t>
            </a:r>
            <a:r>
              <a:rPr lang="en-US" sz="2400" dirty="0" err="1"/>
              <a:t>oʻzgarib</a:t>
            </a:r>
            <a:r>
              <a:rPr lang="en-US" sz="2400" dirty="0"/>
              <a:t> </a:t>
            </a:r>
            <a:r>
              <a:rPr lang="en-US" sz="2400" dirty="0" err="1"/>
              <a:t>turadi</a:t>
            </a:r>
            <a:r>
              <a:rPr lang="en-US" sz="2400" dirty="0"/>
              <a:t>, mas, </a:t>
            </a:r>
            <a:r>
              <a:rPr lang="en-US" sz="2400" dirty="0" err="1"/>
              <a:t>ertalab</a:t>
            </a:r>
            <a:r>
              <a:rPr lang="en-US" sz="2400" dirty="0"/>
              <a:t> </a:t>
            </a:r>
            <a:r>
              <a:rPr lang="en-US" sz="2400" dirty="0" err="1"/>
              <a:t>Leykotsitlarkam</a:t>
            </a:r>
            <a:r>
              <a:rPr lang="en-US" sz="2400" dirty="0"/>
              <a:t> </a:t>
            </a:r>
            <a:r>
              <a:rPr lang="en-US" sz="2400" dirty="0" err="1"/>
              <a:t>boʻlsa</a:t>
            </a:r>
            <a:r>
              <a:rPr lang="en-US" sz="2400" dirty="0"/>
              <a:t>, </a:t>
            </a:r>
            <a:r>
              <a:rPr lang="en-US" sz="2400" dirty="0" err="1"/>
              <a:t>tushdan</a:t>
            </a:r>
            <a:r>
              <a:rPr lang="en-US" sz="2400" dirty="0"/>
              <a:t> </a:t>
            </a:r>
            <a:r>
              <a:rPr lang="en-US" sz="2400" dirty="0" err="1"/>
              <a:t>keyin</a:t>
            </a:r>
            <a:r>
              <a:rPr lang="en-US" sz="2400" dirty="0"/>
              <a:t> </a:t>
            </a:r>
            <a:r>
              <a:rPr lang="en-US" sz="2400" dirty="0" err="1"/>
              <a:t>koʻpayadi</a:t>
            </a:r>
            <a:r>
              <a:rPr lang="en-US" sz="2400" dirty="0"/>
              <a:t>. </a:t>
            </a:r>
            <a:r>
              <a:rPr lang="en-US" sz="2400" dirty="0" err="1"/>
              <a:t>Leykotsitlarning</a:t>
            </a:r>
            <a:r>
              <a:rPr lang="en-US" sz="2400" dirty="0"/>
              <a:t> </a:t>
            </a:r>
            <a:r>
              <a:rPr lang="en-US" sz="2400" dirty="0" err="1"/>
              <a:t>ayrim</a:t>
            </a:r>
            <a:r>
              <a:rPr lang="en-US" sz="2400" dirty="0"/>
              <a:t> </a:t>
            </a:r>
            <a:r>
              <a:rPr lang="en-US" sz="2400" dirty="0" err="1"/>
              <a:t>turlari</a:t>
            </a:r>
            <a:r>
              <a:rPr lang="en-US" sz="2400" dirty="0"/>
              <a:t> </a:t>
            </a:r>
            <a:r>
              <a:rPr lang="en-US" sz="2400" dirty="0" err="1"/>
              <a:t>protsent</a:t>
            </a:r>
            <a:r>
              <a:rPr lang="en-US" sz="2400" dirty="0"/>
              <a:t> </a:t>
            </a:r>
            <a:r>
              <a:rPr lang="en-US" sz="2400" dirty="0" err="1"/>
              <a:t>jihatdan</a:t>
            </a:r>
            <a:r>
              <a:rPr lang="en-US" sz="2400" dirty="0"/>
              <a:t> </a:t>
            </a:r>
            <a:r>
              <a:rPr lang="en-US" sz="2400" dirty="0" err="1"/>
              <a:t>muayyan</a:t>
            </a:r>
            <a:r>
              <a:rPr lang="en-US" sz="2400" dirty="0"/>
              <a:t> </a:t>
            </a:r>
            <a:r>
              <a:rPr lang="en-US" sz="2400" dirty="0" err="1"/>
              <a:t>nisbatda</a:t>
            </a:r>
            <a:r>
              <a:rPr lang="en-US" sz="2400" dirty="0"/>
              <a:t> </a:t>
            </a:r>
            <a:r>
              <a:rPr lang="en-US" sz="2400" dirty="0" err="1"/>
              <a:t>boʻladi</a:t>
            </a:r>
            <a:r>
              <a:rPr lang="en-US" sz="2400" dirty="0"/>
              <a:t> (</a:t>
            </a:r>
            <a:r>
              <a:rPr lang="en-US" sz="2400" dirty="0" err="1"/>
              <a:t>ahyonda</a:t>
            </a:r>
            <a:r>
              <a:rPr lang="en-US" sz="2400" dirty="0"/>
              <a:t> </a:t>
            </a:r>
            <a:r>
              <a:rPr lang="en-US" sz="2400" dirty="0" err="1"/>
              <a:t>oʻzgarishi</a:t>
            </a:r>
            <a:r>
              <a:rPr lang="en-US" sz="2400" dirty="0"/>
              <a:t> ham </a:t>
            </a:r>
            <a:r>
              <a:rPr lang="en-US" sz="2400" dirty="0" err="1"/>
              <a:t>mumkin</a:t>
            </a:r>
            <a:r>
              <a:rPr lang="en-US" sz="2400" dirty="0"/>
              <a:t>), </a:t>
            </a:r>
            <a:r>
              <a:rPr lang="en-US" sz="2400" dirty="0" err="1"/>
              <a:t>bu</a:t>
            </a:r>
            <a:r>
              <a:rPr lang="en-US" sz="2400" dirty="0"/>
              <a:t> </a:t>
            </a:r>
            <a:r>
              <a:rPr lang="en-US" sz="2400" dirty="0" err="1"/>
              <a:t>nisbat</a:t>
            </a:r>
            <a:r>
              <a:rPr lang="en-US" sz="2400" dirty="0"/>
              <a:t> </a:t>
            </a:r>
            <a:r>
              <a:rPr lang="en-US" sz="2400" dirty="0" err="1"/>
              <a:t>leykotsitar</a:t>
            </a:r>
            <a:r>
              <a:rPr lang="en-US" sz="2400" dirty="0"/>
              <a:t> formula deb </a:t>
            </a:r>
            <a:r>
              <a:rPr lang="en-US" sz="2400" dirty="0" err="1"/>
              <a:t>ataladi</a:t>
            </a:r>
            <a:r>
              <a:rPr lang="en-US" sz="2400" dirty="0"/>
              <a:t>. </a:t>
            </a:r>
            <a:r>
              <a:rPr lang="en-US" sz="2400" dirty="0" err="1"/>
              <a:t>Leykotsitlar</a:t>
            </a:r>
            <a:r>
              <a:rPr lang="en-US" sz="2400" dirty="0"/>
              <a:t> </a:t>
            </a:r>
            <a:r>
              <a:rPr lang="en-US" sz="2400" dirty="0" err="1"/>
              <a:t>sonining</a:t>
            </a:r>
            <a:r>
              <a:rPr lang="en-US" sz="2400" dirty="0"/>
              <a:t> </a:t>
            </a:r>
            <a:r>
              <a:rPr lang="en-US" sz="2400" dirty="0" err="1"/>
              <a:t>ortib</a:t>
            </a:r>
            <a:r>
              <a:rPr lang="en-US" sz="2400" dirty="0"/>
              <a:t> </a:t>
            </a:r>
            <a:r>
              <a:rPr lang="en-US" sz="2400" dirty="0" err="1"/>
              <a:t>ketishi</a:t>
            </a:r>
            <a:r>
              <a:rPr lang="en-US" sz="2400" dirty="0"/>
              <a:t> (9000 </a:t>
            </a:r>
            <a:r>
              <a:rPr lang="en-US" sz="2400" dirty="0" err="1"/>
              <a:t>dan</a:t>
            </a:r>
            <a:r>
              <a:rPr lang="en-US" sz="2400" dirty="0"/>
              <a:t> </a:t>
            </a:r>
            <a:r>
              <a:rPr lang="en-US" sz="2400" dirty="0" err="1"/>
              <a:t>ortiq</a:t>
            </a:r>
            <a:r>
              <a:rPr lang="en-US" sz="2400" dirty="0"/>
              <a:t>) </a:t>
            </a:r>
            <a:r>
              <a:rPr lang="en-US" sz="2400" dirty="0" err="1"/>
              <a:t>leykotsitoz</a:t>
            </a:r>
            <a:r>
              <a:rPr lang="en-US" sz="2400" dirty="0"/>
              <a:t>, </a:t>
            </a:r>
            <a:r>
              <a:rPr lang="en-US" sz="2400" dirty="0" err="1"/>
              <a:t>kamayishi</a:t>
            </a:r>
            <a:r>
              <a:rPr lang="en-US" sz="2400" dirty="0"/>
              <a:t> (4000 </a:t>
            </a:r>
            <a:r>
              <a:rPr lang="en-US" sz="2400" dirty="0" err="1"/>
              <a:t>dan</a:t>
            </a:r>
            <a:r>
              <a:rPr lang="en-US" sz="2400" dirty="0"/>
              <a:t> </a:t>
            </a:r>
            <a:r>
              <a:rPr lang="en-US" sz="2400" dirty="0" err="1"/>
              <a:t>kam</a:t>
            </a:r>
            <a:r>
              <a:rPr lang="en-US" sz="2400" dirty="0"/>
              <a:t>) </a:t>
            </a:r>
            <a:r>
              <a:rPr lang="en-US" sz="2400" dirty="0" err="1"/>
              <a:t>leykopeniya</a:t>
            </a:r>
            <a:r>
              <a:rPr lang="en-US" sz="2400" dirty="0"/>
              <a:t> </a:t>
            </a:r>
            <a:r>
              <a:rPr lang="en-US" sz="2400" dirty="0" err="1"/>
              <a:t>deyiladi</a:t>
            </a:r>
            <a:r>
              <a:rPr lang="en-US" sz="2400" dirty="0"/>
              <a:t>. </a:t>
            </a:r>
            <a:r>
              <a:rPr lang="en-US" sz="2400" dirty="0" err="1"/>
              <a:t>Limfotsitlar</a:t>
            </a:r>
            <a:r>
              <a:rPr lang="en-US" sz="2400" dirty="0"/>
              <a:t> </a:t>
            </a:r>
            <a:r>
              <a:rPr lang="en-US" sz="2400" dirty="0" err="1"/>
              <a:t>va</a:t>
            </a:r>
            <a:r>
              <a:rPr lang="en-US" sz="2400" dirty="0"/>
              <a:t> </a:t>
            </a:r>
            <a:r>
              <a:rPr lang="en-US" sz="2400" dirty="0" err="1"/>
              <a:t>monotsitlar</a:t>
            </a:r>
            <a:r>
              <a:rPr lang="en-US" sz="2400" dirty="0"/>
              <a:t> ham </a:t>
            </a:r>
            <a:r>
              <a:rPr lang="en-US" sz="2400" dirty="0" err="1"/>
              <a:t>Leykotsitlarning</a:t>
            </a:r>
            <a:r>
              <a:rPr lang="en-US" sz="2400" dirty="0"/>
              <a:t> </a:t>
            </a:r>
            <a:r>
              <a:rPr lang="en-US" sz="2400" dirty="0" err="1"/>
              <a:t>bir</a:t>
            </a:r>
            <a:r>
              <a:rPr lang="en-US" sz="2400" dirty="0"/>
              <a:t> </a:t>
            </a:r>
            <a:r>
              <a:rPr lang="en-US" sz="2400" dirty="0" err="1"/>
              <a:t>turi</a:t>
            </a:r>
            <a:r>
              <a:rPr lang="en-US" sz="2400" dirty="0"/>
              <a:t>—</a:t>
            </a:r>
            <a:r>
              <a:rPr lang="en-US" sz="2400" dirty="0" err="1"/>
              <a:t>agranulotsitlarga</a:t>
            </a:r>
            <a:r>
              <a:rPr lang="en-US" sz="2400" dirty="0"/>
              <a:t> (</a:t>
            </a:r>
            <a:r>
              <a:rPr lang="en-US" sz="2400" dirty="0" err="1"/>
              <a:t>donasiz</a:t>
            </a:r>
            <a:r>
              <a:rPr lang="en-US" sz="2400" dirty="0"/>
              <a:t> </a:t>
            </a:r>
            <a:r>
              <a:rPr lang="en-US" sz="2400" dirty="0" err="1"/>
              <a:t>Leykotsitlarga</a:t>
            </a:r>
            <a:r>
              <a:rPr lang="en-US" sz="2400" dirty="0"/>
              <a:t>) </a:t>
            </a:r>
            <a:r>
              <a:rPr lang="en-US" sz="2400" dirty="0" err="1"/>
              <a:t>kiradi</a:t>
            </a:r>
            <a:r>
              <a:rPr lang="en-US" sz="2400" dirty="0"/>
              <a:t>. </a:t>
            </a:r>
            <a:r>
              <a:rPr lang="en-US" sz="2400" dirty="0" err="1"/>
              <a:t>Immunitet</a:t>
            </a:r>
            <a:r>
              <a:rPr lang="en-US" sz="2400" dirty="0"/>
              <a:t> </a:t>
            </a:r>
            <a:r>
              <a:rPr lang="en-US" sz="2400" dirty="0" err="1"/>
              <a:t>vujudga</a:t>
            </a:r>
            <a:r>
              <a:rPr lang="en-US" sz="2400" dirty="0"/>
              <a:t> </a:t>
            </a:r>
            <a:r>
              <a:rPr lang="en-US" sz="2400" dirty="0" err="1"/>
              <a:t>kelishida</a:t>
            </a:r>
            <a:r>
              <a:rPr lang="en-US" sz="2400" dirty="0"/>
              <a:t> </a:t>
            </a:r>
            <a:r>
              <a:rPr lang="en-US" sz="2400" dirty="0" err="1"/>
              <a:t>limfotsitlarning</a:t>
            </a:r>
            <a:r>
              <a:rPr lang="en-US" sz="2400" dirty="0"/>
              <a:t> </a:t>
            </a:r>
            <a:r>
              <a:rPr lang="en-US" sz="2400" dirty="0" err="1"/>
              <a:t>roli</a:t>
            </a:r>
            <a:r>
              <a:rPr lang="en-US" sz="2400" dirty="0"/>
              <a:t> </a:t>
            </a:r>
            <a:r>
              <a:rPr lang="en-US" sz="2400" dirty="0" err="1"/>
              <a:t>katta</a:t>
            </a:r>
            <a:r>
              <a:rPr lang="en-US" sz="2400" dirty="0"/>
              <a:t>; </a:t>
            </a:r>
            <a:r>
              <a:rPr lang="en-US" sz="2400" dirty="0" err="1"/>
              <a:t>ular</a:t>
            </a:r>
            <a:r>
              <a:rPr lang="en-US" sz="2400" dirty="0"/>
              <a:t> </a:t>
            </a:r>
            <a:r>
              <a:rPr lang="en-US" sz="2400" dirty="0" err="1"/>
              <a:t>toksinlarni</a:t>
            </a:r>
            <a:r>
              <a:rPr lang="en-US" sz="2400" dirty="0"/>
              <a:t> </a:t>
            </a:r>
            <a:r>
              <a:rPr lang="en-US" sz="2400" dirty="0" err="1"/>
              <a:t>zararsizlantiradi</a:t>
            </a:r>
            <a:r>
              <a:rPr lang="en-US" sz="2400" dirty="0"/>
              <a:t> </a:t>
            </a:r>
            <a:r>
              <a:rPr lang="en-US" sz="2400" dirty="0" err="1"/>
              <a:t>va</a:t>
            </a:r>
            <a:r>
              <a:rPr lang="en-US" sz="2400" dirty="0"/>
              <a:t> </a:t>
            </a:r>
            <a:r>
              <a:rPr lang="en-US" sz="2400" dirty="0" err="1"/>
              <a:t>antitelolar</a:t>
            </a:r>
            <a:r>
              <a:rPr lang="en-US" sz="2400" dirty="0"/>
              <a:t> </a:t>
            </a:r>
            <a:r>
              <a:rPr lang="en-US" sz="2400" dirty="0" err="1"/>
              <a:t>hosil</a:t>
            </a:r>
            <a:r>
              <a:rPr lang="en-US" sz="2400" dirty="0"/>
              <a:t> </a:t>
            </a:r>
            <a:r>
              <a:rPr lang="en-US" sz="2400" dirty="0" err="1"/>
              <a:t>boʻlishida</a:t>
            </a:r>
            <a:r>
              <a:rPr lang="en-US" sz="2400" dirty="0"/>
              <a:t> </a:t>
            </a:r>
            <a:r>
              <a:rPr lang="en-US" sz="2400" dirty="0" err="1"/>
              <a:t>qatnashadi</a:t>
            </a:r>
            <a:r>
              <a:rPr lang="en-US" sz="2400" dirty="0"/>
              <a:t>.</a:t>
            </a:r>
            <a:endParaRPr lang="ru-RU" sz="2400" dirty="0"/>
          </a:p>
        </p:txBody>
      </p:sp>
    </p:spTree>
    <p:extLst>
      <p:ext uri="{BB962C8B-B14F-4D97-AF65-F5344CB8AC3E}">
        <p14:creationId xmlns:p14="http://schemas.microsoft.com/office/powerpoint/2010/main" val="1055944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descr="Leykotsitoz va Leykopeniya ⋆ WWW.SAVOL-JAVOB.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220" y="171441"/>
            <a:ext cx="11208774" cy="6686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4174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749" y="1780969"/>
            <a:ext cx="10515600" cy="3838166"/>
          </a:xfrm>
        </p:spPr>
        <p:txBody>
          <a:bodyPr>
            <a:normAutofit fontScale="90000"/>
          </a:bodyPr>
          <a:lstStyle/>
          <a:p>
            <a:r>
              <a:rPr lang="en-US" sz="2400" dirty="0" err="1"/>
              <a:t>Granulotsitlar</a:t>
            </a:r>
            <a:r>
              <a:rPr lang="en-US" sz="2400" dirty="0"/>
              <a:t> </a:t>
            </a:r>
            <a:r>
              <a:rPr lang="en-US" sz="2400" dirty="0" err="1"/>
              <a:t>guruhida</a:t>
            </a:r>
            <a:r>
              <a:rPr lang="en-US" sz="2400" dirty="0"/>
              <a:t> </a:t>
            </a:r>
            <a:r>
              <a:rPr lang="en-US" sz="2400" dirty="0" err="1"/>
              <a:t>neytrofillar</a:t>
            </a:r>
            <a:r>
              <a:rPr lang="en-US" sz="2400" dirty="0"/>
              <a:t> </a:t>
            </a:r>
            <a:r>
              <a:rPr lang="en-US" sz="2400" dirty="0" err="1"/>
              <a:t>eng</a:t>
            </a:r>
            <a:r>
              <a:rPr lang="en-US" sz="2400" dirty="0"/>
              <a:t> </a:t>
            </a:r>
            <a:r>
              <a:rPr lang="en-US" sz="2400" dirty="0" err="1"/>
              <a:t>keng</a:t>
            </a:r>
            <a:r>
              <a:rPr lang="en-US" sz="2400" dirty="0"/>
              <a:t> </a:t>
            </a:r>
            <a:r>
              <a:rPr lang="en-US" sz="2400" dirty="0" err="1"/>
              <a:t>tarqalgan</a:t>
            </a:r>
            <a:r>
              <a:rPr lang="en-US" sz="2400" dirty="0"/>
              <a:t> </a:t>
            </a:r>
            <a:r>
              <a:rPr lang="en-US" sz="2400" dirty="0" err="1"/>
              <a:t>hujayralardir</a:t>
            </a:r>
            <a:r>
              <a:rPr lang="en-US" sz="2400" dirty="0"/>
              <a:t>, </a:t>
            </a:r>
            <a:r>
              <a:rPr lang="en-US" sz="2400" dirty="0" err="1"/>
              <a:t>chunki</a:t>
            </a:r>
            <a:r>
              <a:rPr lang="en-US" sz="2400" dirty="0"/>
              <a:t> </a:t>
            </a:r>
            <a:r>
              <a:rPr lang="en-US" sz="2400" b="1" dirty="0" err="1"/>
              <a:t>odamlarda</a:t>
            </a:r>
            <a:r>
              <a:rPr lang="en-US" sz="2400" b="1" dirty="0"/>
              <a:t> </a:t>
            </a:r>
            <a:r>
              <a:rPr lang="en-US" sz="2400" b="1" dirty="0" err="1"/>
              <a:t>leykotsitlarning</a:t>
            </a:r>
            <a:r>
              <a:rPr lang="en-US" sz="2400" b="1" dirty="0"/>
              <a:t> 60-70% </a:t>
            </a:r>
            <a:r>
              <a:rPr lang="en-US" sz="2400" b="1" dirty="0" err="1"/>
              <a:t>ni</a:t>
            </a:r>
            <a:r>
              <a:rPr lang="en-US" sz="2400" b="1" dirty="0"/>
              <a:t> </a:t>
            </a:r>
            <a:r>
              <a:rPr lang="en-US" sz="2400" b="1" dirty="0" err="1"/>
              <a:t>tashkil</a:t>
            </a:r>
            <a:r>
              <a:rPr lang="en-US" sz="2400" b="1" dirty="0"/>
              <a:t> </a:t>
            </a:r>
            <a:r>
              <a:rPr lang="en-US" sz="2400" b="1" dirty="0" err="1"/>
              <a:t>qiladi</a:t>
            </a:r>
            <a:r>
              <a:rPr lang="en-US" sz="2400" dirty="0"/>
              <a:t>. </a:t>
            </a:r>
            <a:r>
              <a:rPr lang="en-US" sz="2400" dirty="0" err="1"/>
              <a:t>Morfologik</a:t>
            </a:r>
            <a:r>
              <a:rPr lang="en-US" sz="2400" dirty="0"/>
              <a:t> </a:t>
            </a:r>
            <a:r>
              <a:rPr lang="en-US" sz="2400" dirty="0" err="1"/>
              <a:t>xarakteristikalar</a:t>
            </a:r>
            <a:r>
              <a:rPr lang="en-US" sz="2400" dirty="0"/>
              <a:t> </a:t>
            </a:r>
            <a:r>
              <a:rPr lang="en-US" sz="2400" dirty="0" err="1"/>
              <a:t>sifatida</a:t>
            </a:r>
            <a:r>
              <a:rPr lang="en-US" sz="2400" dirty="0"/>
              <a:t> </a:t>
            </a:r>
            <a:r>
              <a:rPr lang="en-US" sz="2400" dirty="0" err="1"/>
              <a:t>ular</a:t>
            </a:r>
            <a:r>
              <a:rPr lang="en-US" sz="2400" dirty="0"/>
              <a:t> 9 </a:t>
            </a:r>
            <a:r>
              <a:rPr lang="en-US" sz="2400" dirty="0" err="1"/>
              <a:t>dan</a:t>
            </a:r>
            <a:r>
              <a:rPr lang="en-US" sz="2400" dirty="0"/>
              <a:t> 12 </a:t>
            </a:r>
            <a:r>
              <a:rPr lang="en-US" sz="2400" dirty="0" err="1"/>
              <a:t>mikrometrgacha</a:t>
            </a:r>
            <a:r>
              <a:rPr lang="en-US" sz="2400" dirty="0"/>
              <a:t> </a:t>
            </a:r>
            <a:r>
              <a:rPr lang="en-US" sz="2400" dirty="0" err="1"/>
              <a:t>bo'lganligini</a:t>
            </a:r>
            <a:r>
              <a:rPr lang="en-US" sz="2400" dirty="0"/>
              <a:t> </a:t>
            </a:r>
            <a:r>
              <a:rPr lang="en-US" sz="2400" dirty="0" err="1"/>
              <a:t>va</a:t>
            </a:r>
            <a:r>
              <a:rPr lang="en-US" sz="2400" dirty="0"/>
              <a:t> </a:t>
            </a:r>
            <a:r>
              <a:rPr lang="en-US" sz="2400" dirty="0" err="1"/>
              <a:t>ularning</a:t>
            </a:r>
            <a:r>
              <a:rPr lang="en-US" sz="2400" dirty="0"/>
              <a:t> </a:t>
            </a:r>
            <a:r>
              <a:rPr lang="en-US" sz="2400" dirty="0" err="1"/>
              <a:t>sitoplazmasining</a:t>
            </a:r>
            <a:r>
              <a:rPr lang="en-US" sz="2400" dirty="0"/>
              <a:t> </a:t>
            </a:r>
            <a:r>
              <a:rPr lang="en-US" sz="2400" dirty="0" err="1"/>
              <a:t>granulalari</a:t>
            </a:r>
            <a:r>
              <a:rPr lang="en-US" sz="2400" dirty="0"/>
              <a:t> </a:t>
            </a:r>
            <a:r>
              <a:rPr lang="en-US" sz="2400" dirty="0" err="1"/>
              <a:t>neytral</a:t>
            </a:r>
            <a:r>
              <a:rPr lang="en-US" sz="2400" dirty="0"/>
              <a:t> </a:t>
            </a:r>
            <a:r>
              <a:rPr lang="en-US" sz="2400" dirty="0" err="1"/>
              <a:t>bo'yoqlar</a:t>
            </a:r>
            <a:r>
              <a:rPr lang="en-US" sz="2400" dirty="0"/>
              <a:t> </a:t>
            </a:r>
            <a:r>
              <a:rPr lang="en-US" sz="2400" dirty="0" err="1"/>
              <a:t>bilan</a:t>
            </a:r>
            <a:r>
              <a:rPr lang="en-US" sz="2400" dirty="0"/>
              <a:t> </a:t>
            </a:r>
            <a:r>
              <a:rPr lang="en-US" sz="2400" dirty="0" err="1"/>
              <a:t>ochiq</a:t>
            </a:r>
            <a:r>
              <a:rPr lang="en-US" sz="2400" dirty="0"/>
              <a:t> </a:t>
            </a:r>
            <a:r>
              <a:rPr lang="en-US" sz="2400" dirty="0" err="1"/>
              <a:t>binafsha</a:t>
            </a:r>
            <a:r>
              <a:rPr lang="en-US" sz="2400" dirty="0"/>
              <a:t> </a:t>
            </a:r>
            <a:r>
              <a:rPr lang="en-US" sz="2400" dirty="0" err="1"/>
              <a:t>rangga</a:t>
            </a:r>
            <a:r>
              <a:rPr lang="en-US" sz="2400" dirty="0"/>
              <a:t> </a:t>
            </a:r>
            <a:r>
              <a:rPr lang="en-US" sz="2400" dirty="0" err="1"/>
              <a:t>bo'yalganligini</a:t>
            </a:r>
            <a:r>
              <a:rPr lang="en-US" sz="2400" dirty="0"/>
              <a:t> (</a:t>
            </a:r>
            <a:r>
              <a:rPr lang="en-US" sz="2400" dirty="0" err="1"/>
              <a:t>shu</a:t>
            </a:r>
            <a:r>
              <a:rPr lang="en-US" sz="2400" dirty="0"/>
              <a:t> </a:t>
            </a:r>
            <a:r>
              <a:rPr lang="en-US" sz="2400" dirty="0" err="1"/>
              <a:t>sababli</a:t>
            </a:r>
            <a:r>
              <a:rPr lang="en-US" sz="2400" dirty="0"/>
              <a:t> </a:t>
            </a:r>
            <a:r>
              <a:rPr lang="en-US" sz="2400" dirty="0" err="1"/>
              <a:t>ularning</a:t>
            </a:r>
            <a:r>
              <a:rPr lang="en-US" sz="2400" dirty="0"/>
              <a:t> </a:t>
            </a:r>
            <a:r>
              <a:rPr lang="en-US" sz="2400" dirty="0" err="1"/>
              <a:t>nomi</a:t>
            </a:r>
            <a:r>
              <a:rPr lang="en-US" sz="2400" dirty="0"/>
              <a:t>) </a:t>
            </a:r>
            <a:r>
              <a:rPr lang="en-US" sz="2400" dirty="0" err="1"/>
              <a:t>ta'kidlashimiz</a:t>
            </a:r>
            <a:r>
              <a:rPr lang="en-US" sz="2400" dirty="0"/>
              <a:t> </a:t>
            </a:r>
            <a:r>
              <a:rPr lang="en-US" sz="2400" dirty="0" err="1"/>
              <a:t>mumkin</a:t>
            </a:r>
            <a:r>
              <a:rPr lang="en-US" sz="2400" dirty="0"/>
              <a:t>.</a:t>
            </a:r>
            <a:br>
              <a:rPr lang="en-US" sz="2400" dirty="0"/>
            </a:br>
            <a:r>
              <a:rPr lang="en-US" sz="2400" dirty="0" err="1"/>
              <a:t>Ular</a:t>
            </a:r>
            <a:r>
              <a:rPr lang="en-US" sz="2400" dirty="0"/>
              <a:t> </a:t>
            </a:r>
            <a:r>
              <a:rPr lang="en-US" sz="2400" dirty="0" err="1"/>
              <a:t>suyak</a:t>
            </a:r>
            <a:r>
              <a:rPr lang="en-US" sz="2400" dirty="0"/>
              <a:t> </a:t>
            </a:r>
            <a:r>
              <a:rPr lang="en-US" sz="2400" dirty="0" err="1"/>
              <a:t>iligida</a:t>
            </a:r>
            <a:r>
              <a:rPr lang="en-US" sz="2400" dirty="0"/>
              <a:t> </a:t>
            </a:r>
            <a:r>
              <a:rPr lang="en-US" sz="2400" dirty="0" err="1"/>
              <a:t>pishib</a:t>
            </a:r>
            <a:r>
              <a:rPr lang="en-US" sz="2400" dirty="0"/>
              <a:t>, </a:t>
            </a:r>
            <a:r>
              <a:rPr lang="en-US" sz="2400" dirty="0" err="1"/>
              <a:t>qonga</a:t>
            </a:r>
            <a:r>
              <a:rPr lang="en-US" sz="2400" dirty="0"/>
              <a:t> </a:t>
            </a:r>
            <a:r>
              <a:rPr lang="en-US" sz="2400" dirty="0" err="1"/>
              <a:t>yuborilishidan</a:t>
            </a:r>
            <a:r>
              <a:rPr lang="en-US" sz="2400" dirty="0"/>
              <a:t> </a:t>
            </a:r>
            <a:r>
              <a:rPr lang="en-US" sz="2400" dirty="0" err="1"/>
              <a:t>oldin</a:t>
            </a:r>
            <a:r>
              <a:rPr lang="en-US" sz="2400" dirty="0"/>
              <a:t> </a:t>
            </a:r>
            <a:r>
              <a:rPr lang="en-US" sz="2400" dirty="0" err="1"/>
              <a:t>unda</a:t>
            </a:r>
            <a:r>
              <a:rPr lang="en-US" sz="2400" dirty="0"/>
              <a:t> </a:t>
            </a:r>
            <a:r>
              <a:rPr lang="en-US" sz="2400" dirty="0" err="1"/>
              <a:t>saqlanadi</a:t>
            </a:r>
            <a:r>
              <a:rPr lang="en-US" sz="2400" dirty="0"/>
              <a:t> </a:t>
            </a:r>
            <a:r>
              <a:rPr lang="en-US" sz="2400" dirty="0" err="1"/>
              <a:t>va</a:t>
            </a:r>
            <a:r>
              <a:rPr lang="en-US" sz="2400" dirty="0"/>
              <a:t> </a:t>
            </a:r>
            <a:r>
              <a:rPr lang="en-US" sz="2400" dirty="0" err="1"/>
              <a:t>bu</a:t>
            </a:r>
            <a:r>
              <a:rPr lang="en-US" sz="2400" dirty="0"/>
              <a:t> </a:t>
            </a:r>
            <a:r>
              <a:rPr lang="en-US" sz="2400" dirty="0" err="1"/>
              <a:t>jarayon</a:t>
            </a:r>
            <a:r>
              <a:rPr lang="en-US" sz="2400" dirty="0"/>
              <a:t> </a:t>
            </a:r>
            <a:r>
              <a:rPr lang="en-US" sz="2400" dirty="0" err="1"/>
              <a:t>jami</a:t>
            </a:r>
            <a:r>
              <a:rPr lang="en-US" sz="2400" dirty="0"/>
              <a:t> 10 kun </a:t>
            </a:r>
            <a:r>
              <a:rPr lang="en-US" sz="2400" dirty="0" err="1"/>
              <a:t>davom</a:t>
            </a:r>
            <a:r>
              <a:rPr lang="en-US" sz="2400" dirty="0"/>
              <a:t> </a:t>
            </a:r>
            <a:r>
              <a:rPr lang="en-US" sz="2400" dirty="0" err="1"/>
              <a:t>etadi</a:t>
            </a:r>
            <a:r>
              <a:rPr lang="en-US" sz="2400" dirty="0"/>
              <a:t>. </a:t>
            </a:r>
            <a:r>
              <a:rPr lang="en-US" sz="2400" dirty="0" err="1"/>
              <a:t>Shundan</a:t>
            </a:r>
            <a:r>
              <a:rPr lang="en-US" sz="2400" dirty="0"/>
              <a:t> </a:t>
            </a:r>
            <a:r>
              <a:rPr lang="en-US" sz="2400" dirty="0" err="1"/>
              <a:t>so'ng</a:t>
            </a:r>
            <a:r>
              <a:rPr lang="en-US" sz="2400" dirty="0"/>
              <a:t> </a:t>
            </a:r>
            <a:r>
              <a:rPr lang="en-US" sz="2400" dirty="0" err="1"/>
              <a:t>ular</a:t>
            </a:r>
            <a:r>
              <a:rPr lang="en-US" sz="2400" dirty="0"/>
              <a:t> </a:t>
            </a:r>
            <a:r>
              <a:rPr lang="en-US" sz="2400" dirty="0" err="1"/>
              <a:t>qon</a:t>
            </a:r>
            <a:r>
              <a:rPr lang="en-US" sz="2400" dirty="0"/>
              <a:t> </a:t>
            </a:r>
            <a:r>
              <a:rPr lang="en-US" sz="2400" dirty="0" err="1"/>
              <a:t>tomirlari</a:t>
            </a:r>
            <a:r>
              <a:rPr lang="en-US" sz="2400" dirty="0"/>
              <a:t> </a:t>
            </a:r>
            <a:r>
              <a:rPr lang="en-US" sz="2400" dirty="0" err="1"/>
              <a:t>orqali</a:t>
            </a:r>
            <a:r>
              <a:rPr lang="en-US" sz="2400" dirty="0"/>
              <a:t> </a:t>
            </a:r>
            <a:r>
              <a:rPr lang="en-US" sz="2400" dirty="0" err="1"/>
              <a:t>o'tib</a:t>
            </a:r>
            <a:r>
              <a:rPr lang="en-US" sz="2400" dirty="0"/>
              <a:t>, </a:t>
            </a:r>
            <a:r>
              <a:rPr lang="en-US" sz="2400" dirty="0" err="1"/>
              <a:t>mayda</a:t>
            </a:r>
            <a:r>
              <a:rPr lang="en-US" sz="2400" dirty="0"/>
              <a:t> </a:t>
            </a:r>
            <a:r>
              <a:rPr lang="en-US" sz="2400" dirty="0" err="1"/>
              <a:t>teshikchalar</a:t>
            </a:r>
            <a:r>
              <a:rPr lang="en-US" sz="2400" dirty="0"/>
              <a:t> </a:t>
            </a:r>
            <a:r>
              <a:rPr lang="en-US" sz="2400" dirty="0" err="1"/>
              <a:t>orqali</a:t>
            </a:r>
            <a:r>
              <a:rPr lang="en-US" sz="2400" dirty="0"/>
              <a:t> (</a:t>
            </a:r>
            <a:r>
              <a:rPr lang="en-US" sz="2400" dirty="0" err="1"/>
              <a:t>diapez</a:t>
            </a:r>
            <a:r>
              <a:rPr lang="en-US" sz="2400" dirty="0"/>
              <a:t>) </a:t>
            </a:r>
            <a:r>
              <a:rPr lang="en-US" sz="2400" dirty="0" err="1"/>
              <a:t>patogenlar</a:t>
            </a:r>
            <a:r>
              <a:rPr lang="en-US" sz="2400" dirty="0"/>
              <a:t> </a:t>
            </a:r>
            <a:r>
              <a:rPr lang="en-US" sz="2400" dirty="0" err="1"/>
              <a:t>ta'sir</a:t>
            </a:r>
            <a:r>
              <a:rPr lang="en-US" sz="2400" dirty="0"/>
              <a:t> </a:t>
            </a:r>
            <a:r>
              <a:rPr lang="en-US" sz="2400" dirty="0" err="1"/>
              <a:t>qilgan</a:t>
            </a:r>
            <a:r>
              <a:rPr lang="en-US" sz="2400" dirty="0"/>
              <a:t> </a:t>
            </a:r>
            <a:r>
              <a:rPr lang="en-US" sz="2400" dirty="0" err="1"/>
              <a:t>to'qimalarga</a:t>
            </a:r>
            <a:r>
              <a:rPr lang="en-US" sz="2400" dirty="0"/>
              <a:t> </a:t>
            </a:r>
            <a:r>
              <a:rPr lang="en-US" sz="2400" dirty="0" err="1"/>
              <a:t>kirishga</a:t>
            </a:r>
            <a:r>
              <a:rPr lang="en-US" sz="2400" dirty="0"/>
              <a:t> </a:t>
            </a:r>
            <a:r>
              <a:rPr lang="en-US" sz="2400" dirty="0" err="1"/>
              <a:t>qodir</a:t>
            </a:r>
            <a:r>
              <a:rPr lang="en-US" sz="2400" dirty="0"/>
              <a:t>. </a:t>
            </a:r>
            <a:r>
              <a:rPr lang="en-US" sz="2400" dirty="0" err="1"/>
              <a:t>Ushbu</a:t>
            </a:r>
            <a:r>
              <a:rPr lang="en-US" sz="2400" dirty="0"/>
              <a:t> </a:t>
            </a:r>
            <a:r>
              <a:rPr lang="en-US" sz="2400" dirty="0" err="1"/>
              <a:t>vositalar</a:t>
            </a:r>
            <a:r>
              <a:rPr lang="en-US" sz="2400" dirty="0"/>
              <a:t> </a:t>
            </a:r>
            <a:r>
              <a:rPr lang="en-US" sz="2400" dirty="0" err="1"/>
              <a:t>qonda</a:t>
            </a:r>
            <a:r>
              <a:rPr lang="en-US" sz="2400" dirty="0"/>
              <a:t> </a:t>
            </a:r>
            <a:r>
              <a:rPr lang="en-US" sz="2400" dirty="0" err="1"/>
              <a:t>taxminan</a:t>
            </a:r>
            <a:r>
              <a:rPr lang="en-US" sz="2400" dirty="0"/>
              <a:t> 8-20 </a:t>
            </a:r>
            <a:r>
              <a:rPr lang="en-US" sz="2400" dirty="0" err="1"/>
              <a:t>soat</a:t>
            </a:r>
            <a:r>
              <a:rPr lang="en-US" sz="2400" dirty="0"/>
              <a:t> </a:t>
            </a:r>
            <a:r>
              <a:rPr lang="en-US" sz="2400" dirty="0" err="1"/>
              <a:t>davomida</a:t>
            </a:r>
            <a:r>
              <a:rPr lang="en-US" sz="2400" dirty="0"/>
              <a:t> </a:t>
            </a:r>
            <a:r>
              <a:rPr lang="en-US" sz="2400" dirty="0" err="1"/>
              <a:t>saqlanib</a:t>
            </a:r>
            <a:r>
              <a:rPr lang="en-US" sz="2400" dirty="0"/>
              <a:t> </a:t>
            </a:r>
            <a:r>
              <a:rPr lang="en-US" sz="2400" dirty="0" err="1"/>
              <a:t>qoladi</a:t>
            </a:r>
            <a:r>
              <a:rPr lang="en-US" sz="2400" dirty="0"/>
              <a:t>, ammo </a:t>
            </a:r>
            <a:r>
              <a:rPr lang="en-US" sz="2400" dirty="0" err="1"/>
              <a:t>infektsiyalangan</a:t>
            </a:r>
            <a:r>
              <a:rPr lang="en-US" sz="2400" dirty="0"/>
              <a:t> </a:t>
            </a:r>
            <a:r>
              <a:rPr lang="en-US" sz="2400" dirty="0" err="1"/>
              <a:t>yoki</a:t>
            </a:r>
            <a:r>
              <a:rPr lang="en-US" sz="2400" dirty="0"/>
              <a:t> </a:t>
            </a:r>
            <a:r>
              <a:rPr lang="en-US" sz="2400" dirty="0" err="1"/>
              <a:t>yallig'langan</a:t>
            </a:r>
            <a:r>
              <a:rPr lang="en-US" sz="2400" dirty="0"/>
              <a:t> </a:t>
            </a:r>
            <a:r>
              <a:rPr lang="en-US" sz="2400" dirty="0" err="1"/>
              <a:t>to'qimalarga</a:t>
            </a:r>
            <a:r>
              <a:rPr lang="en-US" sz="2400" dirty="0"/>
              <a:t> </a:t>
            </a:r>
            <a:r>
              <a:rPr lang="en-US" sz="2400" dirty="0" err="1"/>
              <a:t>tushganda</a:t>
            </a:r>
            <a:r>
              <a:rPr lang="en-US" sz="2400" dirty="0"/>
              <a:t> </a:t>
            </a:r>
            <a:r>
              <a:rPr lang="en-US" sz="2400" dirty="0" err="1"/>
              <a:t>ularning</a:t>
            </a:r>
            <a:r>
              <a:rPr lang="en-US" sz="2400" dirty="0"/>
              <a:t> </a:t>
            </a:r>
            <a:r>
              <a:rPr lang="en-US" sz="2400" dirty="0" err="1"/>
              <a:t>yarim</a:t>
            </a:r>
            <a:r>
              <a:rPr lang="en-US" sz="2400" dirty="0"/>
              <a:t> </a:t>
            </a:r>
            <a:r>
              <a:rPr lang="en-US" sz="2400" dirty="0" err="1"/>
              <a:t>umri</a:t>
            </a:r>
            <a:r>
              <a:rPr lang="en-US" sz="2400" dirty="0"/>
              <a:t> </a:t>
            </a:r>
            <a:r>
              <a:rPr lang="en-US" sz="2400" dirty="0" err="1"/>
              <a:t>bir</a:t>
            </a:r>
            <a:r>
              <a:rPr lang="en-US" sz="2400" dirty="0"/>
              <a:t> </a:t>
            </a:r>
            <a:r>
              <a:rPr lang="en-US" sz="2400" dirty="0" err="1"/>
              <a:t>necha</a:t>
            </a:r>
            <a:r>
              <a:rPr lang="en-US" sz="2400" dirty="0"/>
              <a:t> </a:t>
            </a:r>
            <a:r>
              <a:rPr lang="en-US" sz="2400" dirty="0" err="1"/>
              <a:t>kattalashadi</a:t>
            </a:r>
            <a:r>
              <a:rPr lang="en-US" sz="2000" dirty="0"/>
              <a:t>.</a:t>
            </a:r>
            <a:br>
              <a:rPr lang="en-US" sz="2000" dirty="0"/>
            </a:br>
            <a:endParaRPr lang="ru-RU" sz="2000" dirty="0"/>
          </a:p>
        </p:txBody>
      </p:sp>
    </p:spTree>
    <p:extLst>
      <p:ext uri="{BB962C8B-B14F-4D97-AF65-F5344CB8AC3E}">
        <p14:creationId xmlns:p14="http://schemas.microsoft.com/office/powerpoint/2010/main" val="1936212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3074" name="Picture 2" descr="Leykotsitlar, ularning vazifasi, soni. Leykotsitlar formulasi. klinik  ahamiyati. Qondagi leykotsitlarning vazifalar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155" y="471949"/>
            <a:ext cx="8236257" cy="5504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281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4458" y="2592131"/>
            <a:ext cx="10515600" cy="1325563"/>
          </a:xfrm>
        </p:spPr>
        <p:txBody>
          <a:bodyPr>
            <a:normAutofit fontScale="90000"/>
          </a:bodyPr>
          <a:lstStyle/>
          <a:p>
            <a:r>
              <a:rPr lang="en-US" sz="2800" dirty="0" err="1"/>
              <a:t>Tanganing</a:t>
            </a:r>
            <a:r>
              <a:rPr lang="en-US" sz="2800" dirty="0"/>
              <a:t> </a:t>
            </a:r>
            <a:r>
              <a:rPr lang="en-US" sz="2800" dirty="0" err="1"/>
              <a:t>ikkinchi</a:t>
            </a:r>
            <a:r>
              <a:rPr lang="en-US" sz="2800" dirty="0"/>
              <a:t> </a:t>
            </a:r>
            <a:r>
              <a:rPr lang="en-US" sz="2800" dirty="0" err="1"/>
              <a:t>tomonida</a:t>
            </a:r>
            <a:r>
              <a:rPr lang="en-US" sz="2800" dirty="0"/>
              <a:t> </a:t>
            </a:r>
            <a:r>
              <a:rPr lang="en-US" sz="2800" dirty="0" err="1"/>
              <a:t>bizda</a:t>
            </a:r>
            <a:r>
              <a:rPr lang="en-US" sz="2800" dirty="0"/>
              <a:t> </a:t>
            </a:r>
            <a:r>
              <a:rPr lang="en-US" sz="2800" dirty="0" err="1"/>
              <a:t>bazofillar</a:t>
            </a:r>
            <a:r>
              <a:rPr lang="en-US" sz="2800" dirty="0"/>
              <a:t> </a:t>
            </a:r>
            <a:r>
              <a:rPr lang="en-US" sz="2800" dirty="0" err="1"/>
              <a:t>mavjud</a:t>
            </a:r>
            <a:r>
              <a:rPr lang="en-US" sz="2800" dirty="0"/>
              <a:t> </a:t>
            </a:r>
            <a:r>
              <a:rPr lang="en-US" sz="2800" b="1" dirty="0" err="1"/>
              <a:t>eng</a:t>
            </a:r>
            <a:r>
              <a:rPr lang="en-US" sz="2800" b="1" dirty="0"/>
              <a:t> </a:t>
            </a:r>
            <a:r>
              <a:rPr lang="en-US" sz="2800" b="1" dirty="0" err="1"/>
              <a:t>kam</a:t>
            </a:r>
            <a:r>
              <a:rPr lang="en-US" sz="2800" b="1" dirty="0"/>
              <a:t> </a:t>
            </a:r>
            <a:r>
              <a:rPr lang="en-US" sz="2800" b="1" dirty="0" err="1"/>
              <a:t>tarqalgan</a:t>
            </a:r>
            <a:r>
              <a:rPr lang="en-US" sz="2800" b="1" dirty="0"/>
              <a:t> </a:t>
            </a:r>
            <a:r>
              <a:rPr lang="en-US" sz="2800" b="1" dirty="0" err="1"/>
              <a:t>oq</a:t>
            </a:r>
            <a:r>
              <a:rPr lang="en-US" sz="2800" b="1" dirty="0"/>
              <a:t> </a:t>
            </a:r>
            <a:r>
              <a:rPr lang="en-US" sz="2800" b="1" dirty="0" err="1"/>
              <a:t>qon</a:t>
            </a:r>
            <a:r>
              <a:rPr lang="en-US" sz="2800" b="1" dirty="0"/>
              <a:t> </a:t>
            </a:r>
            <a:r>
              <a:rPr lang="en-US" sz="2800" b="1" dirty="0" err="1"/>
              <a:t>hujayralari</a:t>
            </a:r>
            <a:r>
              <a:rPr lang="en-US" sz="2800" b="1" dirty="0"/>
              <a:t> </a:t>
            </a:r>
            <a:r>
              <a:rPr lang="en-US" sz="2800" b="1" dirty="0" err="1"/>
              <a:t>bo'lib</a:t>
            </a:r>
            <a:r>
              <a:rPr lang="en-US" sz="2800" b="1" dirty="0"/>
              <a:t>, </a:t>
            </a:r>
            <a:r>
              <a:rPr lang="en-US" sz="2800" b="1" dirty="0" err="1"/>
              <a:t>ular</a:t>
            </a:r>
            <a:r>
              <a:rPr lang="en-US" sz="2800" b="1" dirty="0"/>
              <a:t> </a:t>
            </a:r>
            <a:r>
              <a:rPr lang="en-US" sz="2800" b="1" dirty="0" err="1"/>
              <a:t>umumiy</a:t>
            </a:r>
            <a:r>
              <a:rPr lang="en-US" sz="2800" b="1" dirty="0"/>
              <a:t> </a:t>
            </a:r>
            <a:r>
              <a:rPr lang="en-US" sz="2800" b="1" dirty="0" err="1"/>
              <a:t>miqdorning</a:t>
            </a:r>
            <a:r>
              <a:rPr lang="en-US" sz="2800" b="1" dirty="0"/>
              <a:t> 0,5-1 </a:t>
            </a:r>
            <a:r>
              <a:rPr lang="en-US" sz="2800" b="1" dirty="0" err="1"/>
              <a:t>foizini</a:t>
            </a:r>
            <a:r>
              <a:rPr lang="en-US" sz="2800" b="1" dirty="0"/>
              <a:t> </a:t>
            </a:r>
            <a:r>
              <a:rPr lang="en-US" sz="2800" b="1" dirty="0" err="1"/>
              <a:t>tashkil</a:t>
            </a:r>
            <a:r>
              <a:rPr lang="en-US" sz="2800" b="1" dirty="0"/>
              <a:t> </a:t>
            </a:r>
            <a:r>
              <a:rPr lang="en-US" sz="2800" b="1" dirty="0" err="1"/>
              <a:t>qiladi</a:t>
            </a:r>
            <a:r>
              <a:rPr lang="en-US" sz="2800" dirty="0"/>
              <a:t>. </a:t>
            </a:r>
            <a:r>
              <a:rPr lang="en-US" sz="2800" dirty="0" err="1"/>
              <a:t>Ular</a:t>
            </a:r>
            <a:r>
              <a:rPr lang="en-US" sz="2800" dirty="0"/>
              <a:t>, </a:t>
            </a:r>
            <a:r>
              <a:rPr lang="en-US" sz="2800" dirty="0" err="1"/>
              <a:t>shuningdek</a:t>
            </a:r>
            <a:r>
              <a:rPr lang="en-US" sz="2800" dirty="0"/>
              <a:t>, </a:t>
            </a:r>
            <a:r>
              <a:rPr lang="en-US" sz="2800" dirty="0" err="1"/>
              <a:t>ilgari</a:t>
            </a:r>
            <a:r>
              <a:rPr lang="en-US" sz="2800" dirty="0"/>
              <a:t> </a:t>
            </a:r>
            <a:r>
              <a:rPr lang="en-US" sz="2800" dirty="0" err="1"/>
              <a:t>ta'riflangan</a:t>
            </a:r>
            <a:r>
              <a:rPr lang="en-US" sz="2800" dirty="0"/>
              <a:t> </a:t>
            </a:r>
            <a:r>
              <a:rPr lang="en-US" sz="2800" dirty="0" err="1"/>
              <a:t>sheriklariga</a:t>
            </a:r>
            <a:r>
              <a:rPr lang="en-US" sz="2800" dirty="0"/>
              <a:t> </a:t>
            </a:r>
            <a:r>
              <a:rPr lang="en-US" sz="2800" dirty="0" err="1"/>
              <a:t>qaraganda</a:t>
            </a:r>
            <a:r>
              <a:rPr lang="en-US" sz="2800" dirty="0"/>
              <a:t> </a:t>
            </a:r>
            <a:r>
              <a:rPr lang="en-US" sz="2800" dirty="0" err="1"/>
              <a:t>ko'proq</a:t>
            </a:r>
            <a:r>
              <a:rPr lang="en-US" sz="2800" dirty="0"/>
              <a:t> "</a:t>
            </a:r>
            <a:r>
              <a:rPr lang="en-US" sz="2800" dirty="0" err="1"/>
              <a:t>efirga</a:t>
            </a:r>
            <a:r>
              <a:rPr lang="en-US" sz="2800" dirty="0"/>
              <a:t>" </a:t>
            </a:r>
            <a:r>
              <a:rPr lang="en-US" sz="2800" dirty="0" err="1"/>
              <a:t>ega</a:t>
            </a:r>
            <a:r>
              <a:rPr lang="en-US" sz="2800" dirty="0"/>
              <a:t>, </a:t>
            </a:r>
            <a:r>
              <a:rPr lang="en-US" sz="2800" dirty="0" err="1"/>
              <a:t>chunki</a:t>
            </a:r>
            <a:r>
              <a:rPr lang="en-US" sz="2800" dirty="0"/>
              <a:t> </a:t>
            </a:r>
            <a:r>
              <a:rPr lang="en-US" sz="2800" dirty="0" err="1"/>
              <a:t>ular</a:t>
            </a:r>
            <a:r>
              <a:rPr lang="en-US" sz="2800" dirty="0"/>
              <a:t> </a:t>
            </a:r>
            <a:r>
              <a:rPr lang="en-US" sz="2800" dirty="0" err="1"/>
              <a:t>jami</a:t>
            </a:r>
            <a:r>
              <a:rPr lang="en-US" sz="2800" dirty="0"/>
              <a:t> </a:t>
            </a:r>
            <a:r>
              <a:rPr lang="en-US" sz="2800" dirty="0" err="1"/>
              <a:t>uch</a:t>
            </a:r>
            <a:r>
              <a:rPr lang="en-US" sz="2800" dirty="0"/>
              <a:t> kun </a:t>
            </a:r>
            <a:r>
              <a:rPr lang="en-US" sz="2800" dirty="0" err="1"/>
              <a:t>ichida</a:t>
            </a:r>
            <a:r>
              <a:rPr lang="en-US" sz="2800" dirty="0"/>
              <a:t> </a:t>
            </a:r>
            <a:r>
              <a:rPr lang="en-US" sz="2800" dirty="0" err="1"/>
              <a:t>suyak</a:t>
            </a:r>
            <a:r>
              <a:rPr lang="en-US" sz="2800" dirty="0"/>
              <a:t> </a:t>
            </a:r>
            <a:r>
              <a:rPr lang="en-US" sz="2800" dirty="0" err="1"/>
              <a:t>iligida</a:t>
            </a:r>
            <a:r>
              <a:rPr lang="en-US" sz="2800" dirty="0"/>
              <a:t> </a:t>
            </a:r>
            <a:r>
              <a:rPr lang="en-US" sz="2800" dirty="0" err="1"/>
              <a:t>pishib</a:t>
            </a:r>
            <a:r>
              <a:rPr lang="en-US" sz="2800" dirty="0"/>
              <a:t>, </a:t>
            </a:r>
            <a:r>
              <a:rPr lang="en-US" sz="2800" dirty="0" err="1"/>
              <a:t>qonda</a:t>
            </a:r>
            <a:r>
              <a:rPr lang="en-US" sz="2800" dirty="0"/>
              <a:t> </a:t>
            </a:r>
            <a:r>
              <a:rPr lang="en-US" sz="2800" dirty="0" err="1"/>
              <a:t>bir</a:t>
            </a:r>
            <a:r>
              <a:rPr lang="en-US" sz="2800" dirty="0"/>
              <a:t> </a:t>
            </a:r>
            <a:r>
              <a:rPr lang="en-US" sz="2800" dirty="0" err="1"/>
              <a:t>necha</a:t>
            </a:r>
            <a:r>
              <a:rPr lang="en-US" sz="2800" dirty="0"/>
              <a:t> </a:t>
            </a:r>
            <a:r>
              <a:rPr lang="en-US" sz="2800" dirty="0" err="1"/>
              <a:t>soat</a:t>
            </a:r>
            <a:r>
              <a:rPr lang="en-US" sz="2800" dirty="0"/>
              <a:t> </a:t>
            </a:r>
            <a:r>
              <a:rPr lang="en-US" sz="2800" dirty="0" err="1"/>
              <a:t>turadilar</a:t>
            </a:r>
            <a:r>
              <a:rPr lang="en-US" sz="2800" dirty="0"/>
              <a:t>. </a:t>
            </a:r>
            <a:r>
              <a:rPr lang="en-US" sz="2800" dirty="0" err="1"/>
              <a:t>Ular</a:t>
            </a:r>
            <a:r>
              <a:rPr lang="en-US" sz="2800" dirty="0"/>
              <a:t> </a:t>
            </a:r>
            <a:r>
              <a:rPr lang="en-US" sz="2800" dirty="0" err="1"/>
              <a:t>taxminan</a:t>
            </a:r>
            <a:r>
              <a:rPr lang="en-US" sz="2800" dirty="0"/>
              <a:t> 12-15 </a:t>
            </a:r>
            <a:r>
              <a:rPr lang="en-US" sz="2800" dirty="0" err="1"/>
              <a:t>mikrometrni</a:t>
            </a:r>
            <a:r>
              <a:rPr lang="en-US" sz="2800" dirty="0"/>
              <a:t> </a:t>
            </a:r>
            <a:r>
              <a:rPr lang="en-US" sz="2800" dirty="0" err="1"/>
              <a:t>o'lchaydilar</a:t>
            </a:r>
            <a:r>
              <a:rPr lang="en-US" sz="2800" dirty="0"/>
              <a:t> (</a:t>
            </a:r>
            <a:r>
              <a:rPr lang="en-US" sz="2800" dirty="0" err="1"/>
              <a:t>ular</a:t>
            </a:r>
            <a:r>
              <a:rPr lang="en-US" sz="2800" dirty="0"/>
              <a:t> </a:t>
            </a:r>
            <a:r>
              <a:rPr lang="en-US" sz="2800" dirty="0" err="1"/>
              <a:t>eng</a:t>
            </a:r>
            <a:r>
              <a:rPr lang="en-US" sz="2800" dirty="0"/>
              <a:t> </a:t>
            </a:r>
            <a:r>
              <a:rPr lang="en-US" sz="2800" dirty="0" err="1"/>
              <a:t>katta</a:t>
            </a:r>
            <a:r>
              <a:rPr lang="en-US" sz="2800" dirty="0"/>
              <a:t> </a:t>
            </a:r>
            <a:r>
              <a:rPr lang="en-US" sz="2800" dirty="0" err="1"/>
              <a:t>leykotsitlardir</a:t>
            </a:r>
            <a:r>
              <a:rPr lang="en-US" sz="2800" dirty="0"/>
              <a:t>), </a:t>
            </a:r>
            <a:r>
              <a:rPr lang="en-US" sz="2800" dirty="0" err="1"/>
              <a:t>bilobed</a:t>
            </a:r>
            <a:r>
              <a:rPr lang="en-US" sz="2800" dirty="0"/>
              <a:t> </a:t>
            </a:r>
            <a:r>
              <a:rPr lang="en-US" sz="2800" dirty="0" err="1"/>
              <a:t>yadroga</a:t>
            </a:r>
            <a:r>
              <a:rPr lang="en-US" sz="2800" dirty="0"/>
              <a:t> </a:t>
            </a:r>
            <a:r>
              <a:rPr lang="en-US" sz="2800" dirty="0" err="1"/>
              <a:t>ega</a:t>
            </a:r>
            <a:r>
              <a:rPr lang="en-US" sz="2800" dirty="0"/>
              <a:t> </a:t>
            </a:r>
            <a:r>
              <a:rPr lang="en-US" sz="2800" dirty="0" err="1"/>
              <a:t>va</a:t>
            </a:r>
            <a:r>
              <a:rPr lang="en-US" sz="2800" dirty="0"/>
              <a:t> </a:t>
            </a:r>
            <a:r>
              <a:rPr lang="en-US" sz="2800" dirty="0" err="1"/>
              <a:t>asosiy</a:t>
            </a:r>
            <a:r>
              <a:rPr lang="en-US" sz="2800" dirty="0"/>
              <a:t> </a:t>
            </a:r>
            <a:r>
              <a:rPr lang="en-US" sz="2800" dirty="0" err="1"/>
              <a:t>bo'yoqlar</a:t>
            </a:r>
            <a:r>
              <a:rPr lang="en-US" sz="2800" dirty="0"/>
              <a:t> </a:t>
            </a:r>
            <a:r>
              <a:rPr lang="en-US" sz="2800" dirty="0" err="1"/>
              <a:t>bilan</a:t>
            </a:r>
            <a:r>
              <a:rPr lang="en-US" sz="2800" dirty="0"/>
              <a:t> </a:t>
            </a:r>
            <a:r>
              <a:rPr lang="en-US" sz="2800" dirty="0" err="1"/>
              <a:t>bo'yalgan</a:t>
            </a:r>
            <a:r>
              <a:rPr lang="en-US" sz="2800" dirty="0"/>
              <a:t>.</a:t>
            </a:r>
            <a:br>
              <a:rPr lang="en-US" sz="2800" dirty="0"/>
            </a:br>
            <a:r>
              <a:rPr lang="en-US" sz="2800" b="1" dirty="0" err="1"/>
              <a:t>Ushbu</a:t>
            </a:r>
            <a:r>
              <a:rPr lang="en-US" sz="2800" b="1" dirty="0"/>
              <a:t> </a:t>
            </a:r>
            <a:r>
              <a:rPr lang="en-US" sz="2800" b="1" dirty="0" err="1"/>
              <a:t>vositalar</a:t>
            </a:r>
            <a:r>
              <a:rPr lang="en-US" sz="2800" b="1" dirty="0"/>
              <a:t> </a:t>
            </a:r>
            <a:r>
              <a:rPr lang="en-US" sz="2800" b="1" dirty="0" err="1"/>
              <a:t>immunitet</a:t>
            </a:r>
            <a:r>
              <a:rPr lang="en-US" sz="2800" b="1" dirty="0"/>
              <a:t> </a:t>
            </a:r>
            <a:r>
              <a:rPr lang="en-US" sz="2800" b="1" dirty="0" err="1"/>
              <a:t>darajasida</a:t>
            </a:r>
            <a:r>
              <a:rPr lang="en-US" sz="2800" b="1" dirty="0"/>
              <a:t> </a:t>
            </a:r>
            <a:r>
              <a:rPr lang="en-US" sz="2800" b="1" dirty="0" err="1"/>
              <a:t>faol</a:t>
            </a:r>
            <a:r>
              <a:rPr lang="en-US" sz="2800" b="1" dirty="0"/>
              <a:t> </a:t>
            </a:r>
            <a:r>
              <a:rPr lang="en-US" sz="2800" b="1" dirty="0" err="1"/>
              <a:t>javobga</a:t>
            </a:r>
            <a:r>
              <a:rPr lang="en-US" sz="2800" b="1" dirty="0"/>
              <a:t> </a:t>
            </a:r>
            <a:r>
              <a:rPr lang="en-US" sz="2800" b="1" dirty="0" err="1"/>
              <a:t>ega</a:t>
            </a:r>
            <a:r>
              <a:rPr lang="en-US" sz="2800" dirty="0" err="1"/>
              <a:t>Ular</a:t>
            </a:r>
            <a:r>
              <a:rPr lang="en-US" sz="2800" dirty="0"/>
              <a:t> </a:t>
            </a:r>
            <a:r>
              <a:rPr lang="en-US" sz="2800" dirty="0" err="1"/>
              <a:t>gistamin</a:t>
            </a:r>
            <a:r>
              <a:rPr lang="en-US" sz="2800" dirty="0"/>
              <a:t>, </a:t>
            </a:r>
            <a:r>
              <a:rPr lang="en-US" sz="2800" dirty="0" err="1"/>
              <a:t>geparin</a:t>
            </a:r>
            <a:r>
              <a:rPr lang="en-US" sz="2800" dirty="0"/>
              <a:t>, </a:t>
            </a:r>
            <a:r>
              <a:rPr lang="en-US" sz="2800" dirty="0" err="1"/>
              <a:t>bradikinin</a:t>
            </a:r>
            <a:r>
              <a:rPr lang="en-US" sz="2800" dirty="0"/>
              <a:t>, serotonin </a:t>
            </a:r>
            <a:r>
              <a:rPr lang="en-US" sz="2800" dirty="0" err="1"/>
              <a:t>va</a:t>
            </a:r>
            <a:r>
              <a:rPr lang="en-US" sz="2800" dirty="0"/>
              <a:t> </a:t>
            </a:r>
            <a:r>
              <a:rPr lang="en-US" sz="2800" dirty="0" err="1"/>
              <a:t>yallig'lanish</a:t>
            </a:r>
            <a:r>
              <a:rPr lang="en-US" sz="2800" dirty="0"/>
              <a:t> </a:t>
            </a:r>
            <a:r>
              <a:rPr lang="en-US" sz="2800" dirty="0" err="1"/>
              <a:t>reaktsiyalarida</a:t>
            </a:r>
            <a:r>
              <a:rPr lang="en-US" sz="2800" dirty="0"/>
              <a:t> </a:t>
            </a:r>
            <a:r>
              <a:rPr lang="en-US" sz="2800" dirty="0" err="1"/>
              <a:t>vositachilik</a:t>
            </a:r>
            <a:r>
              <a:rPr lang="en-US" sz="2800" dirty="0"/>
              <a:t> </a:t>
            </a:r>
            <a:r>
              <a:rPr lang="en-US" sz="2800" dirty="0" err="1"/>
              <a:t>qiluvchi</a:t>
            </a:r>
            <a:r>
              <a:rPr lang="en-US" sz="2800" dirty="0"/>
              <a:t> </a:t>
            </a:r>
            <a:r>
              <a:rPr lang="en-US" sz="2800" dirty="0" err="1"/>
              <a:t>boshqa</a:t>
            </a:r>
            <a:r>
              <a:rPr lang="en-US" sz="2800" dirty="0"/>
              <a:t> </a:t>
            </a:r>
            <a:r>
              <a:rPr lang="en-US" sz="2800" dirty="0" err="1"/>
              <a:t>birikmalarni</a:t>
            </a:r>
            <a:r>
              <a:rPr lang="en-US" sz="2800" dirty="0"/>
              <a:t> </a:t>
            </a:r>
            <a:r>
              <a:rPr lang="en-US" sz="2800" dirty="0" err="1"/>
              <a:t>chiqaradigan</a:t>
            </a:r>
            <a:r>
              <a:rPr lang="en-US" sz="2800" dirty="0"/>
              <a:t> </a:t>
            </a:r>
            <a:r>
              <a:rPr lang="en-US" sz="2800" dirty="0" err="1"/>
              <a:t>o'ziga</a:t>
            </a:r>
            <a:r>
              <a:rPr lang="en-US" sz="2800" dirty="0"/>
              <a:t> </a:t>
            </a:r>
            <a:r>
              <a:rPr lang="en-US" sz="2800" dirty="0" err="1"/>
              <a:t>xos</a:t>
            </a:r>
            <a:r>
              <a:rPr lang="en-US" sz="2800" dirty="0"/>
              <a:t> </a:t>
            </a:r>
            <a:r>
              <a:rPr lang="en-US" sz="2800" dirty="0" err="1"/>
              <a:t>granulalarga</a:t>
            </a:r>
            <a:r>
              <a:rPr lang="en-US" sz="2800" dirty="0"/>
              <a:t> </a:t>
            </a:r>
            <a:r>
              <a:rPr lang="en-US" sz="2800" dirty="0" err="1"/>
              <a:t>ega</a:t>
            </a:r>
            <a:r>
              <a:rPr lang="en-US" sz="2800" dirty="0"/>
              <a:t> </a:t>
            </a:r>
            <a:r>
              <a:rPr lang="en-US" sz="2800" dirty="0" err="1"/>
              <a:t>bo'lgani</a:t>
            </a:r>
            <a:r>
              <a:rPr lang="en-US" sz="2800" dirty="0"/>
              <a:t> </a:t>
            </a:r>
            <a:r>
              <a:rPr lang="en-US" sz="2800" dirty="0" err="1"/>
              <a:t>uchun</a:t>
            </a:r>
            <a:r>
              <a:rPr lang="en-US" sz="2800" dirty="0"/>
              <a:t>. </a:t>
            </a:r>
            <a:r>
              <a:rPr lang="en-US" sz="2800" dirty="0" err="1"/>
              <a:t>Ular</a:t>
            </a:r>
            <a:r>
              <a:rPr lang="en-US" sz="2800" dirty="0"/>
              <a:t> </a:t>
            </a:r>
            <a:r>
              <a:rPr lang="en-US" sz="2800" dirty="0" err="1"/>
              <a:t>allergik</a:t>
            </a:r>
            <a:r>
              <a:rPr lang="en-US" sz="2800" dirty="0"/>
              <a:t> </a:t>
            </a:r>
            <a:r>
              <a:rPr lang="en-US" sz="2800" dirty="0" err="1"/>
              <a:t>reaktsiyalarda</a:t>
            </a:r>
            <a:r>
              <a:rPr lang="en-US" sz="2800" dirty="0"/>
              <a:t> </a:t>
            </a:r>
            <a:r>
              <a:rPr lang="en-US" sz="2800" dirty="0" err="1"/>
              <a:t>muhim</a:t>
            </a:r>
            <a:r>
              <a:rPr lang="en-US" sz="2800" dirty="0"/>
              <a:t> </a:t>
            </a:r>
            <a:r>
              <a:rPr lang="en-US" sz="2800" dirty="0" err="1"/>
              <a:t>hujayra</a:t>
            </a:r>
            <a:r>
              <a:rPr lang="en-US" sz="2800" dirty="0"/>
              <a:t> </a:t>
            </a:r>
            <a:r>
              <a:rPr lang="en-US" sz="2800" dirty="0" err="1"/>
              <a:t>tanasi</a:t>
            </a:r>
            <a:r>
              <a:rPr lang="en-US" sz="2800" dirty="0"/>
              <a:t>.</a:t>
            </a:r>
            <a:br>
              <a:rPr lang="en-US" sz="2800" dirty="0"/>
            </a:br>
            <a:endParaRPr lang="ru-RU" sz="2800" dirty="0"/>
          </a:p>
        </p:txBody>
      </p:sp>
    </p:spTree>
    <p:extLst>
      <p:ext uri="{BB962C8B-B14F-4D97-AF65-F5344CB8AC3E}">
        <p14:creationId xmlns:p14="http://schemas.microsoft.com/office/powerpoint/2010/main" val="3762850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098" name="Picture 2" descr="Leykotsitlar, ularning vazifasi, soni. Leykotsitlar formulasi. klinik  ahamiyati. Qondagi leykotsitlarning vazifalar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636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9003263"/>
      </p:ext>
    </p:extLst>
  </p:cSld>
  <p:clrMapOvr>
    <a:masterClrMapping/>
  </p:clrMapOvr>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TM04033925[[fn=Капля]]</Template>
  <TotalTime>11</TotalTime>
  <Words>63</Words>
  <Application>Microsoft Office PowerPoint</Application>
  <PresentationFormat>Широкоэкранный</PresentationFormat>
  <Paragraphs>6</Paragraphs>
  <Slides>11</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11</vt:i4>
      </vt:variant>
    </vt:vector>
  </HeadingPairs>
  <TitlesOfParts>
    <vt:vector size="14" baseType="lpstr">
      <vt:lpstr>Arial</vt:lpstr>
      <vt:lpstr>Tw Cen MT</vt:lpstr>
      <vt:lpstr>Капля</vt:lpstr>
      <vt:lpstr>Leykotsitlar</vt:lpstr>
      <vt:lpstr>Leykotsitlar (qadimgi yunoncha: λευκός — oq va κύτος — hujayra), oq qon tanachalari — odam va hayvonlar qonidagi rangsiz hujayralar; qonning yadroli shaklli elementlari. Yadrosining shakli har xil, shunga koʻra, tayoqcha yadroli, segment yadroli va monotsitlarga ajrati-ladi. Leykotsitlar suyak koʻmigi, limfa tugunlari va taloqda hosil boʻladi. Donali Leykotsitlar (granulotsitlar) va donasiz Leykotsitlar (agranulotsitlar) farq qilinadi. Qonni tekshirganda Leykotsitlarning boʻyalish xususiyatiga qarab, ularni eozinofillar (kislotali boʻyoq—eozin bilan boʻyaladi), bazofillar (asosli boʻyoq — metilen koʻki bilan boʻyaladi) va neytrofillarga (neytral boʻyoqlar bilan boʻyaladi) boʻlinadi, ularning har biri maʼlum bir funksiyani bajaradi. Leykotsitlar qon tomir oʻzanidan chiqib hujayralararo boʻshlikda oʻzicha harakat qila oladi. Ular organizmning yot jismlar kirgan joyiga yetib kelib, mikroorganizmga yaqinlashgach, soxta oyoqlar chiqarib, uni hamma tomondan oʻrab oladi va yutib yuboradi (qarang Fagotsitoz). Organizmni mikroorganizmlardan himoya qilishda qon yaratuvchi aʼzolarning roli katta, bu vaqtda ular koʻplab leykotsit ishlab chiqaradi. Fagotsitozda faqat Leykotsitlargina emas, balki organizmdagi boshqa hujayralar ham ishtirok etadi. Bunday qujayralar makrofaglar deyiladi. Leykotsitlar, makrofaglar, qon va toʻqimalardagi boshqa faol moddalar faqat bakteriyalar hamda kasallik qoʻzgʻatuvchi agentlarni yutib yubormay, balki organizmni jarohat yoki kasallik tufayli nobud boʻlgan hujayralardan, toksinlardan ham tozalaydi.</vt:lpstr>
      <vt:lpstr>Презентация PowerPoint</vt:lpstr>
      <vt:lpstr>Shuning uchun turli kasalliklarda qonda Leykotsitlar soni anchaoshib ketadi (qarang Qon yaratilishi). 1 mkl qonda, odatda, 4000—9000 leykotsit boʻladi. Ular soni kun boʻyi oʻzgarib turadi, mas, ertalab Leykotsitlarkam boʻlsa, tushdan keyin koʻpayadi. Leykotsitlarning ayrim turlari protsent jihatdan muayyan nisbatda boʻladi (ahyonda oʻzgarishi ham mumkin), bu nisbat leykotsitar formula deb ataladi. Leykotsitlar sonining ortib ketishi (9000 dan ortiq) leykotsitoz, kamayishi (4000 dan kam) leykopeniya deyiladi. Limfotsitlar va monotsitlar ham Leykotsitlarning bir turi—agranulotsitlarga (donasiz Leykotsitlarga) kiradi. Immunitet vujudga kelishida limfotsitlarning roli katta; ular toksinlarni zararsizlantiradi va antitelolar hosil boʻlishida qatnashadi.</vt:lpstr>
      <vt:lpstr>Презентация PowerPoint</vt:lpstr>
      <vt:lpstr>Granulotsitlar guruhida neytrofillar eng keng tarqalgan hujayralardir, chunki odamlarda leykotsitlarning 60-70% ni tashkil qiladi. Morfologik xarakteristikalar sifatida ular 9 dan 12 mikrometrgacha bo'lganligini va ularning sitoplazmasining granulalari neytral bo'yoqlar bilan ochiq binafsha rangga bo'yalganligini (shu sababli ularning nomi) ta'kidlashimiz mumkin. Ular suyak iligida pishib, qonga yuborilishidan oldin unda saqlanadi va bu jarayon jami 10 kun davom etadi. Shundan so'ng ular qon tomirlari orqali o'tib, mayda teshikchalar orqali (diapez) patogenlar ta'sir qilgan to'qimalarga kirishga qodir. Ushbu vositalar qonda taxminan 8-20 soat davomida saqlanib qoladi, ammo infektsiyalangan yoki yallig'langan to'qimalarga tushganda ularning yarim umri bir necha kattalashadi. </vt:lpstr>
      <vt:lpstr>Презентация PowerPoint</vt:lpstr>
      <vt:lpstr>Tanganing ikkinchi tomonida bizda bazofillar mavjud eng kam tarqalgan oq qon hujayralari bo'lib, ular umumiy miqdorning 0,5-1 foizini tashkil qiladi. Ular, shuningdek, ilgari ta'riflangan sheriklariga qaraganda ko'proq "efirga" ega, chunki ular jami uch kun ichida suyak iligida pishib, qonda bir necha soat turadilar. Ular taxminan 12-15 mikrometrni o'lchaydilar (ular eng katta leykotsitlardir), bilobed yadroga ega va asosiy bo'yoqlar bilan bo'yalgan. Ushbu vositalar immunitet darajasida faol javobga egaUlar gistamin, geparin, bradikinin, serotonin va yallig'lanish reaktsiyalarida vositachilik qiluvchi boshqa birikmalarni chiqaradigan o'ziga xos granulalarga ega bo'lgani uchun. Ular allergik reaktsiyalarda muhim hujayra tanasi. </vt:lpstr>
      <vt:lpstr>Презентация PowerPoint</vt:lpstr>
      <vt:lpstr>Granulotsitlar guruhida oxirgi, ammo ahamiyati kam emas. Eozinofillar barcha oq qon hujayralarining 2-4% nisbatida mavjud. Ularning kattaligi neytrofilnikiga o'xshaydi va kislota bo'yoqlari (eozin) bilan to'q sariq rangga bo'yalgan. Qonning yarim yirtilish davri 3-4 kundan iborat bo'lishiga qaramay, eozinofillarning eng yuqori kontsentratsiyasi to'qimalarda uchraydi, chunki har bir aylanma uchun 100 ta to'qima eozinofillari mavjudligi tekshirildi. Ularning asosiy vazifasi lichinkalar va parazitlarni aniqlash va fagotsitozi, shuningdek allergik javobni modulyatsiya qilishdir, chunki ular bazofillarga qarshi bo'lgan moddalarni sintez qilish orqali uning kuchayishini oldini oladi. </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Leykotsitlar</dc:title>
  <dc:creator>Пользователь</dc:creator>
  <cp:lastModifiedBy>Пользователь</cp:lastModifiedBy>
  <cp:revision>2</cp:revision>
  <dcterms:created xsi:type="dcterms:W3CDTF">2022-06-16T08:53:29Z</dcterms:created>
  <dcterms:modified xsi:type="dcterms:W3CDTF">2022-06-16T09:05:26Z</dcterms:modified>
</cp:coreProperties>
</file>