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8" r:id="rId7"/>
    <p:sldId id="261" r:id="rId8"/>
    <p:sldId id="262" r:id="rId9"/>
    <p:sldId id="263" r:id="rId10"/>
    <p:sldId id="264" r:id="rId11"/>
    <p:sldId id="269" r:id="rId12"/>
    <p:sldId id="265" r:id="rId13"/>
    <p:sldId id="266" r:id="rId14"/>
    <p:sldId id="267"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10/29/2022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10/29/2022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10/29/2022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10/29/2022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10/29/2022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10/29/2022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16365" y="2514600"/>
            <a:ext cx="9888248" cy="2262781"/>
          </a:xfrm>
        </p:spPr>
        <p:txBody>
          <a:bodyPr>
            <a:normAutofit/>
          </a:bodyPr>
          <a:lstStyle/>
          <a:p>
            <a:r>
              <a:rPr lang="en-US" b="1" dirty="0" err="1">
                <a:latin typeface="Times New Roman" panose="02020603050405020304" pitchFamily="18" charset="0"/>
                <a:cs typeface="Times New Roman" panose="02020603050405020304" pitchFamily="18" charset="0"/>
              </a:rPr>
              <a:t>Harakat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apparati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fiziologiyasi</a:t>
            </a:r>
            <a:r>
              <a:rPr lang="en-US" b="1" dirty="0">
                <a:latin typeface="Times New Roman" panose="02020603050405020304" pitchFamily="18" charset="0"/>
                <a:cs typeface="Times New Roman" panose="02020603050405020304" pitchFamily="18" charset="0"/>
              </a:rPr>
              <a:t>.</a:t>
            </a:r>
            <a:r>
              <a:rPr lang="uz-Latn-UZ" dirty="0"/>
              <a:t/>
            </a:r>
            <a:br>
              <a:rPr lang="uz-Latn-UZ" dirty="0"/>
            </a:br>
            <a:endParaRPr lang="uz-Latn-UZ" dirty="0"/>
          </a:p>
        </p:txBody>
      </p:sp>
    </p:spTree>
    <p:extLst>
      <p:ext uri="{BB962C8B-B14F-4D97-AF65-F5344CB8AC3E}">
        <p14:creationId xmlns:p14="http://schemas.microsoft.com/office/powerpoint/2010/main" val="21833029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32873" y="212436"/>
            <a:ext cx="10571739" cy="6645564"/>
          </a:xfrm>
        </p:spPr>
        <p:txBody>
          <a:bodyPr/>
          <a:lstStyle/>
          <a:p>
            <a:pPr marL="0" indent="0">
              <a:buNone/>
            </a:pPr>
            <a:endParaRPr lang="uz-Latn-UZ" dirty="0"/>
          </a:p>
          <a:p>
            <a:endParaRPr lang="uz-Latn-UZ" dirty="0" smtClean="0"/>
          </a:p>
          <a:p>
            <a:r>
              <a:rPr lang="uz-Cyrl-UZ" dirty="0" smtClean="0"/>
              <a:t>Muskullarning </a:t>
            </a:r>
            <a:r>
              <a:rPr lang="uz-Cyrl-UZ" dirty="0"/>
              <a:t>dinamik va statik qisqarish shakllari ham farqlanadi.</a:t>
            </a:r>
            <a:endParaRPr lang="uz-Latn-UZ" dirty="0"/>
          </a:p>
          <a:p>
            <a:r>
              <a:rPr lang="uz-Cyrl-UZ" dirty="0"/>
              <a:t>Muskullarning dinamik qisqarish shakli – ularni qishqarishi bilan va aksincha almashinib turishidan iborat (oyoq-qo‘llarning harakatlanishi).</a:t>
            </a:r>
            <a:endParaRPr lang="uz-Latn-UZ" dirty="0"/>
          </a:p>
          <a:p>
            <a:r>
              <a:rPr lang="uz-Cyrl-UZ" dirty="0"/>
              <a:t>Statik qisqarish shakli esa muskullarning uzunligini o‘zgarmasdan uzoq vaqt davomida qisqarib turishidan iborat (</a:t>
            </a:r>
            <a:r>
              <a:rPr lang="uz-Latn-UZ" dirty="0"/>
              <a:t>t</a:t>
            </a:r>
            <a:r>
              <a:rPr lang="uz-Cyrl-UZ" dirty="0"/>
              <a:t>ikka turish).</a:t>
            </a:r>
            <a:endParaRPr lang="uz-Latn-UZ" dirty="0"/>
          </a:p>
          <a:p>
            <a:r>
              <a:rPr lang="uz-Cyrl-UZ" dirty="0"/>
              <a:t>Muskullar muayyan tartibda (rejimda) qisqaradi. Ular 3 tartibda qisqaradi.</a:t>
            </a:r>
            <a:endParaRPr lang="uz-Latn-UZ" dirty="0"/>
          </a:p>
          <a:p>
            <a:r>
              <a:rPr lang="uz-Cyrl-UZ" dirty="0"/>
              <a:t>1. </a:t>
            </a:r>
            <a:r>
              <a:rPr lang="uz-Cyrl-UZ" cap="all" dirty="0"/>
              <a:t>i</a:t>
            </a:r>
            <a:r>
              <a:rPr lang="uz-Cyrl-UZ" dirty="0"/>
              <a:t>zotonik muskul qisqarish tartibi</a:t>
            </a:r>
            <a:endParaRPr lang="uz-Latn-UZ" dirty="0"/>
          </a:p>
          <a:p>
            <a:r>
              <a:rPr lang="uz-Cyrl-UZ" dirty="0"/>
              <a:t>2. </a:t>
            </a:r>
            <a:r>
              <a:rPr lang="uz-Cyrl-UZ" cap="all" dirty="0"/>
              <a:t>i</a:t>
            </a:r>
            <a:r>
              <a:rPr lang="uz-Cyrl-UZ" dirty="0"/>
              <a:t>zometrik muskul qisqarish tartibi</a:t>
            </a:r>
            <a:endParaRPr lang="uz-Latn-UZ" dirty="0"/>
          </a:p>
          <a:p>
            <a:r>
              <a:rPr lang="uz-Cyrl-UZ" dirty="0"/>
              <a:t>3. </a:t>
            </a:r>
            <a:r>
              <a:rPr lang="uz-Cyrl-UZ" cap="all" dirty="0"/>
              <a:t>a</a:t>
            </a:r>
            <a:r>
              <a:rPr lang="uz-Cyrl-UZ" dirty="0"/>
              <a:t>uksometrik muskul qisqarish tartibi</a:t>
            </a:r>
            <a:endParaRPr lang="uz-Latn-UZ" dirty="0"/>
          </a:p>
          <a:p>
            <a:endParaRPr lang="uz-Latn-UZ" b="1" dirty="0"/>
          </a:p>
        </p:txBody>
      </p:sp>
    </p:spTree>
    <p:extLst>
      <p:ext uri="{BB962C8B-B14F-4D97-AF65-F5344CB8AC3E}">
        <p14:creationId xmlns:p14="http://schemas.microsoft.com/office/powerpoint/2010/main" val="25950330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ادامه بخش عضله( سوم فیزیولوژی ورزش جزوه جلسه"/>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55783" y="637308"/>
            <a:ext cx="5209308" cy="5985163"/>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Тo'qimalar, organlar va organlar sistemasi. 8 - sin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3019" y="863599"/>
            <a:ext cx="5597236" cy="57588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07966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50982" y="267855"/>
            <a:ext cx="11153630" cy="6382327"/>
          </a:xfrm>
        </p:spPr>
        <p:txBody>
          <a:bodyPr>
            <a:normAutofit fontScale="92500" lnSpcReduction="20000"/>
          </a:bodyPr>
          <a:lstStyle/>
          <a:p>
            <a:r>
              <a:rPr lang="uz-Latn-UZ" dirty="0"/>
              <a:t>Ko‘ndalang targ‘il va silliq muskullarning asosiy fiziologik xususiyatlari quyidagilar:</a:t>
            </a:r>
          </a:p>
          <a:p>
            <a:pPr lvl="0"/>
            <a:r>
              <a:rPr lang="uz-Latn-UZ" dirty="0"/>
              <a:t>u</a:t>
            </a:r>
            <a:r>
              <a:rPr lang="ru-RU" dirty="0" err="1"/>
              <a:t>lar</a:t>
            </a:r>
            <a:r>
              <a:rPr lang="ru-RU" dirty="0"/>
              <a:t> </a:t>
            </a:r>
            <a:r>
              <a:rPr lang="en-US" dirty="0" err="1"/>
              <a:t>qo</a:t>
            </a:r>
            <a:r>
              <a:rPr lang="en-US" dirty="0"/>
              <a:t>‘</a:t>
            </a:r>
            <a:r>
              <a:rPr lang="ru-RU" dirty="0" err="1"/>
              <a:t>zgaluvchan</a:t>
            </a:r>
            <a:r>
              <a:rPr lang="uz-Latn-UZ" dirty="0"/>
              <a:t>;</a:t>
            </a:r>
          </a:p>
          <a:p>
            <a:pPr lvl="0"/>
            <a:r>
              <a:rPr lang="uz-Latn-UZ" dirty="0"/>
              <a:t>i</a:t>
            </a:r>
            <a:r>
              <a:rPr lang="ru-RU" dirty="0" err="1"/>
              <a:t>mpulslarni</a:t>
            </a:r>
            <a:r>
              <a:rPr lang="ru-RU" dirty="0"/>
              <a:t> </a:t>
            </a:r>
            <a:r>
              <a:rPr lang="en-US" dirty="0"/>
              <a:t>o‘</a:t>
            </a:r>
            <a:r>
              <a:rPr lang="ru-RU" dirty="0" err="1"/>
              <a:t>tkazuvchan</a:t>
            </a:r>
            <a:r>
              <a:rPr lang="uz-Latn-UZ" dirty="0"/>
              <a:t>;</a:t>
            </a:r>
          </a:p>
          <a:p>
            <a:pPr lvl="0"/>
            <a:r>
              <a:rPr lang="uz-Latn-UZ" dirty="0"/>
              <a:t>q</a:t>
            </a:r>
            <a:r>
              <a:rPr lang="ru-RU" dirty="0" err="1"/>
              <a:t>is</a:t>
            </a:r>
            <a:r>
              <a:rPr lang="en-US" dirty="0"/>
              <a:t>q</a:t>
            </a:r>
            <a:r>
              <a:rPr lang="ru-RU" dirty="0" err="1"/>
              <a:t>aruvchan</a:t>
            </a:r>
            <a:r>
              <a:rPr lang="uz-Latn-UZ" dirty="0"/>
              <a:t>;</a:t>
            </a:r>
          </a:p>
          <a:p>
            <a:pPr lvl="0"/>
            <a:r>
              <a:rPr lang="uz-Latn-UZ" dirty="0"/>
              <a:t>h</a:t>
            </a:r>
            <a:r>
              <a:rPr lang="ru-RU" dirty="0" err="1"/>
              <a:t>arakatchan</a:t>
            </a:r>
            <a:r>
              <a:rPr lang="ru-RU" dirty="0"/>
              <a:t> </a:t>
            </a:r>
            <a:r>
              <a:rPr lang="ru-RU" dirty="0" err="1"/>
              <a:t>ya’ni</a:t>
            </a:r>
            <a:r>
              <a:rPr lang="ru-RU" dirty="0"/>
              <a:t> s</a:t>
            </a:r>
            <a:r>
              <a:rPr lang="en-US" dirty="0"/>
              <a:t>t</a:t>
            </a:r>
            <a:r>
              <a:rPr lang="ru-RU" dirty="0" err="1"/>
              <a:t>abil</a:t>
            </a:r>
            <a:r>
              <a:rPr lang="uz-Latn-UZ" dirty="0"/>
              <a:t>;</a:t>
            </a:r>
          </a:p>
          <a:p>
            <a:pPr lvl="0"/>
            <a:r>
              <a:rPr lang="uz-Latn-UZ" dirty="0"/>
              <a:t>ch</a:t>
            </a:r>
            <a:r>
              <a:rPr lang="en-US" dirty="0"/>
              <a:t>o‘</a:t>
            </a:r>
            <a:r>
              <a:rPr lang="ru-RU" dirty="0" err="1"/>
              <a:t>ziluvchan</a:t>
            </a:r>
            <a:r>
              <a:rPr lang="uz-Latn-UZ" dirty="0"/>
              <a:t>;</a:t>
            </a:r>
          </a:p>
          <a:p>
            <a:pPr lvl="0"/>
            <a:r>
              <a:rPr lang="uz-Latn-UZ" dirty="0"/>
              <a:t>q</a:t>
            </a:r>
            <a:r>
              <a:rPr lang="ru-RU" dirty="0" err="1"/>
              <a:t>is</a:t>
            </a:r>
            <a:r>
              <a:rPr lang="en-US" dirty="0"/>
              <a:t>q</a:t>
            </a:r>
            <a:r>
              <a:rPr lang="ru-RU" dirty="0" err="1"/>
              <a:t>arganda</a:t>
            </a:r>
            <a:r>
              <a:rPr lang="ru-RU" dirty="0"/>
              <a:t> </a:t>
            </a:r>
            <a:r>
              <a:rPr lang="ru-RU" dirty="0" err="1"/>
              <a:t>tarangligini</a:t>
            </a:r>
            <a:r>
              <a:rPr lang="ru-RU" dirty="0"/>
              <a:t> </a:t>
            </a:r>
            <a:r>
              <a:rPr lang="ru-RU" dirty="0" err="1"/>
              <a:t>oshirish</a:t>
            </a:r>
            <a:r>
              <a:rPr lang="uz-Latn-UZ" dirty="0"/>
              <a:t>;</a:t>
            </a:r>
          </a:p>
          <a:p>
            <a:pPr lvl="0"/>
            <a:r>
              <a:rPr lang="uz-Latn-UZ" dirty="0"/>
              <a:t>a</a:t>
            </a:r>
            <a:r>
              <a:rPr lang="ru-RU" dirty="0" err="1"/>
              <a:t>vtomatizm</a:t>
            </a:r>
            <a:r>
              <a:rPr lang="ru-RU" dirty="0"/>
              <a:t> </a:t>
            </a:r>
            <a:r>
              <a:rPr lang="ru-RU" dirty="0" err="1"/>
              <a:t>xususiyatiga</a:t>
            </a:r>
            <a:r>
              <a:rPr lang="ru-RU" dirty="0"/>
              <a:t> </a:t>
            </a:r>
            <a:r>
              <a:rPr lang="ru-RU" dirty="0" err="1"/>
              <a:t>ega</a:t>
            </a:r>
            <a:r>
              <a:rPr lang="ru-RU" dirty="0"/>
              <a:t>.</a:t>
            </a:r>
            <a:endParaRPr lang="uz-Latn-UZ" dirty="0"/>
          </a:p>
          <a:p>
            <a:r>
              <a:rPr lang="en-US" dirty="0" err="1"/>
              <a:t>YUqorida</a:t>
            </a:r>
            <a:r>
              <a:rPr lang="en-US" dirty="0"/>
              <a:t> </a:t>
            </a:r>
            <a:r>
              <a:rPr lang="en-US" dirty="0" err="1"/>
              <a:t>ko‘rsatilgan</a:t>
            </a:r>
            <a:r>
              <a:rPr lang="en-US" dirty="0"/>
              <a:t> </a:t>
            </a:r>
            <a:r>
              <a:rPr lang="en-US" dirty="0" err="1"/>
              <a:t>xususiyatlar</a:t>
            </a:r>
            <a:r>
              <a:rPr lang="en-US" dirty="0"/>
              <a:t> </a:t>
            </a:r>
            <a:r>
              <a:rPr lang="en-US" dirty="0" err="1"/>
              <a:t>ko‘ndalang</a:t>
            </a:r>
            <a:r>
              <a:rPr lang="en-US" dirty="0"/>
              <a:t> </a:t>
            </a:r>
            <a:r>
              <a:rPr lang="en-US" dirty="0" err="1"/>
              <a:t>targ‘il</a:t>
            </a:r>
            <a:r>
              <a:rPr lang="en-US" dirty="0"/>
              <a:t> </a:t>
            </a:r>
            <a:r>
              <a:rPr lang="en-US" dirty="0" err="1"/>
              <a:t>va</a:t>
            </a:r>
            <a:r>
              <a:rPr lang="en-US" dirty="0"/>
              <a:t> </a:t>
            </a:r>
            <a:r>
              <a:rPr lang="en-US" dirty="0" err="1"/>
              <a:t>silliq</a:t>
            </a:r>
            <a:r>
              <a:rPr lang="en-US" dirty="0"/>
              <a:t>, </a:t>
            </a:r>
            <a:r>
              <a:rPr lang="en-US" dirty="0" err="1"/>
              <a:t>muskullarda</a:t>
            </a:r>
            <a:r>
              <a:rPr lang="en-US" dirty="0"/>
              <a:t> </a:t>
            </a:r>
            <a:r>
              <a:rPr lang="en-US" dirty="0" err="1"/>
              <a:t>bir</a:t>
            </a:r>
            <a:r>
              <a:rPr lang="en-US" dirty="0"/>
              <a:t> </a:t>
            </a:r>
            <a:r>
              <a:rPr lang="en-US" dirty="0" err="1"/>
              <a:t>xil</a:t>
            </a:r>
            <a:r>
              <a:rPr lang="en-US" dirty="0"/>
              <a:t> </a:t>
            </a:r>
            <a:r>
              <a:rPr lang="en-US" dirty="0" err="1"/>
              <a:t>namoyon</a:t>
            </a:r>
            <a:r>
              <a:rPr lang="en-US" dirty="0"/>
              <a:t> </a:t>
            </a:r>
            <a:r>
              <a:rPr lang="en-US" dirty="0" err="1"/>
              <a:t>bo‘lmaydi</a:t>
            </a:r>
            <a:r>
              <a:rPr lang="en-US" dirty="0"/>
              <a:t>. </a:t>
            </a:r>
            <a:r>
              <a:rPr lang="en-US" dirty="0" err="1"/>
              <a:t>Masalan</a:t>
            </a:r>
            <a:r>
              <a:rPr lang="en-US" dirty="0"/>
              <a:t>, </a:t>
            </a:r>
            <a:r>
              <a:rPr lang="en-US" dirty="0" err="1"/>
              <a:t>cho‘ziluvchanlik</a:t>
            </a:r>
            <a:r>
              <a:rPr lang="en-US" dirty="0"/>
              <a:t> </a:t>
            </a:r>
            <a:r>
              <a:rPr lang="en-US" dirty="0" err="1"/>
              <a:t>xususiyati</a:t>
            </a:r>
            <a:r>
              <a:rPr lang="en-US" dirty="0"/>
              <a:t> </a:t>
            </a:r>
            <a:r>
              <a:rPr lang="en-US" dirty="0" err="1"/>
              <a:t>silliq</a:t>
            </a:r>
            <a:r>
              <a:rPr lang="en-US" dirty="0"/>
              <a:t> </a:t>
            </a:r>
            <a:r>
              <a:rPr lang="en-US" dirty="0" err="1"/>
              <a:t>muskullarda</a:t>
            </a:r>
            <a:r>
              <a:rPr lang="en-US" dirty="0"/>
              <a:t> </a:t>
            </a:r>
            <a:r>
              <a:rPr lang="en-US" dirty="0" err="1"/>
              <a:t>ko‘proq</a:t>
            </a:r>
            <a:r>
              <a:rPr lang="en-US" dirty="0"/>
              <a:t>, </a:t>
            </a:r>
            <a:r>
              <a:rPr lang="en-US" dirty="0" err="1"/>
              <a:t>yakka</a:t>
            </a:r>
            <a:r>
              <a:rPr lang="en-US" dirty="0"/>
              <a:t> </a:t>
            </a:r>
            <a:r>
              <a:rPr lang="en-US" dirty="0" err="1"/>
              <a:t>namoyon</a:t>
            </a:r>
            <a:r>
              <a:rPr lang="en-US" dirty="0"/>
              <a:t> </a:t>
            </a:r>
            <a:r>
              <a:rPr lang="en-US" dirty="0" err="1"/>
              <a:t>bo‘ladi</a:t>
            </a:r>
            <a:r>
              <a:rPr lang="en-US" dirty="0"/>
              <a:t>.</a:t>
            </a:r>
            <a:endParaRPr lang="uz-Latn-UZ" dirty="0"/>
          </a:p>
          <a:p>
            <a:r>
              <a:rPr lang="en-US" dirty="0" err="1"/>
              <a:t>Silliq</a:t>
            </a:r>
            <a:r>
              <a:rPr lang="en-US" dirty="0"/>
              <a:t> </a:t>
            </a:r>
            <a:r>
              <a:rPr lang="en-US" dirty="0" err="1"/>
              <a:t>muskullar</a:t>
            </a:r>
            <a:r>
              <a:rPr lang="en-US" dirty="0"/>
              <a:t> biro</a:t>
            </a:r>
            <a:r>
              <a:rPr lang="uz-Latn-UZ" dirty="0"/>
              <a:t>r</a:t>
            </a:r>
            <a:r>
              <a:rPr lang="en-US" dirty="0"/>
              <a:t>ta </a:t>
            </a:r>
            <a:r>
              <a:rPr lang="en-US" dirty="0" err="1"/>
              <a:t>omil</a:t>
            </a:r>
            <a:r>
              <a:rPr lang="en-US" dirty="0"/>
              <a:t> </a:t>
            </a:r>
            <a:r>
              <a:rPr lang="en-US" dirty="0" err="1"/>
              <a:t>ta’sirida</a:t>
            </a:r>
            <a:r>
              <a:rPr lang="en-US" dirty="0"/>
              <a:t> </a:t>
            </a:r>
            <a:r>
              <a:rPr lang="en-US" dirty="0" err="1"/>
              <a:t>cho‘zilsa</a:t>
            </a:r>
            <a:r>
              <a:rPr lang="en-US" dirty="0"/>
              <a:t>, </a:t>
            </a:r>
            <a:r>
              <a:rPr lang="en-US" dirty="0" err="1"/>
              <a:t>ular</a:t>
            </a:r>
            <a:r>
              <a:rPr lang="en-US" dirty="0"/>
              <a:t> </a:t>
            </a:r>
            <a:r>
              <a:rPr lang="en-US" dirty="0" err="1"/>
              <a:t>cho‘zil-gan</a:t>
            </a:r>
            <a:r>
              <a:rPr lang="en-US" dirty="0"/>
              <a:t> </a:t>
            </a:r>
            <a:r>
              <a:rPr lang="en-US" dirty="0" err="1"/>
              <a:t>holatini</a:t>
            </a:r>
            <a:r>
              <a:rPr lang="en-US" dirty="0"/>
              <a:t> </a:t>
            </a:r>
            <a:r>
              <a:rPr lang="en-US" dirty="0" err="1"/>
              <a:t>uzoq</a:t>
            </a:r>
            <a:r>
              <a:rPr lang="en-US" dirty="0"/>
              <a:t> </a:t>
            </a:r>
            <a:r>
              <a:rPr lang="en-US" dirty="0" err="1"/>
              <a:t>vaqt</a:t>
            </a:r>
            <a:r>
              <a:rPr lang="en-US" dirty="0"/>
              <a:t> </a:t>
            </a:r>
            <a:r>
              <a:rPr lang="en-US" dirty="0" err="1"/>
              <a:t>davomida</a:t>
            </a:r>
            <a:r>
              <a:rPr lang="en-US" dirty="0"/>
              <a:t> </a:t>
            </a:r>
            <a:r>
              <a:rPr lang="en-US" dirty="0" err="1"/>
              <a:t>tarangliklarini</a:t>
            </a:r>
            <a:r>
              <a:rPr lang="en-US" dirty="0"/>
              <a:t> </a:t>
            </a:r>
            <a:r>
              <a:rPr lang="en-US" dirty="0" err="1"/>
              <a:t>o‘zgartirmasdan</a:t>
            </a:r>
            <a:r>
              <a:rPr lang="en-US" dirty="0"/>
              <a:t> </a:t>
            </a:r>
            <a:r>
              <a:rPr lang="en-US" dirty="0" err="1"/>
              <a:t>toki</a:t>
            </a:r>
            <a:r>
              <a:rPr lang="en-US" dirty="0"/>
              <a:t> </a:t>
            </a:r>
            <a:r>
              <a:rPr lang="en-US" dirty="0" err="1"/>
              <a:t>boshqa</a:t>
            </a:r>
            <a:r>
              <a:rPr lang="en-US" dirty="0"/>
              <a:t> </a:t>
            </a:r>
            <a:r>
              <a:rPr lang="uz-Latn-UZ" dirty="0"/>
              <a:t>omil </a:t>
            </a:r>
            <a:r>
              <a:rPr lang="en-US" dirty="0" err="1"/>
              <a:t>ta’sir</a:t>
            </a:r>
            <a:r>
              <a:rPr lang="en-US" dirty="0"/>
              <a:t> </a:t>
            </a:r>
            <a:r>
              <a:rPr lang="en-US" dirty="0" err="1"/>
              <a:t>etgunga</a:t>
            </a:r>
            <a:r>
              <a:rPr lang="en-US" dirty="0"/>
              <a:t> </a:t>
            </a:r>
            <a:r>
              <a:rPr lang="en-US" dirty="0" err="1"/>
              <a:t>qadar</a:t>
            </a:r>
            <a:r>
              <a:rPr lang="en-US" dirty="0"/>
              <a:t> </a:t>
            </a:r>
            <a:r>
              <a:rPr lang="en-US" dirty="0" err="1"/>
              <a:t>saqlaydilar</a:t>
            </a:r>
            <a:r>
              <a:rPr lang="en-US" dirty="0"/>
              <a:t>.</a:t>
            </a:r>
            <a:endParaRPr lang="uz-Latn-UZ" dirty="0"/>
          </a:p>
          <a:p>
            <a:r>
              <a:rPr lang="en-US" dirty="0" err="1"/>
              <a:t>Ko‘ndalang</a:t>
            </a:r>
            <a:r>
              <a:rPr lang="en-US" dirty="0"/>
              <a:t> </a:t>
            </a:r>
            <a:r>
              <a:rPr lang="en-US" dirty="0" err="1"/>
              <a:t>targ‘il</a:t>
            </a:r>
            <a:r>
              <a:rPr lang="en-US" dirty="0"/>
              <a:t> </a:t>
            </a:r>
            <a:r>
              <a:rPr lang="en-US" dirty="0" err="1"/>
              <a:t>muskullar</a:t>
            </a:r>
            <a:r>
              <a:rPr lang="en-US" dirty="0"/>
              <a:t> </a:t>
            </a:r>
            <a:r>
              <a:rPr lang="en-US" dirty="0" err="1"/>
              <a:t>cho‘zilsa</a:t>
            </a:r>
            <a:r>
              <a:rPr lang="en-US" dirty="0"/>
              <a:t> </a:t>
            </a:r>
            <a:r>
              <a:rPr lang="en-US" dirty="0" err="1"/>
              <a:t>rezina</a:t>
            </a:r>
            <a:r>
              <a:rPr lang="en-US" dirty="0"/>
              <a:t> </a:t>
            </a:r>
            <a:r>
              <a:rPr lang="en-US" dirty="0" err="1"/>
              <a:t>kabi</a:t>
            </a:r>
            <a:r>
              <a:rPr lang="en-US" dirty="0"/>
              <a:t> </a:t>
            </a:r>
            <a:r>
              <a:rPr lang="en-US" dirty="0" err="1"/>
              <a:t>omil</a:t>
            </a:r>
            <a:r>
              <a:rPr lang="en-US" dirty="0"/>
              <a:t> </a:t>
            </a:r>
            <a:r>
              <a:rPr lang="en-US" dirty="0" err="1"/>
              <a:t>ta’siri</a:t>
            </a:r>
            <a:r>
              <a:rPr lang="en-US" dirty="0"/>
              <a:t> </a:t>
            </a:r>
            <a:r>
              <a:rPr lang="en-US" dirty="0" err="1"/>
              <a:t>tugagach</a:t>
            </a:r>
            <a:r>
              <a:rPr lang="en-US" dirty="0"/>
              <a:t> </a:t>
            </a:r>
            <a:r>
              <a:rPr lang="en-US" dirty="0" err="1"/>
              <a:t>tez</a:t>
            </a:r>
            <a:r>
              <a:rPr lang="en-US" dirty="0"/>
              <a:t> </a:t>
            </a:r>
            <a:r>
              <a:rPr lang="en-US" dirty="0" err="1"/>
              <a:t>o‘z</a:t>
            </a:r>
            <a:r>
              <a:rPr lang="en-US" dirty="0"/>
              <a:t> </a:t>
            </a:r>
            <a:r>
              <a:rPr lang="en-US" dirty="0" err="1"/>
              <a:t>holatiga</a:t>
            </a:r>
            <a:r>
              <a:rPr lang="en-US" dirty="0"/>
              <a:t> </a:t>
            </a:r>
            <a:r>
              <a:rPr lang="en-US" dirty="0" err="1"/>
              <a:t>qaytadi</a:t>
            </a:r>
            <a:r>
              <a:rPr lang="en-US" dirty="0"/>
              <a:t>.</a:t>
            </a:r>
            <a:endParaRPr lang="uz-Latn-UZ" dirty="0"/>
          </a:p>
          <a:p>
            <a:r>
              <a:rPr lang="en-US" dirty="0" err="1"/>
              <a:t>Silliq</a:t>
            </a:r>
            <a:r>
              <a:rPr lang="en-US" dirty="0"/>
              <a:t> </a:t>
            </a:r>
            <a:r>
              <a:rPr lang="en-US" dirty="0" err="1"/>
              <a:t>muskullarning</a:t>
            </a:r>
            <a:r>
              <a:rPr lang="en-US" dirty="0"/>
              <a:t> </a:t>
            </a:r>
            <a:r>
              <a:rPr lang="en-US" dirty="0" err="1"/>
              <a:t>ko‘zg‘alvchanligi</a:t>
            </a:r>
            <a:r>
              <a:rPr lang="en-US" dirty="0"/>
              <a:t> </a:t>
            </a:r>
            <a:r>
              <a:rPr lang="en-US" dirty="0" err="1"/>
              <a:t>skelet</a:t>
            </a:r>
            <a:r>
              <a:rPr lang="en-US" dirty="0"/>
              <a:t> </a:t>
            </a:r>
            <a:r>
              <a:rPr lang="en-US" dirty="0" err="1"/>
              <a:t>muskullariga</a:t>
            </a:r>
            <a:r>
              <a:rPr lang="en-US" dirty="0"/>
              <a:t> </a:t>
            </a:r>
            <a:r>
              <a:rPr lang="en-US" dirty="0" err="1"/>
              <a:t>nisbatan</a:t>
            </a:r>
            <a:r>
              <a:rPr lang="en-US" dirty="0"/>
              <a:t> past. </a:t>
            </a:r>
            <a:r>
              <a:rPr lang="en-US" dirty="0" err="1"/>
              <a:t>Ularni</a:t>
            </a:r>
            <a:r>
              <a:rPr lang="en-US" dirty="0"/>
              <a:t> </a:t>
            </a:r>
            <a:r>
              <a:rPr lang="en-US" dirty="0" err="1"/>
              <a:t>qo‘zg‘atish</a:t>
            </a:r>
            <a:r>
              <a:rPr lang="en-US" dirty="0"/>
              <a:t> </a:t>
            </a:r>
            <a:r>
              <a:rPr lang="en-US" dirty="0" err="1"/>
              <a:t>uchun</a:t>
            </a:r>
            <a:r>
              <a:rPr lang="en-US" dirty="0"/>
              <a:t> </a:t>
            </a:r>
            <a:r>
              <a:rPr lang="en-US" dirty="0" err="1"/>
              <a:t>skelet</a:t>
            </a:r>
            <a:r>
              <a:rPr lang="en-US" dirty="0"/>
              <a:t> </a:t>
            </a:r>
            <a:r>
              <a:rPr lang="en-US" dirty="0" err="1"/>
              <a:t>muskullariga</a:t>
            </a:r>
            <a:r>
              <a:rPr lang="en-US" dirty="0"/>
              <a:t> </a:t>
            </a:r>
            <a:r>
              <a:rPr lang="en-US" dirty="0" err="1"/>
              <a:t>nisbatan</a:t>
            </a:r>
            <a:r>
              <a:rPr lang="en-US" dirty="0"/>
              <a:t> </a:t>
            </a:r>
            <a:r>
              <a:rPr lang="en-US" dirty="0" err="1"/>
              <a:t>omil</a:t>
            </a:r>
            <a:r>
              <a:rPr lang="en-US" dirty="0"/>
              <a:t> </a:t>
            </a:r>
            <a:r>
              <a:rPr lang="en-US" dirty="0" err="1"/>
              <a:t>kuchliroq</a:t>
            </a:r>
            <a:r>
              <a:rPr lang="en-US" dirty="0"/>
              <a:t>, </a:t>
            </a:r>
            <a:r>
              <a:rPr lang="en-US" dirty="0" err="1"/>
              <a:t>ta’sir</a:t>
            </a:r>
            <a:r>
              <a:rPr lang="en-US" dirty="0"/>
              <a:t> </a:t>
            </a:r>
            <a:r>
              <a:rPr lang="en-US" dirty="0" err="1"/>
              <a:t>etishi</a:t>
            </a:r>
            <a:r>
              <a:rPr lang="en-US" dirty="0"/>
              <a:t> </a:t>
            </a:r>
            <a:r>
              <a:rPr lang="en-US" dirty="0" err="1"/>
              <a:t>kerak</a:t>
            </a:r>
            <a:r>
              <a:rPr lang="en-US" dirty="0"/>
              <a:t>.</a:t>
            </a:r>
            <a:endParaRPr lang="uz-Latn-UZ" dirty="0"/>
          </a:p>
          <a:p>
            <a:r>
              <a:rPr lang="en-US" dirty="0" err="1"/>
              <a:t>Silliq</a:t>
            </a:r>
            <a:r>
              <a:rPr lang="en-US" dirty="0"/>
              <a:t> </a:t>
            </a:r>
            <a:r>
              <a:rPr lang="en-US" dirty="0" err="1"/>
              <a:t>muskullarda</a:t>
            </a:r>
            <a:r>
              <a:rPr lang="en-US" dirty="0"/>
              <a:t> </a:t>
            </a:r>
            <a:r>
              <a:rPr lang="en-US" dirty="0" err="1"/>
              <a:t>qo‘zg‘lish</a:t>
            </a:r>
            <a:r>
              <a:rPr lang="en-US" dirty="0"/>
              <a:t> </a:t>
            </a:r>
            <a:r>
              <a:rPr lang="en-US" dirty="0" err="1"/>
              <a:t>skelet</a:t>
            </a:r>
            <a:r>
              <a:rPr lang="en-US" dirty="0"/>
              <a:t> </a:t>
            </a:r>
            <a:r>
              <a:rPr lang="en-US" dirty="0" err="1"/>
              <a:t>muskullariga</a:t>
            </a:r>
            <a:r>
              <a:rPr lang="en-US" dirty="0"/>
              <a:t> </a:t>
            </a:r>
            <a:r>
              <a:rPr lang="en-US" dirty="0" err="1"/>
              <a:t>nisbatan</a:t>
            </a:r>
            <a:r>
              <a:rPr lang="en-US" dirty="0"/>
              <a:t> </a:t>
            </a:r>
            <a:r>
              <a:rPr lang="en-US" dirty="0" err="1"/>
              <a:t>sekin</a:t>
            </a:r>
            <a:r>
              <a:rPr lang="en-US" dirty="0"/>
              <a:t> </a:t>
            </a:r>
            <a:r>
              <a:rPr lang="en-US" dirty="0" err="1"/>
              <a:t>o‘tkaziladi</a:t>
            </a:r>
            <a:r>
              <a:rPr lang="en-US" dirty="0"/>
              <a:t>. </a:t>
            </a:r>
            <a:r>
              <a:rPr lang="en-US" dirty="0" err="1"/>
              <a:t>Skelet</a:t>
            </a:r>
            <a:r>
              <a:rPr lang="en-US" dirty="0"/>
              <a:t> </a:t>
            </a:r>
            <a:r>
              <a:rPr lang="en-US" dirty="0" err="1"/>
              <a:t>muskullariga</a:t>
            </a:r>
            <a:r>
              <a:rPr lang="en-US" dirty="0"/>
              <a:t> </a:t>
            </a:r>
            <a:r>
              <a:rPr lang="en-US" dirty="0" err="1"/>
              <a:t>qaraganda</a:t>
            </a:r>
            <a:r>
              <a:rPr lang="en-US" dirty="0"/>
              <a:t> </a:t>
            </a:r>
            <a:r>
              <a:rPr lang="en-US" dirty="0" err="1"/>
              <a:t>silliq</a:t>
            </a:r>
            <a:r>
              <a:rPr lang="en-US" dirty="0"/>
              <a:t> </a:t>
            </a:r>
            <a:r>
              <a:rPr lang="en-US" dirty="0" err="1"/>
              <a:t>muskullar</a:t>
            </a:r>
            <a:r>
              <a:rPr lang="en-US" dirty="0"/>
              <a:t> </a:t>
            </a:r>
            <a:r>
              <a:rPr lang="en-US" dirty="0" err="1"/>
              <a:t>sekin</a:t>
            </a:r>
            <a:r>
              <a:rPr lang="en-US" dirty="0"/>
              <a:t> </a:t>
            </a:r>
            <a:r>
              <a:rPr lang="en-US" dirty="0" err="1"/>
              <a:t>qisqaradi</a:t>
            </a:r>
            <a:r>
              <a:rPr lang="en-US" dirty="0"/>
              <a:t>. </a:t>
            </a:r>
            <a:r>
              <a:rPr lang="en-US" dirty="0" err="1"/>
              <a:t>Silliq</a:t>
            </a:r>
            <a:r>
              <a:rPr lang="en-US" dirty="0"/>
              <a:t> </a:t>
            </a:r>
            <a:r>
              <a:rPr lang="en-US" dirty="0" err="1"/>
              <a:t>muskullar</a:t>
            </a:r>
            <a:r>
              <a:rPr lang="en-US" dirty="0"/>
              <a:t> </a:t>
            </a:r>
            <a:r>
              <a:rPr lang="en-US" dirty="0" err="1"/>
              <a:t>sekin</a:t>
            </a:r>
            <a:r>
              <a:rPr lang="en-US" dirty="0"/>
              <a:t> </a:t>
            </a:r>
            <a:r>
              <a:rPr lang="en-US" dirty="0" err="1"/>
              <a:t>qisqargani</a:t>
            </a:r>
            <a:r>
              <a:rPr lang="en-US" dirty="0"/>
              <a:t> </a:t>
            </a:r>
            <a:r>
              <a:rPr lang="en-US" dirty="0" err="1"/>
              <a:t>uchun</a:t>
            </a:r>
            <a:r>
              <a:rPr lang="en-US" dirty="0"/>
              <a:t>, </a:t>
            </a:r>
            <a:r>
              <a:rPr lang="en-US" dirty="0" err="1"/>
              <a:t>ular</a:t>
            </a:r>
            <a:r>
              <a:rPr lang="en-US" dirty="0"/>
              <a:t> </a:t>
            </a:r>
            <a:r>
              <a:rPr lang="en-US" dirty="0" err="1"/>
              <a:t>osonlik</a:t>
            </a:r>
            <a:r>
              <a:rPr lang="en-US" dirty="0"/>
              <a:t> </a:t>
            </a:r>
            <a:r>
              <a:rPr lang="en-US" dirty="0" err="1"/>
              <a:t>bilan</a:t>
            </a:r>
            <a:r>
              <a:rPr lang="en-US" dirty="0"/>
              <a:t> </a:t>
            </a:r>
            <a:r>
              <a:rPr lang="en-US" dirty="0" err="1"/>
              <a:t>uzoq</a:t>
            </a:r>
            <a:r>
              <a:rPr lang="en-US" dirty="0"/>
              <a:t> </a:t>
            </a:r>
            <a:r>
              <a:rPr lang="en-US" dirty="0" err="1"/>
              <a:t>qisqargan</a:t>
            </a:r>
            <a:r>
              <a:rPr lang="en-US" dirty="0"/>
              <a:t> </a:t>
            </a:r>
            <a:r>
              <a:rPr lang="en-US" dirty="0" err="1"/>
              <a:t>holatga</a:t>
            </a:r>
            <a:r>
              <a:rPr lang="en-US" dirty="0"/>
              <a:t> </a:t>
            </a:r>
            <a:r>
              <a:rPr lang="en-US" dirty="0" err="1"/>
              <a:t>o‘tadilar</a:t>
            </a:r>
            <a:r>
              <a:rPr lang="en-US" dirty="0"/>
              <a:t>. </a:t>
            </a:r>
            <a:r>
              <a:rPr lang="en-US" dirty="0" err="1"/>
              <a:t>Ularning</a:t>
            </a:r>
            <a:r>
              <a:rPr lang="en-US" dirty="0"/>
              <a:t> </a:t>
            </a:r>
            <a:r>
              <a:rPr lang="en-US" dirty="0" err="1"/>
              <a:t>uzoq</a:t>
            </a:r>
            <a:r>
              <a:rPr lang="en-US" dirty="0"/>
              <a:t> </a:t>
            </a:r>
            <a:r>
              <a:rPr lang="en-US" dirty="0" err="1"/>
              <a:t>vaqt</a:t>
            </a:r>
            <a:r>
              <a:rPr lang="en-US" dirty="0"/>
              <a:t> </a:t>
            </a:r>
            <a:r>
              <a:rPr lang="en-US" dirty="0" err="1"/>
              <a:t>qisqargan</a:t>
            </a:r>
            <a:r>
              <a:rPr lang="en-US" dirty="0"/>
              <a:t> </a:t>
            </a:r>
            <a:r>
              <a:rPr lang="en-US" dirty="0" err="1"/>
              <a:t>holda</a:t>
            </a:r>
            <a:r>
              <a:rPr lang="en-US" dirty="0"/>
              <a:t> </a:t>
            </a:r>
            <a:r>
              <a:rPr lang="en-US" dirty="0" err="1"/>
              <a:t>bo‘lishlari</a:t>
            </a:r>
            <a:r>
              <a:rPr lang="en-US" dirty="0"/>
              <a:t> </a:t>
            </a:r>
            <a:r>
              <a:rPr lang="en-US" dirty="0" err="1"/>
              <a:t>uchun</a:t>
            </a:r>
            <a:r>
              <a:rPr lang="en-US" dirty="0"/>
              <a:t> </a:t>
            </a:r>
            <a:r>
              <a:rPr lang="en-US" dirty="0" err="1"/>
              <a:t>juda</a:t>
            </a:r>
            <a:r>
              <a:rPr lang="en-US" dirty="0"/>
              <a:t> </a:t>
            </a:r>
            <a:r>
              <a:rPr lang="en-US" dirty="0" err="1"/>
              <a:t>kam</a:t>
            </a:r>
            <a:r>
              <a:rPr lang="en-US" dirty="0"/>
              <a:t> </a:t>
            </a:r>
            <a:r>
              <a:rPr lang="en-US" dirty="0" err="1"/>
              <a:t>energiya</a:t>
            </a:r>
            <a:r>
              <a:rPr lang="en-US" dirty="0"/>
              <a:t> </a:t>
            </a:r>
            <a:r>
              <a:rPr lang="en-US" dirty="0" err="1"/>
              <a:t>sarflanadi</a:t>
            </a:r>
            <a:r>
              <a:rPr lang="en-US" dirty="0"/>
              <a:t>.</a:t>
            </a:r>
            <a:endParaRPr lang="uz-Latn-UZ" dirty="0"/>
          </a:p>
          <a:p>
            <a:r>
              <a:rPr lang="en-US" dirty="0" err="1"/>
              <a:t>Silliq</a:t>
            </a:r>
            <a:r>
              <a:rPr lang="en-US" dirty="0"/>
              <a:t> </a:t>
            </a:r>
            <a:r>
              <a:rPr lang="en-US" dirty="0" err="1"/>
              <a:t>muskullarning</a:t>
            </a:r>
            <a:r>
              <a:rPr lang="en-US" dirty="0"/>
              <a:t> </a:t>
            </a:r>
            <a:r>
              <a:rPr lang="en-US" dirty="0" err="1"/>
              <a:t>o‘ziga</a:t>
            </a:r>
            <a:r>
              <a:rPr lang="en-US" dirty="0"/>
              <a:t> </a:t>
            </a:r>
            <a:r>
              <a:rPr lang="en-US" dirty="0" err="1"/>
              <a:t>xos</a:t>
            </a:r>
            <a:r>
              <a:rPr lang="en-US" dirty="0"/>
              <a:t> </a:t>
            </a:r>
            <a:r>
              <a:rPr lang="en-US" dirty="0" err="1"/>
              <a:t>xususiyatlaridan</a:t>
            </a:r>
            <a:r>
              <a:rPr lang="en-US" dirty="0"/>
              <a:t> </a:t>
            </a:r>
            <a:r>
              <a:rPr lang="en-US" dirty="0" err="1"/>
              <a:t>biri</a:t>
            </a:r>
            <a:r>
              <a:rPr lang="en-US" dirty="0"/>
              <a:t> </a:t>
            </a:r>
            <a:r>
              <a:rPr lang="en-US" dirty="0" err="1"/>
              <a:t>ularni</a:t>
            </a:r>
            <a:r>
              <a:rPr lang="en-US" dirty="0"/>
              <a:t> </a:t>
            </a:r>
            <a:r>
              <a:rPr lang="en-US" dirty="0" err="1"/>
              <a:t>o‘zidan</a:t>
            </a:r>
            <a:r>
              <a:rPr lang="en-US" dirty="0"/>
              <a:t> </a:t>
            </a:r>
            <a:r>
              <a:rPr lang="en-US" dirty="0" err="1"/>
              <a:t>o‘zi</a:t>
            </a:r>
            <a:r>
              <a:rPr lang="en-US" dirty="0"/>
              <a:t> </a:t>
            </a:r>
            <a:r>
              <a:rPr lang="en-US" dirty="0" err="1"/>
              <a:t>avtomatik</a:t>
            </a:r>
            <a:r>
              <a:rPr lang="en-US" dirty="0"/>
              <a:t> </a:t>
            </a:r>
            <a:r>
              <a:rPr lang="en-US" dirty="0" err="1"/>
              <a:t>rav</a:t>
            </a:r>
            <a:r>
              <a:rPr lang="uz-Latn-UZ" dirty="0"/>
              <a:t>i</a:t>
            </a:r>
            <a:r>
              <a:rPr lang="en-US" dirty="0" err="1"/>
              <a:t>shda</a:t>
            </a:r>
            <a:r>
              <a:rPr lang="en-US" dirty="0"/>
              <a:t> </a:t>
            </a:r>
            <a:r>
              <a:rPr lang="en-US" dirty="0" err="1"/>
              <a:t>faollik</a:t>
            </a:r>
            <a:r>
              <a:rPr lang="en-US" dirty="0"/>
              <a:t> </a:t>
            </a:r>
            <a:r>
              <a:rPr lang="en-US" dirty="0" err="1"/>
              <a:t>holatiga</a:t>
            </a:r>
            <a:r>
              <a:rPr lang="en-US" dirty="0"/>
              <a:t> </a:t>
            </a:r>
            <a:r>
              <a:rPr lang="en-US" dirty="0" err="1"/>
              <a:t>o‘tish</a:t>
            </a:r>
            <a:r>
              <a:rPr lang="en-US" dirty="0"/>
              <a:t> </a:t>
            </a:r>
            <a:r>
              <a:rPr lang="en-US" dirty="0" err="1"/>
              <a:t>qobiliyatidir</a:t>
            </a:r>
            <a:r>
              <a:rPr lang="en-US" dirty="0"/>
              <a:t> (</a:t>
            </a:r>
            <a:r>
              <a:rPr lang="en-US" dirty="0" err="1"/>
              <a:t>me’da</a:t>
            </a:r>
            <a:r>
              <a:rPr lang="en-US" dirty="0"/>
              <a:t>, </a:t>
            </a:r>
            <a:r>
              <a:rPr lang="en-US" dirty="0" err="1"/>
              <a:t>ichaklar</a:t>
            </a:r>
            <a:r>
              <a:rPr lang="en-US" dirty="0"/>
              <a:t>, </a:t>
            </a:r>
            <a:r>
              <a:rPr lang="en-US" dirty="0" err="1"/>
              <a:t>o‘t</a:t>
            </a:r>
            <a:r>
              <a:rPr lang="en-US" dirty="0"/>
              <a:t> </a:t>
            </a:r>
            <a:r>
              <a:rPr lang="en-US" dirty="0" err="1"/>
              <a:t>pufagi</a:t>
            </a:r>
            <a:r>
              <a:rPr lang="en-US" dirty="0"/>
              <a:t>, </a:t>
            </a:r>
            <a:r>
              <a:rPr lang="en-US" dirty="0" err="1"/>
              <a:t>o‘t</a:t>
            </a:r>
            <a:r>
              <a:rPr lang="en-US" dirty="0"/>
              <a:t> </a:t>
            </a:r>
            <a:r>
              <a:rPr lang="en-US" dirty="0" err="1"/>
              <a:t>suyuqligi</a:t>
            </a:r>
            <a:r>
              <a:rPr lang="en-US" dirty="0"/>
              <a:t> </a:t>
            </a:r>
            <a:r>
              <a:rPr lang="en-US" dirty="0" err="1"/>
              <a:t>yo‘llari</a:t>
            </a:r>
            <a:r>
              <a:rPr lang="en-US" dirty="0"/>
              <a:t> </a:t>
            </a:r>
            <a:r>
              <a:rPr lang="en-US" dirty="0" err="1"/>
              <a:t>shunday</a:t>
            </a:r>
            <a:r>
              <a:rPr lang="en-US" dirty="0"/>
              <a:t> </a:t>
            </a:r>
            <a:r>
              <a:rPr lang="en-US" dirty="0" err="1"/>
              <a:t>qobiliyatga</a:t>
            </a:r>
            <a:r>
              <a:rPr lang="en-US" dirty="0"/>
              <a:t> </a:t>
            </a:r>
            <a:r>
              <a:rPr lang="en-US" dirty="0" err="1"/>
              <a:t>ega</a:t>
            </a:r>
            <a:r>
              <a:rPr lang="en-US" dirty="0"/>
              <a:t>).</a:t>
            </a:r>
            <a:endParaRPr lang="uz-Latn-UZ" dirty="0"/>
          </a:p>
          <a:p>
            <a:endParaRPr lang="uz-Latn-UZ" dirty="0"/>
          </a:p>
        </p:txBody>
      </p:sp>
    </p:spTree>
    <p:extLst>
      <p:ext uri="{BB962C8B-B14F-4D97-AF65-F5344CB8AC3E}">
        <p14:creationId xmlns:p14="http://schemas.microsoft.com/office/powerpoint/2010/main" val="24701518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89527" y="304800"/>
            <a:ext cx="11015085" cy="6456218"/>
          </a:xfrm>
        </p:spPr>
        <p:txBody>
          <a:bodyPr>
            <a:normAutofit fontScale="70000" lnSpcReduction="20000"/>
          </a:bodyPr>
          <a:lstStyle/>
          <a:p>
            <a:endParaRPr lang="uz-Latn-UZ" i="1" dirty="0" smtClean="0"/>
          </a:p>
          <a:p>
            <a:pPr marL="0" indent="0">
              <a:buNone/>
            </a:pPr>
            <a:r>
              <a:rPr lang="uz-Latn-UZ" i="1" dirty="0" smtClean="0"/>
              <a:t>           </a:t>
            </a:r>
          </a:p>
          <a:p>
            <a:r>
              <a:rPr lang="uz-Latn-UZ" sz="2100" b="1" i="1" dirty="0" smtClean="0"/>
              <a:t>                            </a:t>
            </a:r>
            <a:r>
              <a:rPr lang="en-US" sz="2100" b="1" i="1" dirty="0" err="1" smtClean="0"/>
              <a:t>Muskul</a:t>
            </a:r>
            <a:r>
              <a:rPr lang="en-US" sz="2100" b="1" i="1" dirty="0" smtClean="0"/>
              <a:t> </a:t>
            </a:r>
            <a:r>
              <a:rPr lang="en-US" sz="2100" b="1" i="1" dirty="0" err="1"/>
              <a:t>tarangligini</a:t>
            </a:r>
            <a:r>
              <a:rPr lang="en-US" sz="2100" b="1" i="1" dirty="0"/>
              <a:t> </a:t>
            </a:r>
            <a:r>
              <a:rPr lang="en-US" sz="2100" b="1" i="1" dirty="0" err="1"/>
              <a:t>boshqarish</a:t>
            </a:r>
            <a:r>
              <a:rPr lang="en-US" sz="2100" b="1" i="1" dirty="0"/>
              <a:t> </a:t>
            </a:r>
            <a:r>
              <a:rPr lang="uz-Latn-UZ" sz="2100" b="1" i="1" dirty="0"/>
              <a:t>jarayoni </a:t>
            </a:r>
            <a:r>
              <a:rPr lang="en-US" sz="2100" b="1" i="1" dirty="0" err="1"/>
              <a:t>quyidagi</a:t>
            </a:r>
            <a:r>
              <a:rPr lang="en-US" sz="2100" b="1" i="1" dirty="0"/>
              <a:t> 3 </a:t>
            </a:r>
            <a:r>
              <a:rPr lang="en-US" sz="2100" b="1" i="1" dirty="0" err="1"/>
              <a:t>bos-qichdan</a:t>
            </a:r>
            <a:r>
              <a:rPr lang="en-US" sz="2100" b="1" i="1" dirty="0"/>
              <a:t> </a:t>
            </a:r>
            <a:r>
              <a:rPr lang="en-US" sz="2100" b="1" i="1" dirty="0" err="1"/>
              <a:t>iborat</a:t>
            </a:r>
            <a:r>
              <a:rPr lang="en-US" sz="2100" b="1" i="1" dirty="0"/>
              <a:t>:</a:t>
            </a:r>
            <a:endParaRPr lang="uz-Latn-UZ" sz="2100" b="1" dirty="0"/>
          </a:p>
          <a:p>
            <a:pPr lvl="0"/>
            <a:r>
              <a:rPr lang="en-US" sz="2100" dirty="0" err="1"/>
              <a:t>aynan</a:t>
            </a:r>
            <a:r>
              <a:rPr lang="en-US" sz="2100" dirty="0"/>
              <a:t> </a:t>
            </a:r>
            <a:r>
              <a:rPr lang="en-US" sz="2100" dirty="0" err="1"/>
              <a:t>muskulning</a:t>
            </a:r>
            <a:r>
              <a:rPr lang="en-US" sz="2100" dirty="0"/>
              <a:t> </a:t>
            </a:r>
            <a:r>
              <a:rPr lang="en-US" sz="2100" dirty="0" err="1"/>
              <a:t>faol</a:t>
            </a:r>
            <a:r>
              <a:rPr lang="en-US" sz="2100" dirty="0"/>
              <a:t> </a:t>
            </a:r>
            <a:r>
              <a:rPr lang="en-US" sz="2100" dirty="0" err="1"/>
              <a:t>harakat</a:t>
            </a:r>
            <a:r>
              <a:rPr lang="en-US" sz="2100" dirty="0"/>
              <a:t> </a:t>
            </a:r>
            <a:r>
              <a:rPr lang="en-US" sz="2100" dirty="0" err="1"/>
              <a:t>birliklari</a:t>
            </a:r>
            <a:r>
              <a:rPr lang="en-US" sz="2100" dirty="0"/>
              <a:t> </a:t>
            </a:r>
            <a:r>
              <a:rPr lang="en-US" sz="2100" dirty="0" err="1"/>
              <a:t>sonini</a:t>
            </a:r>
            <a:r>
              <a:rPr lang="en-US" sz="2100" dirty="0"/>
              <a:t> </a:t>
            </a:r>
            <a:r>
              <a:rPr lang="en-US" sz="2100" dirty="0" err="1"/>
              <a:t>boshqa-rish</a:t>
            </a:r>
            <a:r>
              <a:rPr lang="uz-Latn-UZ" sz="2100" dirty="0"/>
              <a:t>dan</a:t>
            </a:r>
            <a:r>
              <a:rPr lang="en-US" sz="2100" dirty="0"/>
              <a:t>;</a:t>
            </a:r>
            <a:endParaRPr lang="uz-Latn-UZ" sz="2100" dirty="0"/>
          </a:p>
          <a:p>
            <a:r>
              <a:rPr lang="en-US" sz="2100" dirty="0"/>
              <a:t> </a:t>
            </a:r>
            <a:endParaRPr lang="uz-Latn-UZ" sz="2100" dirty="0"/>
          </a:p>
          <a:p>
            <a:pPr lvl="0"/>
            <a:r>
              <a:rPr lang="en-US" sz="2100" dirty="0" err="1"/>
              <a:t>muskullarning</a:t>
            </a:r>
            <a:r>
              <a:rPr lang="en-US" sz="2100" dirty="0"/>
              <a:t> </a:t>
            </a:r>
            <a:r>
              <a:rPr lang="en-US" sz="2100" dirty="0" err="1"/>
              <a:t>qisqarish</a:t>
            </a:r>
            <a:r>
              <a:rPr lang="en-US" sz="2100" dirty="0"/>
              <a:t> </a:t>
            </a:r>
            <a:r>
              <a:rPr lang="en-US" sz="2100" dirty="0" err="1"/>
              <a:t>tartiblarini</a:t>
            </a:r>
            <a:r>
              <a:rPr lang="en-US" sz="2100" dirty="0"/>
              <a:t> (</a:t>
            </a:r>
            <a:r>
              <a:rPr lang="en-US" sz="2100" dirty="0" err="1"/>
              <a:t>yoki</a:t>
            </a:r>
            <a:r>
              <a:rPr lang="en-US" sz="2100" dirty="0"/>
              <a:t> </a:t>
            </a:r>
            <a:r>
              <a:rPr lang="en-US" sz="2100" dirty="0" err="1"/>
              <a:t>ishini</a:t>
            </a:r>
            <a:r>
              <a:rPr lang="en-US" sz="2100" dirty="0"/>
              <a:t>) </a:t>
            </a:r>
            <a:r>
              <a:rPr lang="en-US" sz="2100" dirty="0" err="1"/>
              <a:t>boshqarish</a:t>
            </a:r>
            <a:r>
              <a:rPr lang="uz-Latn-UZ" sz="2100" dirty="0"/>
              <a:t>dan</a:t>
            </a:r>
            <a:r>
              <a:rPr lang="en-US" sz="2100" dirty="0"/>
              <a:t>;</a:t>
            </a:r>
            <a:endParaRPr lang="uz-Latn-UZ" sz="2100" dirty="0"/>
          </a:p>
          <a:p>
            <a:pPr lvl="0"/>
            <a:r>
              <a:rPr lang="en-US" sz="2100" dirty="0" err="1"/>
              <a:t>harakat</a:t>
            </a:r>
            <a:r>
              <a:rPr lang="en-US" sz="2100" dirty="0"/>
              <a:t> </a:t>
            </a:r>
            <a:r>
              <a:rPr lang="en-US" sz="2100" dirty="0" err="1"/>
              <a:t>birliklari</a:t>
            </a:r>
            <a:r>
              <a:rPr lang="en-US" sz="2100" dirty="0"/>
              <a:t> </a:t>
            </a:r>
            <a:r>
              <a:rPr lang="en-US" sz="2100" dirty="0" err="1"/>
              <a:t>faolligini</a:t>
            </a:r>
            <a:r>
              <a:rPr lang="en-US" sz="2100" dirty="0"/>
              <a:t> </a:t>
            </a:r>
            <a:r>
              <a:rPr lang="en-US" sz="2100" dirty="0" err="1"/>
              <a:t>charchash</a:t>
            </a:r>
            <a:r>
              <a:rPr lang="en-US" sz="2100" dirty="0"/>
              <a:t> </a:t>
            </a:r>
            <a:r>
              <a:rPr lang="en-US" sz="2100" dirty="0" err="1"/>
              <a:t>jarayonida</a:t>
            </a:r>
            <a:r>
              <a:rPr lang="en-US" sz="2100" dirty="0"/>
              <a:t> </a:t>
            </a:r>
            <a:r>
              <a:rPr lang="en-US" sz="2100" dirty="0" err="1"/>
              <a:t>o‘zgarishini</a:t>
            </a:r>
            <a:r>
              <a:rPr lang="en-US" sz="2100" dirty="0"/>
              <a:t> </a:t>
            </a:r>
            <a:r>
              <a:rPr lang="en-US" sz="2100" dirty="0" err="1"/>
              <a:t>boshqarish</a:t>
            </a:r>
            <a:r>
              <a:rPr lang="uz-Latn-UZ" sz="2100" dirty="0"/>
              <a:t>dan</a:t>
            </a:r>
            <a:r>
              <a:rPr lang="en-US" sz="2100" dirty="0"/>
              <a:t>.</a:t>
            </a:r>
            <a:endParaRPr lang="uz-Latn-UZ" sz="2100" dirty="0"/>
          </a:p>
          <a:p>
            <a:r>
              <a:rPr lang="en-US" sz="2100" dirty="0" err="1"/>
              <a:t>Skelet</a:t>
            </a:r>
            <a:r>
              <a:rPr lang="en-US" sz="2100" dirty="0"/>
              <a:t> </a:t>
            </a:r>
            <a:r>
              <a:rPr lang="en-US" sz="2100" dirty="0" err="1"/>
              <a:t>muskullarining</a:t>
            </a:r>
            <a:r>
              <a:rPr lang="en-US" sz="2100" dirty="0"/>
              <a:t> </a:t>
            </a:r>
            <a:r>
              <a:rPr lang="en-US" sz="2100" dirty="0" err="1"/>
              <a:t>tarangligi</a:t>
            </a:r>
            <a:r>
              <a:rPr lang="en-US" sz="2100" dirty="0"/>
              <a:t> </a:t>
            </a:r>
            <a:r>
              <a:rPr lang="uz-Latn-UZ" sz="2100" dirty="0"/>
              <a:t>reflektor</a:t>
            </a:r>
            <a:r>
              <a:rPr lang="en-US" sz="2100" dirty="0"/>
              <a:t> </a:t>
            </a:r>
            <a:r>
              <a:rPr lang="en-US" sz="2100" dirty="0" err="1"/>
              <a:t>tabiatlidir</a:t>
            </a:r>
            <a:r>
              <a:rPr lang="en-US" sz="2100" dirty="0"/>
              <a:t>. </a:t>
            </a:r>
            <a:r>
              <a:rPr lang="en-US" sz="2100" dirty="0" err="1"/>
              <a:t>Orqa</a:t>
            </a:r>
            <a:r>
              <a:rPr lang="en-US" sz="2100" dirty="0"/>
              <a:t> </a:t>
            </a:r>
            <a:r>
              <a:rPr lang="en-US" sz="2100" dirty="0" err="1"/>
              <a:t>miya</a:t>
            </a:r>
            <a:r>
              <a:rPr lang="en-US" sz="2100" dirty="0"/>
              <a:t> afferent </a:t>
            </a:r>
            <a:r>
              <a:rPr lang="en-US" sz="2100" dirty="0" err="1"/>
              <a:t>nervlar</a:t>
            </a:r>
            <a:r>
              <a:rPr lang="en-US" sz="2100" dirty="0"/>
              <a:t> (</a:t>
            </a:r>
            <a:r>
              <a:rPr lang="en-US" sz="2100" dirty="0" err="1"/>
              <a:t>orqa</a:t>
            </a:r>
            <a:r>
              <a:rPr lang="en-US" sz="2100" dirty="0"/>
              <a:t> </a:t>
            </a:r>
            <a:r>
              <a:rPr lang="en-US" sz="2100" dirty="0" err="1"/>
              <a:t>ildizlarini</a:t>
            </a:r>
            <a:r>
              <a:rPr lang="en-US" sz="2100" dirty="0"/>
              <a:t>) </a:t>
            </a:r>
            <a:r>
              <a:rPr lang="en-US" sz="2100" dirty="0" err="1"/>
              <a:t>kesib</a:t>
            </a:r>
            <a:r>
              <a:rPr lang="en-US" sz="2100" dirty="0"/>
              <a:t> </a:t>
            </a:r>
            <a:r>
              <a:rPr lang="en-US" sz="2100" dirty="0" err="1"/>
              <a:t>qo‘yilsa</a:t>
            </a:r>
            <a:r>
              <a:rPr lang="en-US" sz="2100" dirty="0"/>
              <a:t> </a:t>
            </a:r>
            <a:r>
              <a:rPr lang="en-US" sz="2100" dirty="0" err="1"/>
              <a:t>muskullar</a:t>
            </a:r>
            <a:r>
              <a:rPr lang="en-US" sz="2100" dirty="0"/>
              <a:t> </a:t>
            </a:r>
            <a:r>
              <a:rPr lang="en-US" sz="2100" dirty="0" err="1"/>
              <a:t>to‘liq</a:t>
            </a:r>
            <a:r>
              <a:rPr lang="en-US" sz="2100" dirty="0"/>
              <a:t> </a:t>
            </a:r>
            <a:r>
              <a:rPr lang="en-US" sz="2100" dirty="0" err="1"/>
              <a:t>bo‘shashgan</a:t>
            </a:r>
            <a:r>
              <a:rPr lang="en-US" sz="2100" dirty="0"/>
              <a:t> </a:t>
            </a:r>
            <a:r>
              <a:rPr lang="en-US" sz="2100" dirty="0" err="1"/>
              <a:t>holga</a:t>
            </a:r>
            <a:r>
              <a:rPr lang="en-US" sz="2100" dirty="0"/>
              <a:t> </a:t>
            </a:r>
            <a:r>
              <a:rPr lang="en-US" sz="2100" dirty="0" err="1"/>
              <a:t>keladi</a:t>
            </a:r>
            <a:r>
              <a:rPr lang="en-US" sz="2100" dirty="0"/>
              <a:t>, </a:t>
            </a:r>
            <a:r>
              <a:rPr lang="en-US" sz="2100" dirty="0" err="1"/>
              <a:t>tarangligi</a:t>
            </a:r>
            <a:r>
              <a:rPr lang="en-US" sz="2100" dirty="0"/>
              <a:t> </a:t>
            </a:r>
            <a:r>
              <a:rPr lang="en-US" sz="2100" dirty="0" err="1"/>
              <a:t>yo‘qoladi</a:t>
            </a:r>
            <a:r>
              <a:rPr lang="en-US" sz="2100" dirty="0"/>
              <a:t>. </a:t>
            </a:r>
            <a:r>
              <a:rPr lang="en-US" sz="2100" dirty="0" err="1"/>
              <a:t>CHunki</a:t>
            </a:r>
            <a:r>
              <a:rPr lang="en-US" sz="2100" dirty="0"/>
              <a:t> </a:t>
            </a:r>
            <a:r>
              <a:rPr lang="en-US" sz="2100" dirty="0" err="1"/>
              <a:t>muskul</a:t>
            </a:r>
            <a:r>
              <a:rPr lang="en-US" sz="2100" dirty="0"/>
              <a:t> </a:t>
            </a:r>
            <a:r>
              <a:rPr lang="en-US" sz="2100" dirty="0" err="1"/>
              <a:t>retseptorlaridan</a:t>
            </a:r>
            <a:r>
              <a:rPr lang="en-US" sz="2100" dirty="0"/>
              <a:t> </a:t>
            </a:r>
            <a:r>
              <a:rPr lang="en-US" sz="2100" dirty="0" err="1"/>
              <a:t>impulslar</a:t>
            </a:r>
            <a:r>
              <a:rPr lang="en-US" sz="2100" dirty="0"/>
              <a:t> </a:t>
            </a:r>
            <a:r>
              <a:rPr lang="en-US" sz="2100" dirty="0" err="1"/>
              <a:t>orqa</a:t>
            </a:r>
            <a:r>
              <a:rPr lang="en-US" sz="2100" dirty="0"/>
              <a:t> </a:t>
            </a:r>
            <a:r>
              <a:rPr lang="en-US" sz="2100" dirty="0" err="1"/>
              <a:t>miyaga</a:t>
            </a:r>
            <a:r>
              <a:rPr lang="en-US" sz="2100" dirty="0"/>
              <a:t> </a:t>
            </a:r>
            <a:r>
              <a:rPr lang="en-US" sz="2100" dirty="0" err="1"/>
              <a:t>o‘tkazilmay</a:t>
            </a:r>
            <a:r>
              <a:rPr lang="en-US" sz="2100" dirty="0"/>
              <a:t> </a:t>
            </a:r>
            <a:r>
              <a:rPr lang="en-US" sz="2100" dirty="0" err="1"/>
              <a:t>qoladi</a:t>
            </a:r>
            <a:r>
              <a:rPr lang="en-US" sz="2100" dirty="0"/>
              <a:t>.</a:t>
            </a:r>
            <a:endParaRPr lang="uz-Latn-UZ" sz="2100" dirty="0"/>
          </a:p>
          <a:p>
            <a:r>
              <a:rPr lang="en-US" sz="2100" dirty="0" err="1"/>
              <a:t>Odamlarda</a:t>
            </a:r>
            <a:r>
              <a:rPr lang="en-US" sz="2100" dirty="0"/>
              <a:t> </a:t>
            </a:r>
            <a:r>
              <a:rPr lang="en-US" sz="2100" dirty="0" err="1"/>
              <a:t>skelet</a:t>
            </a:r>
            <a:r>
              <a:rPr lang="en-US" sz="2100" dirty="0"/>
              <a:t> </a:t>
            </a:r>
            <a:r>
              <a:rPr lang="en-US" sz="2100" dirty="0" err="1"/>
              <a:t>muskullarining</a:t>
            </a:r>
            <a:r>
              <a:rPr lang="en-US" sz="2100" dirty="0"/>
              <a:t> </a:t>
            </a:r>
            <a:r>
              <a:rPr lang="en-US" sz="2100" dirty="0" err="1"/>
              <a:t>tarangligi</a:t>
            </a:r>
            <a:r>
              <a:rPr lang="en-US" sz="2100" dirty="0"/>
              <a:t> </a:t>
            </a:r>
            <a:r>
              <a:rPr lang="en-US" sz="2100" dirty="0" err="1"/>
              <a:t>ularning</a:t>
            </a:r>
            <a:r>
              <a:rPr lang="en-US" sz="2100" dirty="0"/>
              <a:t> </a:t>
            </a:r>
            <a:r>
              <a:rPr lang="en-US" sz="2100" dirty="0" err="1"/>
              <a:t>qandaydir</a:t>
            </a:r>
            <a:r>
              <a:rPr lang="en-US" sz="2100" dirty="0"/>
              <a:t> </a:t>
            </a:r>
            <a:r>
              <a:rPr lang="en-US" sz="2100" dirty="0" err="1"/>
              <a:t>ixtiyori</a:t>
            </a:r>
            <a:r>
              <a:rPr lang="en-US" sz="2100" dirty="0"/>
              <a:t> </a:t>
            </a:r>
            <a:r>
              <a:rPr lang="en-US" sz="2100" dirty="0" err="1"/>
              <a:t>bilan</a:t>
            </a:r>
            <a:r>
              <a:rPr lang="en-US" sz="2100" dirty="0"/>
              <a:t> ham </a:t>
            </a:r>
            <a:r>
              <a:rPr lang="en-US" sz="2100" dirty="0" err="1"/>
              <a:t>boshqariladi</a:t>
            </a:r>
            <a:r>
              <a:rPr lang="en-US" sz="2100" dirty="0"/>
              <a:t>. </a:t>
            </a:r>
            <a:r>
              <a:rPr lang="en-US" sz="2100" dirty="0" err="1"/>
              <a:t>Odam</a:t>
            </a:r>
            <a:r>
              <a:rPr lang="en-US" sz="2100" dirty="0"/>
              <a:t> </a:t>
            </a:r>
            <a:r>
              <a:rPr lang="en-US" sz="2100" dirty="0" err="1"/>
              <a:t>xohishi</a:t>
            </a:r>
            <a:r>
              <a:rPr lang="en-US" sz="2100" dirty="0"/>
              <a:t> </a:t>
            </a:r>
            <a:r>
              <a:rPr lang="en-US" sz="2100" dirty="0" err="1"/>
              <a:t>bilan</a:t>
            </a:r>
            <a:r>
              <a:rPr lang="en-US" sz="2100" dirty="0"/>
              <a:t> </a:t>
            </a:r>
            <a:r>
              <a:rPr lang="en-US" sz="2100" dirty="0" err="1"/>
              <a:t>skelet</a:t>
            </a:r>
            <a:r>
              <a:rPr lang="en-US" sz="2100" dirty="0"/>
              <a:t> </a:t>
            </a:r>
            <a:r>
              <a:rPr lang="en-US" sz="2100" dirty="0" err="1"/>
              <a:t>muskullari</a:t>
            </a:r>
            <a:r>
              <a:rPr lang="en-US" sz="2100" dirty="0"/>
              <a:t> </a:t>
            </a:r>
            <a:r>
              <a:rPr lang="en-US" sz="2100" dirty="0" err="1"/>
              <a:t>to‘liq</a:t>
            </a:r>
            <a:r>
              <a:rPr lang="en-US" sz="2100" dirty="0"/>
              <a:t> </a:t>
            </a:r>
            <a:r>
              <a:rPr lang="en-US" sz="2100" dirty="0" err="1"/>
              <a:t>bo‘shashi</a:t>
            </a:r>
            <a:r>
              <a:rPr lang="uz-Latn-UZ" sz="2100" dirty="0"/>
              <a:t>b</a:t>
            </a:r>
            <a:r>
              <a:rPr lang="en-US" sz="2100" dirty="0"/>
              <a:t>, </a:t>
            </a:r>
            <a:r>
              <a:rPr lang="en-US" sz="2100" dirty="0" err="1"/>
              <a:t>harakatlanmasligi</a:t>
            </a:r>
            <a:r>
              <a:rPr lang="en-US" sz="2100" dirty="0"/>
              <a:t> </a:t>
            </a:r>
            <a:r>
              <a:rPr lang="en-US" sz="2100" dirty="0" err="1"/>
              <a:t>mumkin</a:t>
            </a:r>
            <a:r>
              <a:rPr lang="en-US" sz="2100" dirty="0"/>
              <a:t>.</a:t>
            </a:r>
            <a:endParaRPr lang="uz-Latn-UZ" sz="2100" dirty="0"/>
          </a:p>
          <a:p>
            <a:r>
              <a:rPr lang="en-US" sz="2100" dirty="0" err="1"/>
              <a:t>Skelet</a:t>
            </a:r>
            <a:r>
              <a:rPr lang="en-US" sz="2100" dirty="0"/>
              <a:t> </a:t>
            </a:r>
            <a:r>
              <a:rPr lang="en-US" sz="2100" dirty="0" err="1"/>
              <a:t>muskullari</a:t>
            </a:r>
            <a:r>
              <a:rPr lang="en-US" sz="2100" dirty="0"/>
              <a:t> </a:t>
            </a:r>
            <a:r>
              <a:rPr lang="en-US" sz="2100" dirty="0" err="1"/>
              <a:t>qisqarganda</a:t>
            </a:r>
            <a:r>
              <a:rPr lang="en-US" sz="2100" dirty="0"/>
              <a:t> </a:t>
            </a:r>
            <a:r>
              <a:rPr lang="en-US" sz="2100" dirty="0" err="1"/>
              <a:t>muayyan</a:t>
            </a:r>
            <a:r>
              <a:rPr lang="en-US" sz="2100" dirty="0"/>
              <a:t> </a:t>
            </a:r>
            <a:r>
              <a:rPr lang="en-US" sz="2100" dirty="0" err="1"/>
              <a:t>darajada</a:t>
            </a:r>
            <a:r>
              <a:rPr lang="en-US" sz="2100" dirty="0"/>
              <a:t> </a:t>
            </a:r>
            <a:r>
              <a:rPr lang="en-US" sz="2100" dirty="0" err="1"/>
              <a:t>kuch</a:t>
            </a:r>
            <a:r>
              <a:rPr lang="en-US" sz="2100" dirty="0"/>
              <a:t> </a:t>
            </a:r>
            <a:r>
              <a:rPr lang="en-US" sz="2100" dirty="0" err="1"/>
              <a:t>sarflaydi</a:t>
            </a:r>
            <a:r>
              <a:rPr lang="en-US" sz="2100" dirty="0"/>
              <a:t>. </a:t>
            </a:r>
            <a:r>
              <a:rPr lang="en-US" sz="2100" dirty="0" err="1"/>
              <a:t>Odam</a:t>
            </a:r>
            <a:r>
              <a:rPr lang="en-US" sz="2100" dirty="0"/>
              <a:t> </a:t>
            </a:r>
            <a:r>
              <a:rPr lang="en-US" sz="2100" dirty="0" err="1"/>
              <a:t>muskullarining</a:t>
            </a:r>
            <a:r>
              <a:rPr lang="en-US" sz="2100" dirty="0"/>
              <a:t> </a:t>
            </a:r>
            <a:r>
              <a:rPr lang="en-US" sz="2100" dirty="0" err="1"/>
              <a:t>kuchi</a:t>
            </a:r>
            <a:r>
              <a:rPr lang="en-US" sz="2100" dirty="0"/>
              <a:t> </a:t>
            </a:r>
            <a:r>
              <a:rPr lang="en-US" sz="2100" dirty="0" err="1"/>
              <a:t>ularning</a:t>
            </a:r>
            <a:r>
              <a:rPr lang="en-US" sz="2100" dirty="0"/>
              <a:t> </a:t>
            </a:r>
            <a:r>
              <a:rPr lang="en-US" sz="2100" dirty="0" err="1"/>
              <a:t>ixtiyoriy</a:t>
            </a:r>
            <a:r>
              <a:rPr lang="en-US" sz="2100" dirty="0"/>
              <a:t> </a:t>
            </a:r>
            <a:r>
              <a:rPr lang="en-US" sz="2100" dirty="0" err="1"/>
              <a:t>ravishda</a:t>
            </a:r>
            <a:r>
              <a:rPr lang="en-US" sz="2100" dirty="0"/>
              <a:t> </a:t>
            </a:r>
            <a:r>
              <a:rPr lang="en-US" sz="2100" dirty="0" err="1"/>
              <a:t>taranglashganida</a:t>
            </a:r>
            <a:r>
              <a:rPr lang="en-US" sz="2100" dirty="0"/>
              <a:t>, </a:t>
            </a:r>
            <a:r>
              <a:rPr lang="en-US" sz="2100" dirty="0" err="1"/>
              <a:t>ya’ni</a:t>
            </a:r>
            <a:r>
              <a:rPr lang="en-US" sz="2100" dirty="0"/>
              <a:t> </a:t>
            </a:r>
            <a:r>
              <a:rPr lang="en-US" sz="2100" dirty="0" err="1"/>
              <a:t>izometrik</a:t>
            </a:r>
            <a:r>
              <a:rPr lang="en-US" sz="2100" dirty="0"/>
              <a:t> </a:t>
            </a:r>
            <a:r>
              <a:rPr lang="en-US" sz="2100" dirty="0" err="1"/>
              <a:t>qisqarganida</a:t>
            </a:r>
            <a:r>
              <a:rPr lang="en-US" sz="2100" dirty="0"/>
              <a:t> </a:t>
            </a:r>
            <a:r>
              <a:rPr lang="uz-Latn-UZ" sz="2100" dirty="0"/>
              <a:t>o‘</a:t>
            </a:r>
            <a:r>
              <a:rPr lang="en-US" sz="2100" dirty="0" err="1"/>
              <a:t>lchanadi</a:t>
            </a:r>
            <a:r>
              <a:rPr lang="en-US" sz="2100" dirty="0"/>
              <a:t>. </a:t>
            </a:r>
            <a:r>
              <a:rPr lang="en-US" sz="2100" dirty="0" err="1"/>
              <a:t>Muskul-larning</a:t>
            </a:r>
            <a:r>
              <a:rPr lang="en-US" sz="2100" dirty="0"/>
              <a:t> </a:t>
            </a:r>
            <a:r>
              <a:rPr lang="en-US" sz="2100" dirty="0" err="1"/>
              <a:t>qisqarish</a:t>
            </a:r>
            <a:r>
              <a:rPr lang="en-US" sz="2100" dirty="0"/>
              <a:t> </a:t>
            </a:r>
            <a:r>
              <a:rPr lang="en-US" sz="2100" dirty="0" err="1"/>
              <a:t>kuchi</a:t>
            </a:r>
            <a:r>
              <a:rPr lang="en-US" sz="2100" dirty="0"/>
              <a:t> </a:t>
            </a:r>
            <a:r>
              <a:rPr lang="en-US" sz="2100" dirty="0" err="1"/>
              <a:t>ularning</a:t>
            </a:r>
            <a:r>
              <a:rPr lang="en-US" sz="2100" dirty="0"/>
              <a:t> </a:t>
            </a:r>
            <a:r>
              <a:rPr lang="en-US" sz="2100" dirty="0" err="1"/>
              <a:t>uzunligiga</a:t>
            </a:r>
            <a:r>
              <a:rPr lang="en-US" sz="2100" dirty="0"/>
              <a:t> </a:t>
            </a:r>
            <a:r>
              <a:rPr lang="en-US" sz="2100" dirty="0" err="1"/>
              <a:t>bog‘liq</a:t>
            </a:r>
            <a:r>
              <a:rPr lang="en-US" sz="2100" dirty="0"/>
              <a:t>. </a:t>
            </a:r>
            <a:r>
              <a:rPr lang="en-US" sz="2100" dirty="0" err="1"/>
              <a:t>Muskullar</a:t>
            </a:r>
            <a:r>
              <a:rPr lang="en-US" sz="2100" dirty="0"/>
              <a:t> </a:t>
            </a:r>
            <a:r>
              <a:rPr lang="en-US" sz="2100" dirty="0" err="1"/>
              <a:t>izometrik</a:t>
            </a:r>
            <a:r>
              <a:rPr lang="en-US" sz="2100" dirty="0"/>
              <a:t> </a:t>
            </a:r>
            <a:r>
              <a:rPr lang="en-US" sz="2100" dirty="0" err="1"/>
              <a:t>qisqarganda</a:t>
            </a:r>
            <a:r>
              <a:rPr lang="en-US" sz="2100" dirty="0"/>
              <a:t> </a:t>
            </a:r>
            <a:r>
              <a:rPr lang="en-US" sz="2100" dirty="0" err="1"/>
              <a:t>maksimal</a:t>
            </a:r>
            <a:r>
              <a:rPr lang="en-US" sz="2100" dirty="0"/>
              <a:t> </a:t>
            </a:r>
            <a:r>
              <a:rPr lang="en-US" sz="2100" dirty="0" err="1"/>
              <a:t>darajada</a:t>
            </a:r>
            <a:r>
              <a:rPr lang="en-US" sz="2100" dirty="0"/>
              <a:t>, </a:t>
            </a:r>
            <a:r>
              <a:rPr lang="en-US" sz="2100" dirty="0" err="1"/>
              <a:t>imkoni</a:t>
            </a:r>
            <a:r>
              <a:rPr lang="en-US" sz="2100" dirty="0"/>
              <a:t> </a:t>
            </a:r>
            <a:r>
              <a:rPr lang="en-US" sz="2100" dirty="0" err="1"/>
              <a:t>boricha</a:t>
            </a:r>
            <a:r>
              <a:rPr lang="en-US" sz="2100" dirty="0"/>
              <a:t> </a:t>
            </a:r>
            <a:r>
              <a:rPr lang="en-US" sz="2100" dirty="0" err="1"/>
              <a:t>taranglashadi</a:t>
            </a:r>
            <a:r>
              <a:rPr lang="en-US" sz="2100" dirty="0"/>
              <a:t>. </a:t>
            </a:r>
            <a:r>
              <a:rPr lang="en-US" sz="2100" dirty="0" err="1"/>
              <a:t>Muskulning</a:t>
            </a:r>
            <a:r>
              <a:rPr lang="en-US" sz="2100" dirty="0"/>
              <a:t> </a:t>
            </a:r>
            <a:r>
              <a:rPr lang="en-US" sz="2100" dirty="0" err="1"/>
              <a:t>bunday</a:t>
            </a:r>
            <a:r>
              <a:rPr lang="en-US" sz="2100" dirty="0"/>
              <a:t> </a:t>
            </a:r>
            <a:r>
              <a:rPr lang="en-US" sz="2100" dirty="0" err="1"/>
              <a:t>taranglashishi</a:t>
            </a:r>
            <a:r>
              <a:rPr lang="en-US" sz="2100" dirty="0"/>
              <a:t> </a:t>
            </a:r>
            <a:r>
              <a:rPr lang="en-US" sz="2100" dirty="0" err="1"/>
              <a:t>uning</a:t>
            </a:r>
            <a:r>
              <a:rPr lang="en-US" sz="2100" dirty="0"/>
              <a:t> </a:t>
            </a:r>
            <a:r>
              <a:rPr lang="en-US" sz="2100" dirty="0" err="1"/>
              <a:t>maksimal</a:t>
            </a:r>
            <a:r>
              <a:rPr lang="en-US" sz="2100" dirty="0"/>
              <a:t> </a:t>
            </a:r>
            <a:r>
              <a:rPr lang="en-US" sz="2100" dirty="0" err="1"/>
              <a:t>kuchiga</a:t>
            </a:r>
            <a:r>
              <a:rPr lang="en-US" sz="2100" dirty="0"/>
              <a:t> </a:t>
            </a:r>
            <a:r>
              <a:rPr lang="en-US" sz="2100" dirty="0" err="1"/>
              <a:t>to‘g‘ri</a:t>
            </a:r>
            <a:r>
              <a:rPr lang="en-US" sz="2100" dirty="0"/>
              <a:t> </a:t>
            </a:r>
            <a:r>
              <a:rPr lang="en-US" sz="2100" dirty="0" err="1"/>
              <a:t>keladi</a:t>
            </a:r>
            <a:r>
              <a:rPr lang="en-US" sz="2100" dirty="0"/>
              <a:t> </a:t>
            </a:r>
            <a:r>
              <a:rPr lang="en-US" sz="2100" dirty="0" err="1"/>
              <a:t>yoki</a:t>
            </a:r>
            <a:r>
              <a:rPr lang="en-US" sz="2100" dirty="0"/>
              <a:t> </a:t>
            </a:r>
            <a:r>
              <a:rPr lang="en-US" sz="2100" dirty="0" err="1"/>
              <a:t>teng</a:t>
            </a:r>
            <a:r>
              <a:rPr lang="en-US" sz="2100" dirty="0"/>
              <a:t>. </a:t>
            </a:r>
            <a:r>
              <a:rPr lang="en-US" sz="2100" dirty="0" err="1"/>
              <a:t>Muskullarning</a:t>
            </a:r>
            <a:r>
              <a:rPr lang="en-US" sz="2100" dirty="0"/>
              <a:t> </a:t>
            </a:r>
            <a:r>
              <a:rPr lang="en-US" sz="2100" dirty="0" err="1"/>
              <a:t>maksimal</a:t>
            </a:r>
            <a:r>
              <a:rPr lang="en-US" sz="2100" dirty="0"/>
              <a:t> </a:t>
            </a:r>
            <a:r>
              <a:rPr lang="en-US" sz="2100" dirty="0" err="1"/>
              <a:t>kuchi</a:t>
            </a:r>
            <a:r>
              <a:rPr lang="en-US" sz="2100" dirty="0"/>
              <a:t> </a:t>
            </a:r>
            <a:r>
              <a:rPr lang="en-US" sz="2100" dirty="0" err="1"/>
              <a:t>ularning</a:t>
            </a:r>
            <a:r>
              <a:rPr lang="en-US" sz="2100" dirty="0"/>
              <a:t> </a:t>
            </a:r>
            <a:r>
              <a:rPr lang="en-US" sz="2100" dirty="0" err="1"/>
              <a:t>tolalarini</a:t>
            </a:r>
            <a:r>
              <a:rPr lang="en-US" sz="2100" dirty="0"/>
              <a:t> </a:t>
            </a:r>
            <a:r>
              <a:rPr lang="en-US" sz="2100" dirty="0" err="1"/>
              <a:t>soni</a:t>
            </a:r>
            <a:r>
              <a:rPr lang="en-US" sz="2100" dirty="0"/>
              <a:t> </a:t>
            </a:r>
            <a:r>
              <a:rPr lang="en-US" sz="2100" dirty="0" err="1"/>
              <a:t>va</a:t>
            </a:r>
            <a:r>
              <a:rPr lang="en-US" sz="2100" dirty="0"/>
              <a:t> </a:t>
            </a:r>
            <a:r>
              <a:rPr lang="en-US" sz="2100" dirty="0" err="1"/>
              <a:t>diametriga</a:t>
            </a:r>
            <a:r>
              <a:rPr lang="en-US" sz="2100" dirty="0"/>
              <a:t> </a:t>
            </a:r>
            <a:r>
              <a:rPr lang="en-US" sz="2100" dirty="0" err="1"/>
              <a:t>bog‘liq</a:t>
            </a:r>
            <a:r>
              <a:rPr lang="en-US" sz="2100" dirty="0"/>
              <a:t>. </a:t>
            </a:r>
            <a:r>
              <a:rPr lang="en-US" sz="2100" dirty="0" err="1"/>
              <a:t>Muskul</a:t>
            </a:r>
            <a:r>
              <a:rPr lang="en-US" sz="2100" dirty="0"/>
              <a:t> </a:t>
            </a:r>
            <a:r>
              <a:rPr lang="en-US" sz="2100" dirty="0" err="1"/>
              <a:t>tolalarining</a:t>
            </a:r>
            <a:r>
              <a:rPr lang="en-US" sz="2100" dirty="0"/>
              <a:t> </a:t>
            </a:r>
            <a:r>
              <a:rPr lang="en-US" sz="2100" dirty="0" err="1"/>
              <a:t>soni</a:t>
            </a:r>
            <a:r>
              <a:rPr lang="en-US" sz="2100" dirty="0"/>
              <a:t> </a:t>
            </a:r>
            <a:r>
              <a:rPr lang="en-US" sz="2100" dirty="0" err="1"/>
              <a:t>bir</a:t>
            </a:r>
            <a:r>
              <a:rPr lang="en-US" sz="2100" dirty="0"/>
              <a:t> </a:t>
            </a:r>
            <a:r>
              <a:rPr lang="en-US" sz="2100" dirty="0" err="1"/>
              <a:t>butun</a:t>
            </a:r>
            <a:r>
              <a:rPr lang="en-US" sz="2100" dirty="0"/>
              <a:t> </a:t>
            </a:r>
            <a:r>
              <a:rPr lang="en-US" sz="2100" dirty="0" err="1"/>
              <a:t>muskulning</a:t>
            </a:r>
            <a:r>
              <a:rPr lang="en-US" sz="2100" dirty="0"/>
              <a:t> </a:t>
            </a:r>
            <a:r>
              <a:rPr lang="en-US" sz="2100" dirty="0" err="1"/>
              <a:t>ko‘ndalang</a:t>
            </a:r>
            <a:r>
              <a:rPr lang="en-US" sz="2100" dirty="0"/>
              <a:t> </a:t>
            </a:r>
            <a:r>
              <a:rPr lang="en-US" sz="2100" dirty="0" err="1"/>
              <a:t>kesim</a:t>
            </a:r>
            <a:r>
              <a:rPr lang="en-US" sz="2100" dirty="0"/>
              <a:t> </a:t>
            </a:r>
            <a:r>
              <a:rPr lang="en-US" sz="2100" dirty="0" err="1"/>
              <a:t>yuzasini</a:t>
            </a:r>
            <a:r>
              <a:rPr lang="en-US" sz="2100" dirty="0"/>
              <a:t> </a:t>
            </a:r>
            <a:r>
              <a:rPr lang="en-US" sz="2100" dirty="0" err="1"/>
              <a:t>tashkil</a:t>
            </a:r>
            <a:r>
              <a:rPr lang="en-US" sz="2100" dirty="0"/>
              <a:t> </a:t>
            </a:r>
            <a:r>
              <a:rPr lang="en-US" sz="2100" dirty="0" err="1"/>
              <a:t>etadi</a:t>
            </a:r>
            <a:r>
              <a:rPr lang="en-US" sz="2100" dirty="0"/>
              <a:t>. </a:t>
            </a:r>
            <a:r>
              <a:rPr lang="en-US" sz="2100" dirty="0" err="1"/>
              <a:t>Muskulning</a:t>
            </a:r>
            <a:r>
              <a:rPr lang="en-US" sz="2100" dirty="0"/>
              <a:t> </a:t>
            </a:r>
            <a:r>
              <a:rPr lang="en-US" sz="2100" dirty="0" err="1"/>
              <a:t>ko‘ndalang</a:t>
            </a:r>
            <a:r>
              <a:rPr lang="en-US" sz="2100" dirty="0"/>
              <a:t> </a:t>
            </a:r>
            <a:r>
              <a:rPr lang="en-US" sz="2100" dirty="0" err="1"/>
              <a:t>kesim</a:t>
            </a:r>
            <a:r>
              <a:rPr lang="en-US" sz="2100" dirty="0"/>
              <a:t> </a:t>
            </a:r>
            <a:r>
              <a:rPr lang="en-US" sz="2100" dirty="0" err="1"/>
              <a:t>yuzasi</a:t>
            </a:r>
            <a:r>
              <a:rPr lang="en-US" sz="2100" dirty="0"/>
              <a:t> </a:t>
            </a:r>
            <a:r>
              <a:rPr lang="en-US" sz="2100" dirty="0" err="1"/>
              <a:t>uning</a:t>
            </a:r>
            <a:r>
              <a:rPr lang="en-US" sz="2100" dirty="0"/>
              <a:t> </a:t>
            </a:r>
            <a:r>
              <a:rPr lang="en-US" sz="2100" dirty="0" err="1"/>
              <a:t>tolalarini</a:t>
            </a:r>
            <a:r>
              <a:rPr lang="en-US" sz="2100" dirty="0"/>
              <a:t> </a:t>
            </a:r>
            <a:r>
              <a:rPr lang="en-US" sz="2100" dirty="0" err="1"/>
              <a:t>joylashishiga</a:t>
            </a:r>
            <a:r>
              <a:rPr lang="en-US" sz="2100" dirty="0"/>
              <a:t> </a:t>
            </a:r>
            <a:r>
              <a:rPr lang="en-US" sz="2100" dirty="0" err="1"/>
              <a:t>bog‘liq</a:t>
            </a:r>
            <a:r>
              <a:rPr lang="en-US" sz="2100" dirty="0"/>
              <a:t>. </a:t>
            </a:r>
            <a:r>
              <a:rPr lang="en-US" sz="2100" dirty="0" err="1"/>
              <a:t>Buni</a:t>
            </a:r>
            <a:r>
              <a:rPr lang="en-US" sz="2100" dirty="0"/>
              <a:t> </a:t>
            </a:r>
            <a:r>
              <a:rPr lang="en-US" sz="2100" dirty="0" err="1"/>
              <a:t>tolalari</a:t>
            </a:r>
            <a:r>
              <a:rPr lang="en-US" sz="2100" dirty="0"/>
              <a:t> </a:t>
            </a:r>
            <a:r>
              <a:rPr lang="en-US" sz="2100" dirty="0" err="1"/>
              <a:t>turlicha</a:t>
            </a:r>
            <a:r>
              <a:rPr lang="en-US" sz="2100" dirty="0"/>
              <a:t> </a:t>
            </a:r>
            <a:r>
              <a:rPr lang="en-US" sz="2100" dirty="0" err="1"/>
              <a:t>joylashgan</a:t>
            </a:r>
            <a:r>
              <a:rPr lang="en-US" sz="2100" dirty="0"/>
              <a:t> </a:t>
            </a:r>
            <a:r>
              <a:rPr lang="en-US" sz="2100" dirty="0" err="1"/>
              <a:t>muskullarning</a:t>
            </a:r>
            <a:r>
              <a:rPr lang="en-US" sz="2100" dirty="0"/>
              <a:t> </a:t>
            </a:r>
            <a:r>
              <a:rPr lang="uz-Latn-UZ" sz="2100" dirty="0"/>
              <a:t>anatomik</a:t>
            </a:r>
            <a:r>
              <a:rPr lang="en-US" sz="2100" dirty="0"/>
              <a:t> </a:t>
            </a:r>
            <a:r>
              <a:rPr lang="en-US" sz="2100" dirty="0" err="1"/>
              <a:t>va</a:t>
            </a:r>
            <a:r>
              <a:rPr lang="en-US" sz="2100" dirty="0"/>
              <a:t> </a:t>
            </a:r>
            <a:r>
              <a:rPr lang="en-US" sz="2100" dirty="0" err="1"/>
              <a:t>fiziologik</a:t>
            </a:r>
            <a:r>
              <a:rPr lang="en-US" sz="2100" dirty="0"/>
              <a:t> </a:t>
            </a:r>
            <a:r>
              <a:rPr lang="en-US" sz="2100" dirty="0" err="1"/>
              <a:t>ko‘ndalang</a:t>
            </a:r>
            <a:r>
              <a:rPr lang="en-US" sz="2100" dirty="0"/>
              <a:t> </a:t>
            </a:r>
            <a:r>
              <a:rPr lang="en-US" sz="2100" dirty="0" err="1"/>
              <a:t>kesim</a:t>
            </a:r>
            <a:r>
              <a:rPr lang="en-US" sz="2100" dirty="0"/>
              <a:t> </a:t>
            </a:r>
            <a:r>
              <a:rPr lang="en-US" sz="2100" dirty="0" err="1"/>
              <a:t>yuzasi</a:t>
            </a:r>
            <a:r>
              <a:rPr lang="en-US" sz="2100" dirty="0"/>
              <a:t> </a:t>
            </a:r>
            <a:r>
              <a:rPr lang="en-US" sz="2100" dirty="0" err="1"/>
              <a:t>ko‘rsatadi</a:t>
            </a:r>
            <a:r>
              <a:rPr lang="en-US" sz="2100" dirty="0"/>
              <a:t>.</a:t>
            </a:r>
            <a:endParaRPr lang="uz-Latn-UZ" sz="2100" dirty="0"/>
          </a:p>
          <a:p>
            <a:r>
              <a:rPr lang="en-US" sz="2100" dirty="0" err="1"/>
              <a:t>Muskulning</a:t>
            </a:r>
            <a:r>
              <a:rPr lang="en-US" sz="2100" dirty="0"/>
              <a:t> </a:t>
            </a:r>
            <a:r>
              <a:rPr lang="en-US" sz="2100" dirty="0" err="1"/>
              <a:t>maksimal</a:t>
            </a:r>
            <a:r>
              <a:rPr lang="en-US" sz="2100" dirty="0"/>
              <a:t> </a:t>
            </a:r>
            <a:r>
              <a:rPr lang="en-US" sz="2100" dirty="0" err="1"/>
              <a:t>kuchi</a:t>
            </a:r>
            <a:r>
              <a:rPr lang="en-US" sz="2100" dirty="0"/>
              <a:t> </a:t>
            </a:r>
            <a:r>
              <a:rPr lang="en-US" sz="2100" dirty="0" err="1"/>
              <a:t>odamning</a:t>
            </a:r>
            <a:r>
              <a:rPr lang="en-US" sz="2100" dirty="0"/>
              <a:t> </a:t>
            </a:r>
            <a:r>
              <a:rPr lang="en-US" sz="2100" dirty="0" err="1"/>
              <a:t>ixtiyoriy</a:t>
            </a:r>
            <a:r>
              <a:rPr lang="en-US" sz="2100" dirty="0"/>
              <a:t> </a:t>
            </a:r>
            <a:r>
              <a:rPr lang="en-US" sz="2100" dirty="0" err="1"/>
              <a:t>kuchi</a:t>
            </a:r>
            <a:r>
              <a:rPr lang="en-US" sz="2100" dirty="0"/>
              <a:t>, u </a:t>
            </a:r>
            <a:r>
              <a:rPr lang="uz-Latn-UZ" sz="2100" dirty="0"/>
              <a:t>taranglashgan </a:t>
            </a:r>
            <a:r>
              <a:rPr lang="en-US" sz="2100" dirty="0" err="1"/>
              <a:t>bir</a:t>
            </a:r>
            <a:r>
              <a:rPr lang="en-US" sz="2100" dirty="0"/>
              <a:t> </a:t>
            </a:r>
            <a:r>
              <a:rPr lang="en-US" sz="2100" dirty="0" err="1"/>
              <a:t>necha</a:t>
            </a:r>
            <a:r>
              <a:rPr lang="en-US" sz="2100" dirty="0"/>
              <a:t> </a:t>
            </a:r>
            <a:r>
              <a:rPr lang="en-US" sz="2100" dirty="0" err="1"/>
              <a:t>muskul</a:t>
            </a:r>
            <a:r>
              <a:rPr lang="en-US" sz="2100" dirty="0"/>
              <a:t> guru</a:t>
            </a:r>
            <a:r>
              <a:rPr lang="uz-Latn-UZ" sz="2100" dirty="0"/>
              <a:t>h</a:t>
            </a:r>
            <a:r>
              <a:rPr lang="en-US" sz="2100" dirty="0" err="1"/>
              <a:t>larining</a:t>
            </a:r>
            <a:r>
              <a:rPr lang="en-US" sz="2100" dirty="0"/>
              <a:t> </a:t>
            </a:r>
            <a:r>
              <a:rPr lang="en-US" sz="2100" dirty="0" err="1"/>
              <a:t>izometrik</a:t>
            </a:r>
            <a:r>
              <a:rPr lang="en-US" sz="2100" dirty="0"/>
              <a:t> </a:t>
            </a:r>
            <a:r>
              <a:rPr lang="uz-Latn-UZ" sz="2100" dirty="0"/>
              <a:t>qisqarish</a:t>
            </a:r>
            <a:r>
              <a:rPr lang="en-US" sz="2100" dirty="0" err="1"/>
              <a:t>i</a:t>
            </a:r>
            <a:r>
              <a:rPr lang="en-US" sz="2100" dirty="0"/>
              <a:t> </a:t>
            </a:r>
            <a:r>
              <a:rPr lang="en-US" sz="2100" dirty="0" err="1"/>
              <a:t>yig‘indisidan</a:t>
            </a:r>
            <a:r>
              <a:rPr lang="en-US" sz="2100" dirty="0"/>
              <a:t> </a:t>
            </a:r>
            <a:r>
              <a:rPr lang="en-US" sz="2100" dirty="0" err="1"/>
              <a:t>iborat</a:t>
            </a:r>
            <a:r>
              <a:rPr lang="en-US" sz="2100" dirty="0"/>
              <a:t>.</a:t>
            </a:r>
            <a:endParaRPr lang="uz-Latn-UZ" sz="2100" dirty="0"/>
          </a:p>
          <a:p>
            <a:r>
              <a:rPr lang="en-US" sz="2100" dirty="0" err="1"/>
              <a:t>Muskulning</a:t>
            </a:r>
            <a:r>
              <a:rPr lang="en-US" sz="2100" dirty="0"/>
              <a:t> </a:t>
            </a:r>
            <a:r>
              <a:rPr lang="en-US" sz="2100" dirty="0" err="1"/>
              <a:t>absolyut</a:t>
            </a:r>
            <a:r>
              <a:rPr lang="en-US" sz="2100" dirty="0"/>
              <a:t> </a:t>
            </a:r>
            <a:r>
              <a:rPr lang="en-US" sz="2100" dirty="0" err="1"/>
              <a:t>kuchi</a:t>
            </a:r>
            <a:r>
              <a:rPr lang="en-US" sz="2100" dirty="0"/>
              <a:t> </a:t>
            </a:r>
            <a:r>
              <a:rPr lang="en-US" sz="2100" dirty="0" err="1"/>
              <a:t>sm</a:t>
            </a:r>
            <a:r>
              <a:rPr lang="en-US" sz="2100" dirty="0"/>
              <a:t>/kg (</a:t>
            </a:r>
            <a:r>
              <a:rPr lang="en-US" sz="2100" dirty="0" err="1"/>
              <a:t>yoki</a:t>
            </a:r>
            <a:r>
              <a:rPr lang="en-US" sz="2100" dirty="0"/>
              <a:t> </a:t>
            </a:r>
            <a:r>
              <a:rPr lang="en-US" sz="2100" dirty="0" err="1"/>
              <a:t>sm</a:t>
            </a:r>
            <a:r>
              <a:rPr lang="en-US" sz="2100" dirty="0"/>
              <a:t>/g) </a:t>
            </a:r>
            <a:r>
              <a:rPr lang="en-US" sz="2100" dirty="0" err="1"/>
              <a:t>o‘lchov</a:t>
            </a:r>
            <a:r>
              <a:rPr lang="en-US" sz="2100" dirty="0"/>
              <a:t> </a:t>
            </a:r>
            <a:r>
              <a:rPr lang="en-US" sz="2100" dirty="0" err="1"/>
              <a:t>birligida</a:t>
            </a:r>
            <a:r>
              <a:rPr lang="en-US" sz="2100" dirty="0"/>
              <a:t> </a:t>
            </a:r>
            <a:r>
              <a:rPr lang="en-US" sz="2100" dirty="0" err="1"/>
              <a:t>o‘lchanadi</a:t>
            </a:r>
            <a:r>
              <a:rPr lang="en-US" sz="2100" dirty="0"/>
              <a:t>. </a:t>
            </a:r>
            <a:r>
              <a:rPr lang="en-US" sz="2100" dirty="0" err="1"/>
              <a:t>Odam</a:t>
            </a:r>
            <a:r>
              <a:rPr lang="en-US" sz="2100" dirty="0"/>
              <a:t> </a:t>
            </a:r>
            <a:r>
              <a:rPr lang="en-US" sz="2100" dirty="0" err="1"/>
              <a:t>qo‘l</a:t>
            </a:r>
            <a:r>
              <a:rPr lang="en-US" sz="2100" dirty="0"/>
              <a:t> </a:t>
            </a:r>
            <a:r>
              <a:rPr lang="en-US" sz="2100" dirty="0" err="1"/>
              <a:t>muskullarining</a:t>
            </a:r>
            <a:r>
              <a:rPr lang="en-US" sz="2100" dirty="0"/>
              <a:t> </a:t>
            </a:r>
            <a:r>
              <a:rPr lang="en-US" sz="2100" dirty="0" err="1"/>
              <a:t>absolyut</a:t>
            </a:r>
            <a:r>
              <a:rPr lang="en-US" sz="2100" dirty="0"/>
              <a:t> </a:t>
            </a:r>
            <a:r>
              <a:rPr lang="en-US" sz="2100" dirty="0" err="1"/>
              <a:t>kuchi</a:t>
            </a:r>
            <a:r>
              <a:rPr lang="en-US" sz="2100" dirty="0"/>
              <a:t> </a:t>
            </a:r>
            <a:r>
              <a:rPr lang="uz-Cyrl-UZ" sz="2100" dirty="0"/>
              <a:t>– </a:t>
            </a:r>
            <a:r>
              <a:rPr lang="en-US" sz="2100" dirty="0"/>
              <a:t>6,24, </a:t>
            </a:r>
            <a:r>
              <a:rPr lang="en-US" sz="2100" dirty="0" err="1"/>
              <a:t>bo‘yinning</a:t>
            </a:r>
            <a:r>
              <a:rPr lang="en-US" sz="2100" dirty="0"/>
              <a:t> </a:t>
            </a:r>
            <a:r>
              <a:rPr lang="en-US" sz="2100" dirty="0" err="1"/>
              <a:t>bo‘shashuvchi</a:t>
            </a:r>
            <a:r>
              <a:rPr lang="en-US" sz="2100" dirty="0"/>
              <a:t> </a:t>
            </a:r>
            <a:r>
              <a:rPr lang="en-US" sz="2100" dirty="0" err="1"/>
              <a:t>muskullarniki</a:t>
            </a:r>
            <a:r>
              <a:rPr lang="en-US" sz="2100" dirty="0"/>
              <a:t> </a:t>
            </a:r>
            <a:r>
              <a:rPr lang="uz-Cyrl-UZ" sz="2100" dirty="0"/>
              <a:t>–</a:t>
            </a:r>
            <a:r>
              <a:rPr lang="en-US" sz="2100" dirty="0"/>
              <a:t> 10,0</a:t>
            </a:r>
            <a:r>
              <a:rPr lang="uz-Latn-UZ" sz="2100" dirty="0"/>
              <a:t>,</a:t>
            </a:r>
            <a:r>
              <a:rPr lang="en-US" sz="2100" dirty="0"/>
              <a:t> </a:t>
            </a:r>
            <a:r>
              <a:rPr lang="en-US" sz="2100" dirty="0" err="1"/>
              <a:t>elkaning</a:t>
            </a:r>
            <a:r>
              <a:rPr lang="en-US" sz="2100" dirty="0"/>
              <a:t> </a:t>
            </a:r>
            <a:r>
              <a:rPr lang="en-US" sz="2100" dirty="0" err="1"/>
              <a:t>uch</a:t>
            </a:r>
            <a:r>
              <a:rPr lang="en-US" sz="2100" dirty="0"/>
              <a:t> </a:t>
            </a:r>
            <a:r>
              <a:rPr lang="en-US" sz="2100" dirty="0" err="1"/>
              <a:t>boshli</a:t>
            </a:r>
            <a:r>
              <a:rPr lang="en-US" sz="2100" dirty="0"/>
              <a:t> </a:t>
            </a:r>
            <a:r>
              <a:rPr lang="en-US" sz="2100" dirty="0" err="1"/>
              <a:t>muskullarniki</a:t>
            </a:r>
            <a:r>
              <a:rPr lang="en-US" sz="2100" dirty="0"/>
              <a:t> </a:t>
            </a:r>
            <a:r>
              <a:rPr lang="uz-Cyrl-UZ" sz="2100" dirty="0"/>
              <a:t>–</a:t>
            </a:r>
            <a:r>
              <a:rPr lang="en-US" sz="2100" dirty="0"/>
              <a:t> 16,8 </a:t>
            </a:r>
            <a:r>
              <a:rPr lang="en-US" sz="2100" i="1" dirty="0" err="1"/>
              <a:t>sm</a:t>
            </a:r>
            <a:r>
              <a:rPr lang="en-US" sz="2100" i="1" dirty="0"/>
              <a:t>/kg </a:t>
            </a:r>
            <a:r>
              <a:rPr lang="en-US" sz="2100" dirty="0" err="1"/>
              <a:t>ga</a:t>
            </a:r>
            <a:r>
              <a:rPr lang="en-US" sz="2100" dirty="0"/>
              <a:t> </a:t>
            </a:r>
            <a:r>
              <a:rPr lang="en-US" sz="2100" dirty="0" err="1"/>
              <a:t>teng</a:t>
            </a:r>
            <a:r>
              <a:rPr lang="en-US" sz="2100" dirty="0"/>
              <a:t>.</a:t>
            </a:r>
            <a:endParaRPr lang="uz-Latn-UZ" sz="2100" dirty="0"/>
          </a:p>
          <a:p>
            <a:r>
              <a:rPr lang="en-US" sz="2100" dirty="0" err="1"/>
              <a:t>Odam</a:t>
            </a:r>
            <a:r>
              <a:rPr lang="en-US" sz="2100" dirty="0"/>
              <a:t> </a:t>
            </a:r>
            <a:r>
              <a:rPr lang="en-US" sz="2100" dirty="0" err="1"/>
              <a:t>muskullarining</a:t>
            </a:r>
            <a:r>
              <a:rPr lang="en-US" sz="2100" dirty="0"/>
              <a:t> </a:t>
            </a:r>
            <a:r>
              <a:rPr lang="en-US" sz="2100" dirty="0" err="1"/>
              <a:t>kuchi</a:t>
            </a:r>
            <a:r>
              <a:rPr lang="en-US" sz="2100" dirty="0"/>
              <a:t> </a:t>
            </a:r>
            <a:r>
              <a:rPr lang="en-US" sz="2100" dirty="0" err="1"/>
              <a:t>ularn</a:t>
            </a:r>
            <a:r>
              <a:rPr lang="uz-Latn-UZ" sz="2100" dirty="0"/>
              <a:t>ing</a:t>
            </a:r>
            <a:r>
              <a:rPr lang="en-US" sz="2100" dirty="0"/>
              <a:t> </a:t>
            </a:r>
            <a:r>
              <a:rPr lang="en-US" sz="2100" dirty="0" err="1"/>
              <a:t>uzunliklarini</a:t>
            </a:r>
            <a:r>
              <a:rPr lang="en-US" sz="2100" dirty="0"/>
              <a:t> </a:t>
            </a:r>
            <a:r>
              <a:rPr lang="en-US" sz="2100" dirty="0" err="1"/>
              <a:t>o‘zgar-tirmasdan</a:t>
            </a:r>
            <a:r>
              <a:rPr lang="en-US" sz="2100" dirty="0"/>
              <a:t> </a:t>
            </a:r>
            <a:r>
              <a:rPr lang="en-US" sz="2100" dirty="0" err="1"/>
              <a:t>maksimal</a:t>
            </a:r>
            <a:r>
              <a:rPr lang="en-US" sz="2100" dirty="0"/>
              <a:t> </a:t>
            </a:r>
            <a:r>
              <a:rPr lang="en-US" sz="2100" dirty="0" err="1"/>
              <a:t>qo‘zg‘alganda</a:t>
            </a:r>
            <a:r>
              <a:rPr lang="en-US" sz="2100" dirty="0"/>
              <a:t> </a:t>
            </a:r>
            <a:r>
              <a:rPr lang="en-US" sz="2100" dirty="0" err="1"/>
              <a:t>ko‘tarib</a:t>
            </a:r>
            <a:r>
              <a:rPr lang="en-US" sz="2100" dirty="0"/>
              <a:t> </a:t>
            </a:r>
            <a:r>
              <a:rPr lang="en-US" sz="2100" dirty="0" err="1"/>
              <a:t>turiladigan</a:t>
            </a:r>
            <a:r>
              <a:rPr lang="en-US" sz="2100" dirty="0"/>
              <a:t> yuk </a:t>
            </a:r>
            <a:r>
              <a:rPr lang="en-US" sz="2100" dirty="0" err="1"/>
              <a:t>og‘irligi</a:t>
            </a:r>
            <a:r>
              <a:rPr lang="en-US" sz="2100" dirty="0"/>
              <a:t> </a:t>
            </a:r>
            <a:r>
              <a:rPr lang="en-US" sz="2100" dirty="0" err="1"/>
              <a:t>bilan</a:t>
            </a:r>
            <a:r>
              <a:rPr lang="en-US" sz="2100" dirty="0"/>
              <a:t> </a:t>
            </a:r>
            <a:r>
              <a:rPr lang="en-US" sz="2100" dirty="0" err="1"/>
              <a:t>aniqlanadi</a:t>
            </a:r>
            <a:r>
              <a:rPr lang="en-US" sz="2100" dirty="0"/>
              <a:t>.</a:t>
            </a:r>
            <a:endParaRPr lang="uz-Latn-UZ" sz="2100" dirty="0"/>
          </a:p>
          <a:p>
            <a:endParaRPr lang="uz-Latn-UZ" dirty="0"/>
          </a:p>
        </p:txBody>
      </p:sp>
    </p:spTree>
    <p:extLst>
      <p:ext uri="{BB962C8B-B14F-4D97-AF65-F5344CB8AC3E}">
        <p14:creationId xmlns:p14="http://schemas.microsoft.com/office/powerpoint/2010/main" val="39259703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1418" y="406399"/>
            <a:ext cx="10433194" cy="6271491"/>
          </a:xfrm>
        </p:spPr>
        <p:txBody>
          <a:bodyPr/>
          <a:lstStyle/>
          <a:p>
            <a:endParaRPr lang="uz-Latn-UZ" dirty="0" smtClean="0"/>
          </a:p>
          <a:p>
            <a:endParaRPr lang="uz-Latn-UZ" dirty="0"/>
          </a:p>
          <a:p>
            <a:pPr marL="0" indent="0">
              <a:buNone/>
            </a:pPr>
            <a:r>
              <a:rPr lang="uz-Latn-UZ" b="1" i="1" dirty="0" smtClean="0"/>
              <a:t>                            </a:t>
            </a:r>
            <a:r>
              <a:rPr lang="en-US" b="1" i="1" dirty="0" err="1" smtClean="0"/>
              <a:t>Muskul</a:t>
            </a:r>
            <a:r>
              <a:rPr lang="en-US" b="1" i="1" dirty="0" smtClean="0"/>
              <a:t> </a:t>
            </a:r>
            <a:r>
              <a:rPr lang="en-US" b="1" i="1" dirty="0" err="1"/>
              <a:t>kuchi</a:t>
            </a:r>
            <a:r>
              <a:rPr lang="uz-Latn-UZ" b="1" i="1" dirty="0"/>
              <a:t> quyidagilarga bog‘liq</a:t>
            </a:r>
            <a:r>
              <a:rPr lang="en-US" b="1" i="1" dirty="0"/>
              <a:t>:</a:t>
            </a:r>
            <a:endParaRPr lang="uz-Latn-UZ" b="1" dirty="0"/>
          </a:p>
          <a:p>
            <a:pPr lvl="0"/>
            <a:r>
              <a:rPr lang="uz-Latn-UZ" dirty="0"/>
              <a:t>m</a:t>
            </a:r>
            <a:r>
              <a:rPr lang="ru-RU" dirty="0" err="1"/>
              <a:t>uskul</a:t>
            </a:r>
            <a:r>
              <a:rPr lang="ru-RU" dirty="0"/>
              <a:t> </a:t>
            </a:r>
            <a:r>
              <a:rPr lang="ru-RU" dirty="0" err="1"/>
              <a:t>tolalarining</a:t>
            </a:r>
            <a:r>
              <a:rPr lang="ru-RU" dirty="0"/>
              <a:t> </a:t>
            </a:r>
            <a:r>
              <a:rPr lang="ru-RU" dirty="0" err="1"/>
              <a:t>qisqarish</a:t>
            </a:r>
            <a:r>
              <a:rPr lang="ru-RU" dirty="0"/>
              <a:t> </a:t>
            </a:r>
            <a:r>
              <a:rPr lang="en-US" dirty="0"/>
              <a:t>q</a:t>
            </a:r>
            <a:r>
              <a:rPr lang="ru-RU" dirty="0" err="1"/>
              <a:t>obiliyatiga</a:t>
            </a:r>
            <a:r>
              <a:rPr lang="ru-RU" dirty="0"/>
              <a:t>;</a:t>
            </a:r>
            <a:endParaRPr lang="uz-Latn-UZ" dirty="0"/>
          </a:p>
          <a:p>
            <a:pPr lvl="0"/>
            <a:r>
              <a:rPr lang="en-US" dirty="0" err="1"/>
              <a:t>muskuldagi</a:t>
            </a:r>
            <a:r>
              <a:rPr lang="en-US" dirty="0"/>
              <a:t> </a:t>
            </a:r>
            <a:r>
              <a:rPr lang="en-US" dirty="0" err="1"/>
              <a:t>tolalar</a:t>
            </a:r>
            <a:r>
              <a:rPr lang="en-US" dirty="0"/>
              <a:t> </a:t>
            </a:r>
            <a:r>
              <a:rPr lang="en-US" dirty="0" err="1"/>
              <a:t>soniga</a:t>
            </a:r>
            <a:r>
              <a:rPr lang="en-US" dirty="0"/>
              <a:t> </a:t>
            </a:r>
            <a:r>
              <a:rPr lang="en-US" dirty="0" err="1"/>
              <a:t>va</a:t>
            </a:r>
            <a:r>
              <a:rPr lang="en-US" dirty="0"/>
              <a:t> funk</a:t>
            </a:r>
            <a:r>
              <a:rPr lang="uz-Latn-UZ" dirty="0"/>
              <a:t>t</a:t>
            </a:r>
            <a:r>
              <a:rPr lang="en-US" dirty="0" err="1"/>
              <a:t>sional</a:t>
            </a:r>
            <a:r>
              <a:rPr lang="en-US" dirty="0"/>
              <a:t> </a:t>
            </a:r>
            <a:r>
              <a:rPr lang="en-US" dirty="0" err="1"/>
              <a:t>birliklariga</a:t>
            </a:r>
            <a:r>
              <a:rPr lang="en-US" dirty="0"/>
              <a:t>;</a:t>
            </a:r>
            <a:endParaRPr lang="uz-Latn-UZ" dirty="0"/>
          </a:p>
          <a:p>
            <a:pPr lvl="0"/>
            <a:r>
              <a:rPr lang="uz-Latn-UZ" dirty="0"/>
              <a:t>m</a:t>
            </a:r>
            <a:r>
              <a:rPr lang="ru-RU" dirty="0" err="1"/>
              <a:t>uskulning</a:t>
            </a:r>
            <a:r>
              <a:rPr lang="ru-RU" dirty="0"/>
              <a:t> </a:t>
            </a:r>
            <a:r>
              <a:rPr lang="ru-RU" dirty="0" err="1"/>
              <a:t>dastlabki</a:t>
            </a:r>
            <a:r>
              <a:rPr lang="ru-RU" dirty="0"/>
              <a:t> </a:t>
            </a:r>
            <a:r>
              <a:rPr lang="ru-RU" dirty="0" err="1"/>
              <a:t>uzunligiga</a:t>
            </a:r>
            <a:r>
              <a:rPr lang="ru-RU" dirty="0"/>
              <a:t>;</a:t>
            </a:r>
            <a:endParaRPr lang="uz-Latn-UZ" dirty="0"/>
          </a:p>
          <a:p>
            <a:pPr lvl="0"/>
            <a:r>
              <a:rPr lang="en-US" dirty="0" err="1"/>
              <a:t>muskulni</a:t>
            </a:r>
            <a:r>
              <a:rPr lang="en-US" dirty="0"/>
              <a:t> </a:t>
            </a:r>
            <a:r>
              <a:rPr lang="en-US" dirty="0" err="1"/>
              <a:t>skelet</a:t>
            </a:r>
            <a:r>
              <a:rPr lang="en-US" dirty="0"/>
              <a:t> </a:t>
            </a:r>
            <a:r>
              <a:rPr lang="en-US" dirty="0" err="1"/>
              <a:t>suyaklari</a:t>
            </a:r>
            <a:r>
              <a:rPr lang="en-US" dirty="0"/>
              <a:t> </a:t>
            </a:r>
            <a:r>
              <a:rPr lang="en-US" dirty="0" err="1"/>
              <a:t>bilan</a:t>
            </a:r>
            <a:r>
              <a:rPr lang="en-US" dirty="0"/>
              <a:t> </a:t>
            </a:r>
            <a:r>
              <a:rPr lang="en-US" dirty="0" err="1"/>
              <a:t>o‘zaro</a:t>
            </a:r>
            <a:r>
              <a:rPr lang="en-US" dirty="0"/>
              <a:t> </a:t>
            </a:r>
            <a:r>
              <a:rPr lang="en-US" dirty="0" err="1"/>
              <a:t>ta’sir</a:t>
            </a:r>
            <a:r>
              <a:rPr lang="en-US" dirty="0"/>
              <a:t> </a:t>
            </a:r>
            <a:r>
              <a:rPr lang="en-US" dirty="0" err="1"/>
              <a:t>etish</a:t>
            </a:r>
            <a:r>
              <a:rPr lang="en-US" dirty="0"/>
              <a:t> </a:t>
            </a:r>
            <a:r>
              <a:rPr lang="en-US" dirty="0" err="1"/>
              <a:t>muhitiga</a:t>
            </a:r>
            <a:r>
              <a:rPr lang="uz-Latn-UZ" dirty="0"/>
              <a:t>;</a:t>
            </a:r>
          </a:p>
          <a:p>
            <a:pPr lvl="0"/>
            <a:r>
              <a:rPr lang="en-US" dirty="0" err="1"/>
              <a:t>muskulning</a:t>
            </a:r>
            <a:r>
              <a:rPr lang="en-US" dirty="0"/>
              <a:t> </a:t>
            </a:r>
            <a:r>
              <a:rPr lang="en-US" dirty="0" err="1"/>
              <a:t>qisqarish</a:t>
            </a:r>
            <a:r>
              <a:rPr lang="en-US" dirty="0"/>
              <a:t> </a:t>
            </a:r>
            <a:r>
              <a:rPr lang="en-US" dirty="0" err="1"/>
              <a:t>qobiliyati</a:t>
            </a:r>
            <a:r>
              <a:rPr lang="en-US" dirty="0"/>
              <a:t> </a:t>
            </a:r>
            <a:r>
              <a:rPr lang="en-US" dirty="0" err="1"/>
              <a:t>uning</a:t>
            </a:r>
            <a:r>
              <a:rPr lang="en-US" dirty="0"/>
              <a:t> </a:t>
            </a:r>
            <a:r>
              <a:rPr lang="en-US" dirty="0" err="1"/>
              <a:t>maksimal</a:t>
            </a:r>
            <a:r>
              <a:rPr lang="en-US" dirty="0"/>
              <a:t> </a:t>
            </a:r>
            <a:r>
              <a:rPr lang="en-US" dirty="0" err="1"/>
              <a:t>kuchi</a:t>
            </a:r>
            <a:r>
              <a:rPr lang="en-US" dirty="0"/>
              <a:t> </a:t>
            </a:r>
            <a:r>
              <a:rPr lang="en-US" dirty="0" err="1"/>
              <a:t>bilan</a:t>
            </a:r>
            <a:r>
              <a:rPr lang="en-US" dirty="0"/>
              <a:t> </a:t>
            </a:r>
            <a:r>
              <a:rPr lang="en-US" dirty="0" err="1"/>
              <a:t>ifodalanadi</a:t>
            </a:r>
            <a:r>
              <a:rPr lang="en-US" dirty="0"/>
              <a:t>. </a:t>
            </a:r>
            <a:endParaRPr lang="uz-Latn-UZ" dirty="0"/>
          </a:p>
          <a:p>
            <a:r>
              <a:rPr lang="en-US" dirty="0" err="1"/>
              <a:t>Muskul</a:t>
            </a:r>
            <a:r>
              <a:rPr lang="en-US" dirty="0"/>
              <a:t> </a:t>
            </a:r>
            <a:r>
              <a:rPr lang="en-US" dirty="0" err="1"/>
              <a:t>tolalari</a:t>
            </a:r>
            <a:r>
              <a:rPr lang="uz-Latn-UZ" dirty="0"/>
              <a:t>ning</a:t>
            </a:r>
            <a:r>
              <a:rPr lang="en-US" dirty="0"/>
              <a:t> </a:t>
            </a:r>
            <a:r>
              <a:rPr lang="en-US" dirty="0" err="1"/>
              <a:t>ko‘ndalang</a:t>
            </a:r>
            <a:r>
              <a:rPr lang="en-US" dirty="0"/>
              <a:t> </a:t>
            </a:r>
            <a:r>
              <a:rPr lang="en-US" dirty="0" err="1"/>
              <a:t>kesimini</a:t>
            </a:r>
            <a:r>
              <a:rPr lang="en-US" dirty="0"/>
              <a:t> 1 sm</a:t>
            </a:r>
            <a:r>
              <a:rPr lang="en-US" baseline="30000" dirty="0"/>
              <a:t>2</a:t>
            </a:r>
            <a:r>
              <a:rPr lang="en-US" dirty="0"/>
              <a:t> – </a:t>
            </a:r>
            <a:r>
              <a:rPr lang="en-US" dirty="0" err="1"/>
              <a:t>yuzasiga</a:t>
            </a:r>
            <a:r>
              <a:rPr lang="en-US" dirty="0"/>
              <a:t> </a:t>
            </a:r>
            <a:r>
              <a:rPr lang="en-US" dirty="0" err="1"/>
              <a:t>to‘g‘ri</a:t>
            </a:r>
            <a:r>
              <a:rPr lang="en-US" dirty="0"/>
              <a:t> </a:t>
            </a:r>
            <a:r>
              <a:rPr lang="en-US" dirty="0" err="1"/>
              <a:t>keladigan</a:t>
            </a:r>
            <a:r>
              <a:rPr lang="en-US" dirty="0"/>
              <a:t> </a:t>
            </a:r>
            <a:r>
              <a:rPr lang="en-US" dirty="0" err="1"/>
              <a:t>kuch</a:t>
            </a:r>
            <a:r>
              <a:rPr lang="en-US" dirty="0"/>
              <a:t> </a:t>
            </a:r>
            <a:r>
              <a:rPr lang="en-US" dirty="0" err="1"/>
              <a:t>bilan</a:t>
            </a:r>
            <a:r>
              <a:rPr lang="en-US" dirty="0"/>
              <a:t> </a:t>
            </a:r>
            <a:r>
              <a:rPr lang="en-US" dirty="0" err="1"/>
              <a:t>ularning</a:t>
            </a:r>
            <a:r>
              <a:rPr lang="en-US" dirty="0"/>
              <a:t> </a:t>
            </a:r>
            <a:r>
              <a:rPr lang="en-US" dirty="0" err="1"/>
              <a:t>qisqarish</a:t>
            </a:r>
            <a:r>
              <a:rPr lang="en-US" dirty="0"/>
              <a:t> </a:t>
            </a:r>
            <a:r>
              <a:rPr lang="en-US" dirty="0" err="1"/>
              <a:t>qobiliyati</a:t>
            </a:r>
            <a:r>
              <a:rPr lang="en-US" dirty="0"/>
              <a:t> </a:t>
            </a:r>
            <a:r>
              <a:rPr lang="en-US" dirty="0" err="1"/>
              <a:t>aniqlanadi</a:t>
            </a:r>
            <a:r>
              <a:rPr lang="en-US" dirty="0"/>
              <a:t>. </a:t>
            </a:r>
            <a:r>
              <a:rPr lang="en-US" dirty="0" err="1"/>
              <a:t>Muskullarning</a:t>
            </a:r>
            <a:r>
              <a:rPr lang="en-US" dirty="0"/>
              <a:t> </a:t>
            </a:r>
            <a:r>
              <a:rPr lang="en-US" dirty="0" err="1"/>
              <a:t>absolyut</a:t>
            </a:r>
            <a:r>
              <a:rPr lang="en-US" dirty="0"/>
              <a:t> </a:t>
            </a:r>
            <a:r>
              <a:rPr lang="en-US" dirty="0" err="1"/>
              <a:t>kuchini</a:t>
            </a:r>
            <a:r>
              <a:rPr lang="en-US" dirty="0"/>
              <a:t> </a:t>
            </a:r>
            <a:r>
              <a:rPr lang="en-US" dirty="0" err="1"/>
              <a:t>aniqlash</a:t>
            </a:r>
            <a:r>
              <a:rPr lang="en-US" dirty="0"/>
              <a:t> </a:t>
            </a:r>
            <a:r>
              <a:rPr lang="en-US" dirty="0" err="1"/>
              <a:t>uchun</a:t>
            </a:r>
            <a:r>
              <a:rPr lang="en-US" dirty="0"/>
              <a:t> </a:t>
            </a:r>
            <a:r>
              <a:rPr lang="en-US" dirty="0" err="1"/>
              <a:t>muskul</a:t>
            </a:r>
            <a:r>
              <a:rPr lang="en-US" dirty="0"/>
              <a:t> </a:t>
            </a:r>
            <a:r>
              <a:rPr lang="en-US" dirty="0" err="1"/>
              <a:t>kuchini</a:t>
            </a:r>
            <a:r>
              <a:rPr lang="en-US" dirty="0"/>
              <a:t> </a:t>
            </a:r>
            <a:r>
              <a:rPr lang="en-US" dirty="0" err="1"/>
              <a:t>uning</a:t>
            </a:r>
            <a:r>
              <a:rPr lang="en-US" dirty="0"/>
              <a:t> </a:t>
            </a:r>
            <a:r>
              <a:rPr lang="en-US" dirty="0" err="1"/>
              <a:t>fiziologik</a:t>
            </a:r>
            <a:r>
              <a:rPr lang="en-US" dirty="0"/>
              <a:t> </a:t>
            </a:r>
            <a:r>
              <a:rPr lang="en-US" dirty="0" err="1"/>
              <a:t>kesim</a:t>
            </a:r>
            <a:r>
              <a:rPr lang="en-US" dirty="0"/>
              <a:t> </a:t>
            </a:r>
            <a:r>
              <a:rPr lang="en-US" dirty="0" err="1"/>
              <a:t>yuzasiga</a:t>
            </a:r>
            <a:r>
              <a:rPr lang="en-US" dirty="0"/>
              <a:t> </a:t>
            </a:r>
            <a:r>
              <a:rPr lang="en-US" dirty="0" err="1"/>
              <a:t>bo‘linadi</a:t>
            </a:r>
            <a:r>
              <a:rPr lang="en-US" dirty="0"/>
              <a:t>. </a:t>
            </a:r>
            <a:r>
              <a:rPr lang="uz-Latn-UZ" dirty="0"/>
              <a:t>Tolalari patsimon joylashgan muskullarda fiziologik ko‘ndalang kesimi, tolalari parallel (yonma-yon) joylashgan muskullarnikiga nisbatan katta. Muskullar kuchi 2 guruh omillarga bog‘liq:</a:t>
            </a:r>
          </a:p>
          <a:p>
            <a:pPr lvl="0"/>
            <a:r>
              <a:rPr lang="ru-RU" dirty="0" err="1"/>
              <a:t>muskullarning</a:t>
            </a:r>
            <a:r>
              <a:rPr lang="ru-RU" dirty="0"/>
              <a:t> (</a:t>
            </a:r>
            <a:r>
              <a:rPr lang="ru-RU" dirty="0" err="1"/>
              <a:t>perifik</a:t>
            </a:r>
            <a:r>
              <a:rPr lang="ru-RU" dirty="0"/>
              <a:t>) </a:t>
            </a:r>
            <a:r>
              <a:rPr lang="ru-RU" dirty="0" err="1"/>
              <a:t>omillariga</a:t>
            </a:r>
            <a:r>
              <a:rPr lang="ru-RU" dirty="0"/>
              <a:t>;</a:t>
            </a:r>
            <a:endParaRPr lang="uz-Latn-UZ" dirty="0"/>
          </a:p>
          <a:p>
            <a:pPr lvl="0"/>
            <a:r>
              <a:rPr lang="ru-RU" dirty="0" err="1"/>
              <a:t>uyg‘unlashgan</a:t>
            </a:r>
            <a:r>
              <a:rPr lang="ru-RU" dirty="0"/>
              <a:t> </a:t>
            </a:r>
            <a:r>
              <a:rPr lang="ru-RU" dirty="0" err="1"/>
              <a:t>nerv</a:t>
            </a:r>
            <a:r>
              <a:rPr lang="ru-RU" dirty="0"/>
              <a:t> </a:t>
            </a:r>
            <a:r>
              <a:rPr lang="ru-RU" dirty="0" err="1"/>
              <a:t>omillariga</a:t>
            </a:r>
            <a:r>
              <a:rPr lang="ru-RU" dirty="0"/>
              <a:t>;</a:t>
            </a:r>
            <a:endParaRPr lang="uz-Latn-UZ" dirty="0"/>
          </a:p>
          <a:p>
            <a:endParaRPr lang="uz-Latn-UZ" dirty="0"/>
          </a:p>
        </p:txBody>
      </p:sp>
    </p:spTree>
    <p:extLst>
      <p:ext uri="{BB962C8B-B14F-4D97-AF65-F5344CB8AC3E}">
        <p14:creationId xmlns:p14="http://schemas.microsoft.com/office/powerpoint/2010/main" val="251761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49382" y="267855"/>
            <a:ext cx="11693236" cy="6590145"/>
          </a:xfrm>
        </p:spPr>
        <p:txBody>
          <a:bodyPr/>
          <a:lstStyle/>
          <a:p>
            <a:endParaRPr lang="uz-Latn-UZ" dirty="0" smtClean="0"/>
          </a:p>
          <a:p>
            <a:pPr marL="0" indent="0">
              <a:buNone/>
            </a:pPr>
            <a:endParaRPr lang="uz-Latn-UZ" dirty="0" smtClean="0"/>
          </a:p>
          <a:p>
            <a:r>
              <a:rPr lang="uz-Cyrl-UZ" dirty="0" smtClean="0"/>
              <a:t>Odam organizmining hayot faoliyatini asosiy tashqi ifodalaridan biri harakat faoliyati yoki harakatlanish jarayonidir.</a:t>
            </a:r>
            <a:endParaRPr lang="uz-Latn-UZ" dirty="0" smtClean="0"/>
          </a:p>
          <a:p>
            <a:r>
              <a:rPr lang="uz-Cyrl-UZ" dirty="0" smtClean="0"/>
              <a:t>Odamning harakat faoliyati to‘qimalarning maxsus harakat apparati orqali amalga oshiriladi. Bu apparat bir-biriga tutashgan suyaklar sistemasi va orqa miya harakatlantiruvchi nervlarining uchlari terminallari tugagan ko‘ndalang targ‘il muskullar sistemasidan iborat.</a:t>
            </a:r>
            <a:endParaRPr lang="uz-Latn-UZ" dirty="0" smtClean="0"/>
          </a:p>
          <a:p>
            <a:r>
              <a:rPr lang="uz-Cyrl-UZ" dirty="0" smtClean="0"/>
              <a:t>Muskullarning orqa miya bilan aloqasi harakatlantiruvchi nerv tolalarining uchlari, ya’ni terminallari orqali amalga oshiriladi. Harakat apparati harakat birliklaridan tashkil topgan.</a:t>
            </a:r>
            <a:endParaRPr lang="uz-Latn-UZ" dirty="0" smtClean="0"/>
          </a:p>
          <a:p>
            <a:r>
              <a:rPr lang="uz-Cyrl-UZ" dirty="0" smtClean="0"/>
              <a:t>Harakat birliklari esa orqa miya harakatlantiruvchi motoneyroni va bir guruh muskul tolalaridan tuzilgan. Harakat birliklaridagi muskul tolalarining soni ularning bajaradigan ishlariga bog‘liq. Masalan</a:t>
            </a:r>
            <a:r>
              <a:rPr lang="uz-Latn-UZ" dirty="0" smtClean="0"/>
              <a:t>, </a:t>
            </a:r>
            <a:r>
              <a:rPr lang="uz-Cyrl-UZ" dirty="0" smtClean="0"/>
              <a:t>odamning ko‘z olmasini harakat birliklari 10 muskul tolalaridan tana va oyoq-qo‘l muskullarining harakat birliklari esa 1000-2000 gacha muskul tolalaridan iborat. Bu orqa miyaning har bir harakatlantiruvchi neyroni shunday ko‘p muskul tolalari bilan sinaps orqali aloqa qilishini ko‘rsatadi.</a:t>
            </a:r>
            <a:endParaRPr lang="uz-Latn-UZ" dirty="0" smtClean="0"/>
          </a:p>
          <a:p>
            <a:r>
              <a:rPr lang="uz-Cyrl-UZ" dirty="0" smtClean="0"/>
              <a:t>Demak, harakat birliklari qanchalik nozik, aniq ish bajarsa uni amalga oshirsa ulardagi muskul tolalar</a:t>
            </a:r>
            <a:r>
              <a:rPr lang="uz-Latn-UZ" dirty="0" smtClean="0"/>
              <a:t>i</a:t>
            </a:r>
            <a:r>
              <a:rPr lang="uz-Cyrl-UZ" dirty="0" smtClean="0"/>
              <a:t>ning soni ham shunga kam bo‘lar ekan. Axir odamning ko‘zi nozik, aniq ish jismlarni o‘ta tezlikda aniq ko‘rishdek vazifani bajaradi, chunki ko‘z olmasi muskul impulslar</a:t>
            </a:r>
            <a:r>
              <a:rPr lang="uz-Latn-UZ" dirty="0" smtClean="0"/>
              <a:t>i</a:t>
            </a:r>
            <a:r>
              <a:rPr lang="uz-Cyrl-UZ" dirty="0" smtClean="0"/>
              <a:t>ni juda yuqori tezlikda – 150 </a:t>
            </a:r>
            <a:r>
              <a:rPr lang="uz-Cyrl-UZ" i="1" dirty="0" smtClean="0"/>
              <a:t>imp/sek</a:t>
            </a:r>
            <a:r>
              <a:rPr lang="uz-Cyrl-UZ" dirty="0" smtClean="0"/>
              <a:t> o‘tkazadi.</a:t>
            </a:r>
            <a:endParaRPr lang="uz-Latn-UZ" dirty="0" smtClean="0"/>
          </a:p>
          <a:p>
            <a:endParaRPr lang="uz-Latn-UZ" dirty="0" smtClean="0"/>
          </a:p>
          <a:p>
            <a:endParaRPr lang="uz-Latn-UZ" dirty="0"/>
          </a:p>
        </p:txBody>
      </p:sp>
    </p:spTree>
    <p:extLst>
      <p:ext uri="{BB962C8B-B14F-4D97-AF65-F5344CB8AC3E}">
        <p14:creationId xmlns:p14="http://schemas.microsoft.com/office/powerpoint/2010/main" val="3210264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71055" y="554181"/>
            <a:ext cx="11379200" cy="6132945"/>
          </a:xfrm>
        </p:spPr>
        <p:txBody>
          <a:bodyPr/>
          <a:lstStyle/>
          <a:p>
            <a:endParaRPr lang="uz-Latn-UZ" dirty="0" smtClean="0"/>
          </a:p>
          <a:p>
            <a:endParaRPr lang="uz-Latn-UZ" dirty="0"/>
          </a:p>
          <a:p>
            <a:r>
              <a:rPr lang="uz-Cyrl-UZ" dirty="0"/>
              <a:t>Harakat birliklari tuzilishi va amalga oshiradigan funksiyalari bir hil emas, ular har xil harakat birliklari orqa miya harakatlantiruvchi neyronlarining katta-kichikligi, ularning tolalarini (aksonlarni) yo‘g‘onligi diametri va ular aloqada bo‘lgan muskullarning soni bilan farqlanadi. Shuning uchun katta va kichik harakat birliklari farqlanadi. Katta harakatlantiruvchi neyronidan iborat orqa miya neyronlari katta harakat birliklarida juda ko‘p, bir necha mingtagacha muskul tolalari bilan aloqa hosil qiladi. Ular tananing va oyoq qo‘llarning katta yirik muskullarida joylashgan. Kichik harakat birliklari esa kam, oz terminalli, ingichka, diametrli kichik, mayda orqa miya harakatlantiruvchi neyronidan iborat. Orqa miya neyronlari kichik harakat birliklarida ko‘p bo‘lmagan oz terminallaridan iborat, shuning uchun ular bir necha, o‘nta muskul tolalari bilan sinaps orqali aloqa hosil qiladi. Ular asosan yuz, oyoq-qo‘llarning hamma kichik, mayda muskullarida joylashgan. </a:t>
            </a:r>
            <a:endParaRPr lang="uz-Latn-UZ" dirty="0"/>
          </a:p>
          <a:p>
            <a:r>
              <a:rPr lang="uz-Cyrl-UZ" dirty="0"/>
              <a:t>Harakat birliklari yana fiziologik xususiyatlari bo‘yicha ham 2 turga ajratiladi: </a:t>
            </a:r>
            <a:r>
              <a:rPr lang="uz-Latn-UZ" dirty="0"/>
              <a:t>u</a:t>
            </a:r>
            <a:r>
              <a:rPr lang="uz-Cyrl-UZ" dirty="0"/>
              <a:t>lar tez va sekin harakat birliklari bo‘lib, tez va sekin qisqaruvchi muskul tolalaridan iborat.</a:t>
            </a:r>
            <a:endParaRPr lang="uz-Latn-UZ" dirty="0"/>
          </a:p>
          <a:p>
            <a:endParaRPr lang="uz-Latn-UZ" dirty="0"/>
          </a:p>
        </p:txBody>
      </p:sp>
    </p:spTree>
    <p:extLst>
      <p:ext uri="{BB962C8B-B14F-4D97-AF65-F5344CB8AC3E}">
        <p14:creationId xmlns:p14="http://schemas.microsoft.com/office/powerpoint/2010/main" val="2190306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1818" y="415636"/>
            <a:ext cx="11042794" cy="6442364"/>
          </a:xfrm>
        </p:spPr>
        <p:txBody>
          <a:bodyPr/>
          <a:lstStyle/>
          <a:p>
            <a:pPr marL="0" indent="0">
              <a:buNone/>
            </a:pPr>
            <a:endParaRPr lang="uz-Latn-UZ" dirty="0"/>
          </a:p>
          <a:p>
            <a:r>
              <a:rPr lang="uz-Latn-UZ" b="1" i="1" dirty="0" smtClean="0"/>
              <a:t>                   </a:t>
            </a:r>
            <a:r>
              <a:rPr lang="uz-Cyrl-UZ" b="1" i="1" dirty="0" smtClean="0"/>
              <a:t>Sekin </a:t>
            </a:r>
            <a:r>
              <a:rPr lang="uz-Cyrl-UZ" b="1" i="1" dirty="0"/>
              <a:t>harakat birliklari quyidagi xususiyatlarga ega:</a:t>
            </a:r>
            <a:endParaRPr lang="uz-Latn-UZ" b="1" dirty="0"/>
          </a:p>
          <a:p>
            <a:r>
              <a:rPr lang="uz-Cyrl-UZ" dirty="0"/>
              <a:t>1</a:t>
            </a:r>
            <a:r>
              <a:rPr lang="uz-Latn-UZ" dirty="0"/>
              <a:t>) u</a:t>
            </a:r>
            <a:r>
              <a:rPr lang="uz-Cyrl-UZ" dirty="0"/>
              <a:t>lar uzoq vaqt charchamasdan ishlaydi</a:t>
            </a:r>
            <a:r>
              <a:rPr lang="uz-Latn-UZ" dirty="0"/>
              <a:t>;</a:t>
            </a:r>
          </a:p>
          <a:p>
            <a:r>
              <a:rPr lang="uz-Cyrl-UZ" dirty="0"/>
              <a:t>2</a:t>
            </a:r>
            <a:r>
              <a:rPr lang="uz-Latn-UZ" dirty="0"/>
              <a:t>) q</a:t>
            </a:r>
            <a:r>
              <a:rPr lang="uz-Cyrl-UZ" dirty="0"/>
              <a:t>o‘zg‘aluvchanligi yuqori, shuning uchun ular kuchsiz omil ta’sirida ham qo‘zg‘aladilar</a:t>
            </a:r>
            <a:r>
              <a:rPr lang="uz-Latn-UZ" dirty="0"/>
              <a:t>;</a:t>
            </a:r>
          </a:p>
          <a:p>
            <a:r>
              <a:rPr lang="uz-Cyrl-UZ" dirty="0"/>
              <a:t>3</a:t>
            </a:r>
            <a:r>
              <a:rPr lang="uz-Latn-UZ" dirty="0"/>
              <a:t>) m</a:t>
            </a:r>
            <a:r>
              <a:rPr lang="uz-Cyrl-UZ" dirty="0"/>
              <a:t>uskullari qisqarganda kam kuch sarflanadi</a:t>
            </a:r>
            <a:r>
              <a:rPr lang="uz-Latn-UZ" dirty="0"/>
              <a:t>;</a:t>
            </a:r>
          </a:p>
          <a:p>
            <a:r>
              <a:rPr lang="uz-Cyrl-UZ" dirty="0"/>
              <a:t>4</a:t>
            </a:r>
            <a:r>
              <a:rPr lang="uz-Latn-UZ" dirty="0"/>
              <a:t>)</a:t>
            </a:r>
            <a:r>
              <a:rPr lang="en-US" dirty="0"/>
              <a:t> u</a:t>
            </a:r>
            <a:r>
              <a:rPr lang="uz-Cyrl-UZ" dirty="0"/>
              <a:t>lar tana holatlarini ro‘yobga chiqaruvchi muskullarni taranglashishini amalga oshiradi</a:t>
            </a:r>
            <a:r>
              <a:rPr lang="uz-Latn-UZ" dirty="0"/>
              <a:t>;</a:t>
            </a:r>
          </a:p>
          <a:p>
            <a:r>
              <a:rPr lang="uz-Cyrl-UZ" dirty="0"/>
              <a:t>5</a:t>
            </a:r>
            <a:r>
              <a:rPr lang="uz-Latn-UZ" dirty="0"/>
              <a:t>) u</a:t>
            </a:r>
            <a:r>
              <a:rPr lang="uz-Cyrl-UZ" dirty="0"/>
              <a:t>larda qo‘zg‘olishni tez ro‘yobga chiqishi, uni davomiyligi 2 marta va muskullarning qisqarishini davomiyligi esa 5 marta, tez harakat birliklariga nisbatan ko‘p.</a:t>
            </a:r>
            <a:endParaRPr lang="uz-Latn-UZ" dirty="0"/>
          </a:p>
          <a:p>
            <a:r>
              <a:rPr lang="uz-Cyrl-UZ" i="1" dirty="0"/>
              <a:t>Tez harakat birliklarining xususiyatlari quyidagicha:</a:t>
            </a:r>
            <a:endParaRPr lang="uz-Latn-UZ" dirty="0"/>
          </a:p>
          <a:p>
            <a:r>
              <a:rPr lang="uz-Cyrl-UZ" dirty="0"/>
              <a:t>1</a:t>
            </a:r>
            <a:r>
              <a:rPr lang="uz-Latn-UZ" dirty="0"/>
              <a:t>) u</a:t>
            </a:r>
            <a:r>
              <a:rPr lang="uz-Cyrl-UZ" dirty="0"/>
              <a:t>larning qo‘zg‘aluvchanligi past shuning uchun ular kuchli omil ta’sirida qo‘zg‘aladilar</a:t>
            </a:r>
            <a:r>
              <a:rPr lang="uz-Latn-UZ" dirty="0"/>
              <a:t>;</a:t>
            </a:r>
          </a:p>
          <a:p>
            <a:r>
              <a:rPr lang="uz-Cyrl-UZ" dirty="0"/>
              <a:t>2</a:t>
            </a:r>
            <a:r>
              <a:rPr lang="uz-Latn-UZ" dirty="0"/>
              <a:t>) u</a:t>
            </a:r>
            <a:r>
              <a:rPr lang="uz-Cyrl-UZ" dirty="0"/>
              <a:t>lar tez charchaydilar</a:t>
            </a:r>
            <a:r>
              <a:rPr lang="uz-Latn-UZ" dirty="0"/>
              <a:t>;</a:t>
            </a:r>
          </a:p>
          <a:p>
            <a:r>
              <a:rPr lang="uz-Cyrl-UZ" dirty="0"/>
              <a:t>3</a:t>
            </a:r>
            <a:r>
              <a:rPr lang="uz-Latn-UZ" dirty="0"/>
              <a:t>) u</a:t>
            </a:r>
            <a:r>
              <a:rPr lang="uz-Cyrl-UZ" dirty="0"/>
              <a:t>larning muskullari qisqarganda katta kuch sarflanadi</a:t>
            </a:r>
            <a:r>
              <a:rPr lang="uz-Latn-UZ" dirty="0"/>
              <a:t>;</a:t>
            </a:r>
          </a:p>
          <a:p>
            <a:r>
              <a:rPr lang="uz-Cyrl-UZ" dirty="0"/>
              <a:t>4</a:t>
            </a:r>
            <a:r>
              <a:rPr lang="uz-Latn-UZ" dirty="0"/>
              <a:t>) u</a:t>
            </a:r>
            <a:r>
              <a:rPr lang="uz-Cyrl-UZ" dirty="0"/>
              <a:t>lar fazali harakatni amalga oshiradilar.</a:t>
            </a:r>
            <a:endParaRPr lang="uz-Latn-UZ" dirty="0"/>
          </a:p>
          <a:p>
            <a:r>
              <a:rPr lang="uz-Cyrl-UZ" dirty="0"/>
              <a:t>Tana</a:t>
            </a:r>
            <a:r>
              <a:rPr lang="en-US" dirty="0"/>
              <a:t> </a:t>
            </a:r>
            <a:r>
              <a:rPr lang="en-US" dirty="0" err="1"/>
              <a:t>muskullari</a:t>
            </a:r>
            <a:r>
              <a:rPr lang="en-US" dirty="0"/>
              <a:t> </a:t>
            </a:r>
            <a:r>
              <a:rPr lang="uz-Cyrl-UZ" dirty="0"/>
              <a:t>asosan tez va sekin harakat birliklaridan iborat. Shuning uchun fazali harakat ro‘yobga chiqarilganda muskullar tarangligini saqlash uchun ularni boshqaruvchi muskuldan nerv markaz</a:t>
            </a:r>
            <a:r>
              <a:rPr lang="uz-Latn-UZ" dirty="0"/>
              <a:t>i </a:t>
            </a:r>
            <a:r>
              <a:rPr lang="uz-Cyrl-UZ" dirty="0"/>
              <a:t>ana shu bitta muskuldan foydalanishi ham mumkin.</a:t>
            </a:r>
            <a:endParaRPr lang="uz-Latn-UZ" dirty="0"/>
          </a:p>
          <a:p>
            <a:endParaRPr lang="uz-Latn-UZ" dirty="0"/>
          </a:p>
        </p:txBody>
      </p:sp>
    </p:spTree>
    <p:extLst>
      <p:ext uri="{BB962C8B-B14F-4D97-AF65-F5344CB8AC3E}">
        <p14:creationId xmlns:p14="http://schemas.microsoft.com/office/powerpoint/2010/main" val="2346984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46545" y="350981"/>
            <a:ext cx="10858067" cy="6391563"/>
          </a:xfrm>
        </p:spPr>
        <p:txBody>
          <a:bodyPr/>
          <a:lstStyle/>
          <a:p>
            <a:endParaRPr lang="uz-Latn-UZ" dirty="0" smtClean="0"/>
          </a:p>
          <a:p>
            <a:endParaRPr lang="uz-Latn-UZ" dirty="0"/>
          </a:p>
          <a:p>
            <a:r>
              <a:rPr lang="uz-Cyrl-UZ" dirty="0"/>
              <a:t>Odam uzoq vaqt muayyan holatda bo‘lganda muskullar kuchsiz, uzoq vaqt taranglashadi. Bu esa sekin harakat birliklarini faollashganligini ko‘rsatadi.</a:t>
            </a:r>
            <a:endParaRPr lang="uz-Latn-UZ" dirty="0"/>
          </a:p>
          <a:p>
            <a:r>
              <a:rPr lang="uz-Cyrl-UZ" dirty="0"/>
              <a:t>Tez fazali harakatlar amalga oshirilganda – qo‘zg‘oluvchanligi yuqori bo‘lgan tez harakat birliklari faollashadi.</a:t>
            </a:r>
            <a:endParaRPr lang="uz-Latn-UZ" dirty="0"/>
          </a:p>
          <a:p>
            <a:r>
              <a:rPr lang="uz-Cyrl-UZ" dirty="0"/>
              <a:t>Har bir harakat birligidagi muskul tolalari sinxron, turli harakat birliklaridagi muskul tolalari esa asinxron ishlaydi. Bu esa harakat birliklarining muskullari orqa miyaning turli motoneyronlari harakatlantiruvchi bilan aloqadorligini ko‘rsatadi.</a:t>
            </a:r>
            <a:endParaRPr lang="uz-Latn-UZ" dirty="0"/>
          </a:p>
          <a:p>
            <a:r>
              <a:rPr lang="uz-Cyrl-UZ" dirty="0"/>
              <a:t>Motoneyronlar bilan aloqador muskul tolalarining tarkibi miofibrillalar, sarkoplazmatik retikulum va boshqalardan iborat. Muskul tolalarida 1000 tagacha va undan ko‘p miofibrillalar bo‘ladi. Har bir miof</a:t>
            </a:r>
            <a:r>
              <a:rPr lang="uz-Latn-UZ" dirty="0"/>
              <a:t>i</a:t>
            </a:r>
            <a:r>
              <a:rPr lang="uz-Cyrl-UZ" dirty="0"/>
              <a:t>brilla esa yo‘g‘on va ingichka oqsil iplaridan tuzilgan.</a:t>
            </a:r>
            <a:endParaRPr lang="uz-Latn-UZ" dirty="0"/>
          </a:p>
          <a:p>
            <a:r>
              <a:rPr lang="uz-Cyrl-UZ" dirty="0"/>
              <a:t>Yo‘g‘on oqsil iplari – miozin, ingichka oqsil iplarini – aktin iplari deb ataladi</a:t>
            </a:r>
            <a:r>
              <a:rPr lang="uz-Cyrl-UZ" dirty="0" smtClean="0"/>
              <a:t>.</a:t>
            </a:r>
            <a:endParaRPr lang="uz-Latn-UZ" dirty="0" smtClean="0"/>
          </a:p>
          <a:p>
            <a:r>
              <a:rPr lang="uz-Cyrl-UZ" dirty="0"/>
              <a:t>Ingichka oqsil iplari ya’ni aktin iplar tarkibi 2 xil oqsil – </a:t>
            </a:r>
            <a:r>
              <a:rPr lang="uz-Cyrl-UZ" b="1" dirty="0"/>
              <a:t>tropomiozin va troponindan </a:t>
            </a:r>
            <a:r>
              <a:rPr lang="uz-Cyrl-UZ" dirty="0"/>
              <a:t>iborat.</a:t>
            </a:r>
            <a:endParaRPr lang="uz-Latn-UZ" dirty="0"/>
          </a:p>
          <a:p>
            <a:endParaRPr lang="uz-Latn-UZ" dirty="0"/>
          </a:p>
        </p:txBody>
      </p:sp>
    </p:spTree>
    <p:extLst>
      <p:ext uri="{BB962C8B-B14F-4D97-AF65-F5344CB8AC3E}">
        <p14:creationId xmlns:p14="http://schemas.microsoft.com/office/powerpoint/2010/main" val="915001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Muskullar tizimi"/>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78691" y="624110"/>
            <a:ext cx="5347855" cy="602607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دوک عضلانی"/>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00436" y="138545"/>
            <a:ext cx="5837382" cy="640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5249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87927" y="258618"/>
            <a:ext cx="11116685" cy="6391564"/>
          </a:xfrm>
        </p:spPr>
        <p:txBody>
          <a:bodyPr>
            <a:normAutofit/>
          </a:bodyPr>
          <a:lstStyle/>
          <a:p>
            <a:r>
              <a:rPr lang="uz-Cyrl-UZ" dirty="0"/>
              <a:t>Bu ikki oqsillar muskullarning qisqarishi va bo‘shashida muhim ahamiyatga ega. Organizm muhitida muskullarning qisqarishidan avval ularda elektr impulslari ro‘yobga chiqadi, so‘ngra muskullar qisqaradi. Elektr impulslari harakat potensiallari ko‘rinishida namoyon bo‘ladi va muskul tolalari bo‘ylab o‘tkaziladi. Sizlarga oldingi ma’ruzalardan ma’lumki, harakat potensialini hosil bo‘lishi hujayra membranasining qutblarini almashinishi, ya’ni depolyarizatsiya jarayoni bilan bog‘liq. Depolyarizatsiya jarayoni bilan muskul qisqara boshlashi o‘rtasidagi yoki oralig‘idagi jarayon yopiq naychalar sistemasida va sarkoplazmatik retikulumda ya’ni T-sistemada joylashgan kaltsiy ionlarini miofibrillalarga o‘tishidir.</a:t>
            </a:r>
            <a:endParaRPr lang="uz-Latn-UZ" dirty="0"/>
          </a:p>
          <a:p>
            <a:r>
              <a:rPr lang="uz-Cyrl-UZ" dirty="0"/>
              <a:t>Sarkoplazmatik retikulumdan ajralib chiqqan yoki ozod bo‘lgan kaltsiy ionlari miofibrillalardagi troponin va tropomiozin bilan aloqaga kirishadi. Buning natijasida ularning kaltsiy ionlarini aktin va miozin iplarining qisqarishiga ko‘rsatadigan qarshiligi yo‘qoladi. Buning oqibatida yo‘g‘on-miozin iplari bo‘ylab ingichka aktin iplari sirpanadi. Muskullarning bunday qisqarish mohiyati Xakslining sirpanish nazariyasiga asoslangan. Muskullarning har qanday qisqarishi energiya sarflanishi bilan ro‘yobga chiqadi. Muskul qisqarishining asosiy energiya manbai A</a:t>
            </a:r>
            <a:r>
              <a:rPr lang="uz-Latn-UZ" dirty="0"/>
              <a:t>U</a:t>
            </a:r>
            <a:r>
              <a:rPr lang="uz-Cyrl-UZ" dirty="0"/>
              <a:t>F </a:t>
            </a:r>
            <a:r>
              <a:rPr lang="uz-Latn-UZ" dirty="0"/>
              <a:t>dir</a:t>
            </a:r>
            <a:r>
              <a:rPr lang="uz-Cyrl-UZ" dirty="0"/>
              <a:t>. Agar A</a:t>
            </a:r>
            <a:r>
              <a:rPr lang="uz-Latn-UZ" dirty="0"/>
              <a:t>U</a:t>
            </a:r>
            <a:r>
              <a:rPr lang="uz-Cyrl-UZ" dirty="0"/>
              <a:t>F bo‘lamasa muskul qisqarmaydi, chunki aktin iplar miozin iplari bo‘ylab sirpana olmaydi. Muskullar qisqarishi uchun zarur energiya A</a:t>
            </a:r>
            <a:r>
              <a:rPr lang="uz-Latn-UZ" dirty="0"/>
              <a:t>U</a:t>
            </a:r>
            <a:r>
              <a:rPr lang="uz-Cyrl-UZ" dirty="0"/>
              <a:t>F parchalanganda ajraladi. A</a:t>
            </a:r>
            <a:r>
              <a:rPr lang="uz-Latn-UZ" dirty="0"/>
              <a:t>U</a:t>
            </a:r>
            <a:r>
              <a:rPr lang="uz-Cyrl-UZ" dirty="0"/>
              <a:t>F esa miozin adenazin tri (uch) fosfataza (A</a:t>
            </a:r>
            <a:r>
              <a:rPr lang="uz-Latn-UZ" dirty="0"/>
              <a:t>U</a:t>
            </a:r>
            <a:r>
              <a:rPr lang="uz-Cyrl-UZ" dirty="0"/>
              <a:t>F-aza) fermenti ishtirokida (ta’sirida) parchalanishi natijasida A</a:t>
            </a:r>
            <a:r>
              <a:rPr lang="uz-Latn-UZ" dirty="0"/>
              <a:t>U</a:t>
            </a:r>
            <a:r>
              <a:rPr lang="uz-Cyrl-UZ" dirty="0"/>
              <a:t>F hosil bo‘ladi. Bir molekula A</a:t>
            </a:r>
            <a:r>
              <a:rPr lang="uz-Latn-UZ" dirty="0"/>
              <a:t>U</a:t>
            </a:r>
            <a:r>
              <a:rPr lang="uz-Cyrl-UZ" dirty="0"/>
              <a:t>F parchalanganda 10 kkal erkin energiya ajraladi. A</a:t>
            </a:r>
            <a:r>
              <a:rPr lang="uz-Latn-UZ" dirty="0"/>
              <a:t>U</a:t>
            </a:r>
            <a:r>
              <a:rPr lang="uz-Cyrl-UZ" dirty="0"/>
              <a:t>F ma’lum tezlikda parchalanadi. Uning parchalanish tezligi muskulning bajaradigan ishiga bog‘liq. Tananing muayyan holatini saqlab turishi uchun muskullar uzoq vaqt qisqarganida A</a:t>
            </a:r>
            <a:r>
              <a:rPr lang="uz-Latn-UZ" dirty="0"/>
              <a:t>U</a:t>
            </a:r>
            <a:r>
              <a:rPr lang="uz-Cyrl-UZ" dirty="0"/>
              <a:t>F qanday tezlikda parchalangan bo‘lsa, shunday tezlik bilan A</a:t>
            </a:r>
            <a:r>
              <a:rPr lang="uz-Latn-UZ" dirty="0"/>
              <a:t>U</a:t>
            </a:r>
            <a:r>
              <a:rPr lang="uz-Cyrl-UZ" dirty="0"/>
              <a:t>F yana tiklanishi ham zarur.</a:t>
            </a:r>
            <a:endParaRPr lang="uz-Latn-UZ" dirty="0"/>
          </a:p>
          <a:p>
            <a:endParaRPr lang="uz-Latn-UZ" dirty="0"/>
          </a:p>
        </p:txBody>
      </p:sp>
    </p:spTree>
    <p:extLst>
      <p:ext uri="{BB962C8B-B14F-4D97-AF65-F5344CB8AC3E}">
        <p14:creationId xmlns:p14="http://schemas.microsoft.com/office/powerpoint/2010/main" val="4093444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80291" y="489527"/>
            <a:ext cx="11024321" cy="6225309"/>
          </a:xfrm>
        </p:spPr>
        <p:txBody>
          <a:bodyPr>
            <a:normAutofit fontScale="92500" lnSpcReduction="20000"/>
          </a:bodyPr>
          <a:lstStyle/>
          <a:p>
            <a:r>
              <a:rPr lang="uz-Cyrl-UZ" dirty="0"/>
              <a:t>A</a:t>
            </a:r>
            <a:r>
              <a:rPr lang="uz-Latn-UZ" dirty="0"/>
              <a:t>U</a:t>
            </a:r>
            <a:r>
              <a:rPr lang="uz-Cyrl-UZ" dirty="0"/>
              <a:t>F ning tiklanishi </a:t>
            </a:r>
            <a:r>
              <a:rPr lang="uz-Latn-UZ" dirty="0"/>
              <a:t>ikki </a:t>
            </a:r>
            <a:r>
              <a:rPr lang="uz-Cyrl-UZ" dirty="0"/>
              <a:t>hil muhitda sodir bo‘ladi.</a:t>
            </a:r>
            <a:endParaRPr lang="uz-Latn-UZ" dirty="0"/>
          </a:p>
          <a:p>
            <a:r>
              <a:rPr lang="uz-Cyrl-UZ" dirty="0"/>
              <a:t>1. Anaerob yo‘l - kislorodsiz muhitda.</a:t>
            </a:r>
            <a:endParaRPr lang="uz-Latn-UZ" dirty="0"/>
          </a:p>
          <a:p>
            <a:r>
              <a:rPr lang="uz-Cyrl-UZ" dirty="0"/>
              <a:t>2. Aerob yo‘l - kislorodli muhitda.</a:t>
            </a:r>
            <a:endParaRPr lang="uz-Latn-UZ" dirty="0"/>
          </a:p>
          <a:p>
            <a:r>
              <a:rPr lang="uz-Cyrl-UZ" dirty="0"/>
              <a:t>A</a:t>
            </a:r>
            <a:r>
              <a:rPr lang="uz-Latn-UZ" dirty="0"/>
              <a:t>U</a:t>
            </a:r>
            <a:r>
              <a:rPr lang="uz-Cyrl-UZ" dirty="0"/>
              <a:t>Fni anaerob - kislorodsiz tiklanishi glikogenni glikoliz orqali parchalanish orqali sodir bo‘ladi.</a:t>
            </a:r>
            <a:endParaRPr lang="uz-Latn-UZ" dirty="0"/>
          </a:p>
          <a:p>
            <a:r>
              <a:rPr lang="uz-Cyrl-UZ" dirty="0"/>
              <a:t>A</a:t>
            </a:r>
            <a:r>
              <a:rPr lang="uz-Latn-UZ" dirty="0"/>
              <a:t>U</a:t>
            </a:r>
            <a:r>
              <a:rPr lang="uz-Cyrl-UZ" dirty="0"/>
              <a:t>Fning anaerob tiklanishi yugurish musobaqalarining finishga etish vaqtida kuzatiladi. C</a:t>
            </a:r>
            <a:r>
              <a:rPr lang="en-US" dirty="0"/>
              <a:t>h</a:t>
            </a:r>
            <a:r>
              <a:rPr lang="uz-Cyrl-UZ" dirty="0"/>
              <a:t>unki glikogen parchalanganda A</a:t>
            </a:r>
            <a:r>
              <a:rPr lang="uz-Latn-UZ" dirty="0"/>
              <a:t>U</a:t>
            </a:r>
            <a:r>
              <a:rPr lang="uz-Cyrl-UZ" dirty="0"/>
              <a:t>F 2-3 marta tez tiklanadi va 2-3 marta ko‘p energiya ajraladi.</a:t>
            </a:r>
            <a:endParaRPr lang="uz-Latn-UZ" dirty="0"/>
          </a:p>
          <a:p>
            <a:r>
              <a:rPr lang="uz-Cyrl-UZ" dirty="0"/>
              <a:t>A</a:t>
            </a:r>
            <a:r>
              <a:rPr lang="uz-Latn-UZ" dirty="0"/>
              <a:t>U</a:t>
            </a:r>
            <a:r>
              <a:rPr lang="uz-Cyrl-UZ" dirty="0"/>
              <a:t>F aerob – kislorod ishlatilishi bilan sodir bo‘ladi.</a:t>
            </a:r>
            <a:endParaRPr lang="uz-Latn-UZ" dirty="0"/>
          </a:p>
          <a:p>
            <a:r>
              <a:rPr lang="uz-Cyrl-UZ" dirty="0"/>
              <a:t>A</a:t>
            </a:r>
            <a:r>
              <a:rPr lang="uz-Latn-UZ" dirty="0"/>
              <a:t>U</a:t>
            </a:r>
            <a:r>
              <a:rPr lang="uz-Cyrl-UZ" dirty="0"/>
              <a:t>F aerob sintezdan avval va u ADF va kreatin fosfatning kislorod ishtirokidagi reak</a:t>
            </a:r>
            <a:r>
              <a:rPr lang="uz-Latn-UZ" dirty="0"/>
              <a:t>t</a:t>
            </a:r>
            <a:r>
              <a:rPr lang="uz-Cyrl-UZ" dirty="0"/>
              <a:t>siyasi natijasida tiklanadi.</a:t>
            </a:r>
            <a:endParaRPr lang="uz-Latn-UZ" dirty="0"/>
          </a:p>
          <a:p>
            <a:r>
              <a:rPr lang="uz-Cyrl-UZ" dirty="0"/>
              <a:t>ADF – kreatinfosfat - A</a:t>
            </a:r>
            <a:r>
              <a:rPr lang="uz-Latn-UZ" dirty="0"/>
              <a:t>U</a:t>
            </a:r>
            <a:r>
              <a:rPr lang="uz-Cyrl-UZ" dirty="0"/>
              <a:t>F + kreatin A</a:t>
            </a:r>
            <a:r>
              <a:rPr lang="uz-Latn-UZ" dirty="0"/>
              <a:t>U</a:t>
            </a:r>
            <a:r>
              <a:rPr lang="uz-Cyrl-UZ" dirty="0"/>
              <a:t>F qancha parchalanmasin uning hujayra ichidagi miqdori o‘zgarmaydi.</a:t>
            </a:r>
            <a:endParaRPr lang="uz-Latn-UZ" dirty="0"/>
          </a:p>
          <a:p>
            <a:r>
              <a:rPr lang="uz-Cyrl-UZ" dirty="0"/>
              <a:t>S</a:t>
            </a:r>
            <a:r>
              <a:rPr lang="en-US" dirty="0"/>
              <a:t>h</a:t>
            </a:r>
            <a:r>
              <a:rPr lang="uz-Cyrl-UZ" dirty="0"/>
              <a:t>unday qilib, muskul tolalarining qisqarishi va bo‘shashishi quyidagi bosqichlardan iborat</a:t>
            </a:r>
            <a:r>
              <a:rPr lang="uz-Latn-UZ" dirty="0"/>
              <a:t>:</a:t>
            </a:r>
          </a:p>
          <a:p>
            <a:r>
              <a:rPr lang="uz-Latn-UZ" dirty="0"/>
              <a:t>1) m</a:t>
            </a:r>
            <a:r>
              <a:rPr lang="uz-Cyrl-UZ" dirty="0"/>
              <a:t>uskullarni ta’sirlash - harakat potensialini ro‘yobga chiqish bosqichi</a:t>
            </a:r>
            <a:r>
              <a:rPr lang="uz-Latn-UZ" dirty="0"/>
              <a:t>;</a:t>
            </a:r>
          </a:p>
          <a:p>
            <a:r>
              <a:rPr lang="uz-Cyrl-UZ" dirty="0"/>
              <a:t>2</a:t>
            </a:r>
            <a:r>
              <a:rPr lang="uz-Latn-UZ" dirty="0"/>
              <a:t>) h</a:t>
            </a:r>
            <a:r>
              <a:rPr lang="uz-Cyrl-UZ" dirty="0"/>
              <a:t>arakat potensialini hujayra membranasi va sarkoplazmatik retikulum (T sistemasi) bo‘ylab o‘tkazilish bosqichi</a:t>
            </a:r>
            <a:r>
              <a:rPr lang="uz-Latn-UZ" dirty="0"/>
              <a:t>;</a:t>
            </a:r>
          </a:p>
          <a:p>
            <a:r>
              <a:rPr lang="uz-Cyrl-UZ" dirty="0"/>
              <a:t>3</a:t>
            </a:r>
            <a:r>
              <a:rPr lang="uz-Latn-UZ" dirty="0"/>
              <a:t>) a</a:t>
            </a:r>
            <a:r>
              <a:rPr lang="uz-Cyrl-UZ" dirty="0"/>
              <a:t>ktin, miozin oqsillari va kaltsiy ionlari ishtirokida A</a:t>
            </a:r>
            <a:r>
              <a:rPr lang="uz-Latn-UZ" dirty="0"/>
              <a:t>U</a:t>
            </a:r>
            <a:r>
              <a:rPr lang="uz-Cyrl-UZ" dirty="0"/>
              <a:t>F parchalanishidan energiyani ajralish bosqichi</a:t>
            </a:r>
            <a:r>
              <a:rPr lang="uz-Latn-UZ" dirty="0"/>
              <a:t>;</a:t>
            </a:r>
          </a:p>
          <a:p>
            <a:r>
              <a:rPr lang="uz-Cyrl-UZ" dirty="0"/>
              <a:t>4</a:t>
            </a:r>
            <a:r>
              <a:rPr lang="uz-Latn-UZ" dirty="0"/>
              <a:t>) k</a:t>
            </a:r>
            <a:r>
              <a:rPr lang="uz-Cyrl-UZ" dirty="0"/>
              <a:t>altsiy ionlarini miofibrillarga (o‘tishi, kirishi) diffuziyalanishi, aktin oqsil iplarini miozin iplari bo‘ylab sirpanishi (va miofibrillalarni qisqarish kaltalanish) bosqichi;</a:t>
            </a:r>
            <a:endParaRPr lang="uz-Latn-UZ" dirty="0"/>
          </a:p>
          <a:p>
            <a:r>
              <a:rPr lang="uz-Cyrl-UZ" dirty="0"/>
              <a:t>5) kaltsiy nasosini faollashishi A</a:t>
            </a:r>
            <a:r>
              <a:rPr lang="uz-Latn-UZ" dirty="0"/>
              <a:t>U</a:t>
            </a:r>
            <a:r>
              <a:rPr lang="uz-Cyrl-UZ" dirty="0"/>
              <a:t>Fni qaytadan hosil bo‘lish (resintez) bosqichi;</a:t>
            </a:r>
            <a:endParaRPr lang="uz-Latn-UZ" dirty="0"/>
          </a:p>
          <a:p>
            <a:r>
              <a:rPr lang="uz-Cyrl-UZ" dirty="0"/>
              <a:t>6</a:t>
            </a:r>
            <a:r>
              <a:rPr lang="uz-Latn-UZ" dirty="0"/>
              <a:t>) s</a:t>
            </a:r>
            <a:r>
              <a:rPr lang="uz-Cyrl-UZ" dirty="0"/>
              <a:t>arkoplazmatik retikulumda erkin kaltsiy ionlarini (konsentratsiyasini) kamayish va muskullarni bo‘shatish bosqichi</a:t>
            </a:r>
            <a:r>
              <a:rPr lang="uz-Latn-UZ" dirty="0"/>
              <a:t>.</a:t>
            </a:r>
          </a:p>
          <a:p>
            <a:endParaRPr lang="uz-Latn-UZ" dirty="0"/>
          </a:p>
        </p:txBody>
      </p:sp>
    </p:spTree>
    <p:extLst>
      <p:ext uri="{BB962C8B-B14F-4D97-AF65-F5344CB8AC3E}">
        <p14:creationId xmlns:p14="http://schemas.microsoft.com/office/powerpoint/2010/main" val="3050979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46545" y="471055"/>
            <a:ext cx="10858067" cy="5440167"/>
          </a:xfrm>
        </p:spPr>
        <p:txBody>
          <a:bodyPr/>
          <a:lstStyle/>
          <a:p>
            <a:endParaRPr lang="uz-Latn-UZ" dirty="0" smtClean="0"/>
          </a:p>
          <a:p>
            <a:endParaRPr lang="uz-Latn-UZ" dirty="0"/>
          </a:p>
          <a:p>
            <a:pPr marL="0" indent="0">
              <a:buNone/>
            </a:pPr>
            <a:r>
              <a:rPr lang="uz-Cyrl-UZ" dirty="0" smtClean="0"/>
              <a:t>Organizm </a:t>
            </a:r>
            <a:r>
              <a:rPr lang="uz-Cyrl-UZ" dirty="0"/>
              <a:t>muhitida nerv tolalari orqali o‘tkazilgan impulslar muskullarni taranglashtiradi. Bunda muskul tolalari kaltalashadi va yo‘g‘onlashadi, lekin qisqargan muskulning hajmi sezilarli </a:t>
            </a:r>
            <a:r>
              <a:rPr lang="uz-Latn-UZ" dirty="0"/>
              <a:t>darajada </a:t>
            </a:r>
            <a:r>
              <a:rPr lang="uz-Cyrl-UZ" dirty="0"/>
              <a:t>o‘zgarmaydi, avvalgi hajmidan deyarli farqlanmaydi. Bunday o‘zgarishni muskul qisqarishi deb ataladi.</a:t>
            </a:r>
            <a:endParaRPr lang="uz-Latn-UZ" dirty="0"/>
          </a:p>
          <a:p>
            <a:r>
              <a:rPr lang="uz-Cyrl-UZ" dirty="0"/>
              <a:t>Muskullarning qisqarishi omil ta’sirining kuchi, ta’sir etish tezligiga bog‘liq ravishda turlicha bo‘ladi. Muskulga bir marta kuchsiz pog‘ona yoki pog‘ona usti kuchli omil ta’sir ettir</a:t>
            </a:r>
            <a:r>
              <a:rPr lang="uz-Latn-UZ" dirty="0"/>
              <a:t>il</a:t>
            </a:r>
            <a:r>
              <a:rPr lang="uz-Cyrl-UZ" dirty="0"/>
              <a:t>sa, </a:t>
            </a:r>
            <a:r>
              <a:rPr lang="uz-Latn-UZ" dirty="0"/>
              <a:t>muskul </a:t>
            </a:r>
            <a:r>
              <a:rPr lang="uz-Cyrl-UZ" dirty="0"/>
              <a:t>bir marta qisqaradi, keyin to‘liq bo‘shashadi, o‘z holatiga qaytadi. Muskulning bunday bir marta qisqarib, so‘ng to‘liq o‘z holatiga qaytishi 3 fazadan iborat bo‘lib, uni muskulning yakka qisqarishi deb ataladi. Uning fazalari: </a:t>
            </a:r>
            <a:endParaRPr lang="uz-Latn-UZ" dirty="0"/>
          </a:p>
          <a:p>
            <a:r>
              <a:rPr lang="uz-Latn-UZ" dirty="0"/>
              <a:t>1) l</a:t>
            </a:r>
            <a:r>
              <a:rPr lang="uz-Cyrl-UZ" dirty="0"/>
              <a:t>atent (yashirin davr) 2,5 </a:t>
            </a:r>
            <a:r>
              <a:rPr lang="uz-Cyrl-UZ" i="1" dirty="0"/>
              <a:t>m</a:t>
            </a:r>
            <a:r>
              <a:rPr lang="en-US" i="1" dirty="0"/>
              <a:t>/</a:t>
            </a:r>
            <a:r>
              <a:rPr lang="uz-Cyrl-UZ" i="1" dirty="0"/>
              <a:t>sek</a:t>
            </a:r>
            <a:r>
              <a:rPr lang="uz-Cyrl-UZ" dirty="0"/>
              <a:t> davom etadi</a:t>
            </a:r>
            <a:r>
              <a:rPr lang="uz-Latn-UZ" dirty="0"/>
              <a:t>;</a:t>
            </a:r>
          </a:p>
          <a:p>
            <a:r>
              <a:rPr lang="uz-Latn-UZ" dirty="0"/>
              <a:t>2) q</a:t>
            </a:r>
            <a:r>
              <a:rPr lang="uz-Cyrl-UZ" dirty="0"/>
              <a:t>isqarish fazasi - 50 </a:t>
            </a:r>
            <a:r>
              <a:rPr lang="uz-Cyrl-UZ" i="1" dirty="0"/>
              <a:t>m</a:t>
            </a:r>
            <a:r>
              <a:rPr lang="en-US" i="1" dirty="0"/>
              <a:t>/</a:t>
            </a:r>
            <a:r>
              <a:rPr lang="uz-Cyrl-UZ" i="1" dirty="0"/>
              <a:t>sek</a:t>
            </a:r>
            <a:r>
              <a:rPr lang="uz-Cyrl-UZ" dirty="0"/>
              <a:t> davom etadi</a:t>
            </a:r>
            <a:r>
              <a:rPr lang="uz-Latn-UZ" dirty="0"/>
              <a:t>;</a:t>
            </a:r>
          </a:p>
          <a:p>
            <a:r>
              <a:rPr lang="uz-Latn-UZ" dirty="0"/>
              <a:t>3) b</a:t>
            </a:r>
            <a:r>
              <a:rPr lang="uz-Cyrl-UZ" dirty="0"/>
              <a:t>o‘shashish fazasi m</a:t>
            </a:r>
            <a:r>
              <a:rPr lang="en-US" dirty="0"/>
              <a:t>/</a:t>
            </a:r>
            <a:r>
              <a:rPr lang="uz-Cyrl-UZ" dirty="0"/>
              <a:t>sek </a:t>
            </a:r>
            <a:r>
              <a:rPr lang="en-US" dirty="0"/>
              <a:t>-</a:t>
            </a:r>
            <a:r>
              <a:rPr lang="uz-Cyrl-UZ" dirty="0"/>
              <a:t> 50 </a:t>
            </a:r>
            <a:r>
              <a:rPr lang="uz-Cyrl-UZ" i="1" dirty="0"/>
              <a:t>m</a:t>
            </a:r>
            <a:r>
              <a:rPr lang="en-US" i="1" dirty="0"/>
              <a:t>/</a:t>
            </a:r>
            <a:r>
              <a:rPr lang="uz-Cyrl-UZ" i="1" dirty="0"/>
              <a:t>sek</a:t>
            </a:r>
            <a:r>
              <a:rPr lang="uz-Cyrl-UZ" dirty="0"/>
              <a:t> davom etadi.</a:t>
            </a:r>
            <a:endParaRPr lang="uz-Latn-UZ" dirty="0"/>
          </a:p>
          <a:p>
            <a:endParaRPr lang="uz-Latn-UZ" dirty="0"/>
          </a:p>
        </p:txBody>
      </p:sp>
    </p:spTree>
    <p:extLst>
      <p:ext uri="{BB962C8B-B14F-4D97-AF65-F5344CB8AC3E}">
        <p14:creationId xmlns:p14="http://schemas.microsoft.com/office/powerpoint/2010/main" val="2822151664"/>
      </p:ext>
    </p:extLst>
  </p:cSld>
  <p:clrMapOvr>
    <a:masterClrMapping/>
  </p:clrMapOvr>
</p:sld>
</file>

<file path=ppt/theme/theme1.xml><?xml version="1.0" encoding="utf-8"?>
<a:theme xmlns:a="http://schemas.openxmlformats.org/drawingml/2006/main" name="Легкий дым">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21</TotalTime>
  <Words>1734</Words>
  <Application>Microsoft Office PowerPoint</Application>
  <PresentationFormat>Широкоэкранный</PresentationFormat>
  <Paragraphs>104</Paragraphs>
  <Slides>14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14</vt:i4>
      </vt:variant>
    </vt:vector>
  </HeadingPairs>
  <TitlesOfParts>
    <vt:vector size="19" baseType="lpstr">
      <vt:lpstr>Arial</vt:lpstr>
      <vt:lpstr>Century Gothic</vt:lpstr>
      <vt:lpstr>Times New Roman</vt:lpstr>
      <vt:lpstr>Wingdings 3</vt:lpstr>
      <vt:lpstr>Легкий дым</vt:lpstr>
      <vt:lpstr>Harakat  apparati  fiziologiyasi.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Harakat  apparati  fiziologiyasi.</dc:title>
  <dc:creator>ASUS</dc:creator>
  <cp:lastModifiedBy>ASUS</cp:lastModifiedBy>
  <cp:revision>3</cp:revision>
  <dcterms:created xsi:type="dcterms:W3CDTF">2022-10-29T16:28:23Z</dcterms:created>
  <dcterms:modified xsi:type="dcterms:W3CDTF">2022-10-29T16:49:51Z</dcterms:modified>
</cp:coreProperties>
</file>