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sldIdLst>
    <p:sldId id="256" r:id="rId3"/>
    <p:sldId id="257" r:id="rId4"/>
    <p:sldId id="258" r:id="rId5"/>
    <p:sldId id="277" r:id="rId6"/>
    <p:sldId id="265" r:id="rId7"/>
    <p:sldId id="269" r:id="rId8"/>
    <p:sldId id="271" r:id="rId9"/>
    <p:sldId id="270" r:id="rId10"/>
    <p:sldId id="278" r:id="rId11"/>
    <p:sldId id="279" r:id="rId12"/>
    <p:sldId id="273" r:id="rId13"/>
    <p:sldId id="272" r:id="rId14"/>
    <p:sldId id="274" r:id="rId15"/>
    <p:sldId id="275" r:id="rId16"/>
    <p:sldId id="280" r:id="rId17"/>
    <p:sldId id="276" r:id="rId1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7" d="100"/>
          <a:sy n="77" d="100"/>
        </p:scale>
        <p:origin x="-116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Овал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lang="ru-RU" smtClean="0"/>
              <a:t>Образец заголовка</a:t>
            </a:r>
            <a:endParaRPr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6" name="Дата 6"/>
          <p:cNvSpPr>
            <a:spLocks noGrp="1"/>
          </p:cNvSpPr>
          <p:nvPr>
            <p:ph type="dt" sz="half" idx="10"/>
          </p:nvPr>
        </p:nvSpPr>
        <p:spPr/>
        <p:txBody>
          <a:bodyPr/>
          <a:lstStyle>
            <a:lvl1pPr>
              <a:defRPr/>
            </a:lvl1pPr>
            <a:extLst/>
          </a:lstStyle>
          <a:p>
            <a:pPr>
              <a:defRPr/>
            </a:pPr>
            <a:fld id="{C3AFD879-6A78-43C0-BE3E-4DBF85ED7116}" type="datetimeFigureOut">
              <a:rPr lang="ru-RU"/>
              <a:pPr>
                <a:defRPr/>
              </a:pPr>
              <a:t>16.08.2017</a:t>
            </a:fld>
            <a:endParaRPr lang="ru-RU"/>
          </a:p>
        </p:txBody>
      </p:sp>
      <p:sp>
        <p:nvSpPr>
          <p:cNvPr id="7" name="Нижний колонтитул 19"/>
          <p:cNvSpPr>
            <a:spLocks noGrp="1"/>
          </p:cNvSpPr>
          <p:nvPr>
            <p:ph type="ftr" sz="quarter" idx="11"/>
          </p:nvPr>
        </p:nvSpPr>
        <p:spPr/>
        <p:txBody>
          <a:bodyPr/>
          <a:lstStyle>
            <a:lvl1pPr>
              <a:defRPr/>
            </a:lvl1pPr>
            <a:extLst/>
          </a:lstStyle>
          <a:p>
            <a:pPr>
              <a:defRPr/>
            </a:pPr>
            <a:endParaRPr lang="ru-RU"/>
          </a:p>
        </p:txBody>
      </p:sp>
      <p:sp>
        <p:nvSpPr>
          <p:cNvPr id="8" name="Номер слайда 9"/>
          <p:cNvSpPr>
            <a:spLocks noGrp="1"/>
          </p:cNvSpPr>
          <p:nvPr>
            <p:ph type="sldNum" sz="quarter" idx="12"/>
          </p:nvPr>
        </p:nvSpPr>
        <p:spPr/>
        <p:txBody>
          <a:bodyPr/>
          <a:lstStyle>
            <a:lvl1pPr>
              <a:defRPr/>
            </a:lvl1pPr>
            <a:extLst/>
          </a:lstStyle>
          <a:p>
            <a:pPr>
              <a:defRPr/>
            </a:pPr>
            <a:fld id="{6ED57366-E0A4-406D-8320-0A9076303D54}"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FBC04667-CA64-4F74-9A17-51F116201F08}" type="datetimeFigureOut">
              <a:rPr lang="ru-RU"/>
              <a:pPr>
                <a:defRPr/>
              </a:pPr>
              <a:t>16.08.2017</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217FCC67-55F7-4379-AA52-FF32A4F39A6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2DB92731-DA83-4F9B-A68C-81398C07B66C}" type="datetimeFigureOut">
              <a:rPr lang="ru-RU"/>
              <a:pPr>
                <a:defRPr/>
              </a:pPr>
              <a:t>16.08.2017</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0448F2BF-B4B5-4FB0-A33E-7C476C89B06F}"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5" name="Нижний колонтитул 4"/>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6" name="Номер слайда 5"/>
          <p:cNvSpPr>
            <a:spLocks noGrp="1"/>
          </p:cNvSpPr>
          <p:nvPr>
            <p:ph type="sldNum" sz="quarter" idx="12"/>
          </p:nvPr>
        </p:nvSpPr>
        <p:spPr/>
        <p:txBody>
          <a:bodyPr/>
          <a:lstStyle>
            <a:lvl1pPr fontAlgn="auto">
              <a:spcBef>
                <a:spcPts val="0"/>
              </a:spcBef>
              <a:spcAft>
                <a:spcPts val="0"/>
              </a:spcAft>
              <a:defRPr/>
            </a:lvl1pPr>
          </a:lstStyle>
          <a:p>
            <a:pPr>
              <a:defRPr/>
            </a:pPr>
            <a:fld id="{25D2E148-3107-4B00-8F61-BE16D8362742}"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5" name="Нижний колонтитул 4"/>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6" name="Номер слайда 5"/>
          <p:cNvSpPr>
            <a:spLocks noGrp="1"/>
          </p:cNvSpPr>
          <p:nvPr>
            <p:ph type="sldNum" sz="quarter" idx="12"/>
          </p:nvPr>
        </p:nvSpPr>
        <p:spPr/>
        <p:txBody>
          <a:bodyPr/>
          <a:lstStyle>
            <a:lvl1pPr fontAlgn="auto">
              <a:spcBef>
                <a:spcPts val="0"/>
              </a:spcBef>
              <a:spcAft>
                <a:spcPts val="0"/>
              </a:spcAft>
              <a:defRPr/>
            </a:lvl1pPr>
          </a:lstStyle>
          <a:p>
            <a:pPr>
              <a:defRPr/>
            </a:pPr>
            <a:fld id="{6DFFA6C5-6175-4BF9-9B34-B0369F1368B3}"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5" name="Нижний колонтитул 4"/>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6" name="Номер слайда 5"/>
          <p:cNvSpPr>
            <a:spLocks noGrp="1"/>
          </p:cNvSpPr>
          <p:nvPr>
            <p:ph type="sldNum" sz="quarter" idx="12"/>
          </p:nvPr>
        </p:nvSpPr>
        <p:spPr/>
        <p:txBody>
          <a:bodyPr/>
          <a:lstStyle>
            <a:lvl1pPr fontAlgn="auto">
              <a:spcBef>
                <a:spcPts val="0"/>
              </a:spcBef>
              <a:spcAft>
                <a:spcPts val="0"/>
              </a:spcAft>
              <a:defRPr/>
            </a:lvl1pPr>
          </a:lstStyle>
          <a:p>
            <a:pPr>
              <a:defRPr/>
            </a:pPr>
            <a:fld id="{37A73260-D168-4DA3-B4A3-3C9DB7399476}"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6" name="Нижний колонтитул 5"/>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7" name="Номер слайда 6"/>
          <p:cNvSpPr>
            <a:spLocks noGrp="1"/>
          </p:cNvSpPr>
          <p:nvPr>
            <p:ph type="sldNum" sz="quarter" idx="12"/>
          </p:nvPr>
        </p:nvSpPr>
        <p:spPr/>
        <p:txBody>
          <a:bodyPr/>
          <a:lstStyle>
            <a:lvl1pPr fontAlgn="auto">
              <a:spcBef>
                <a:spcPts val="0"/>
              </a:spcBef>
              <a:spcAft>
                <a:spcPts val="0"/>
              </a:spcAft>
              <a:defRPr/>
            </a:lvl1pPr>
          </a:lstStyle>
          <a:p>
            <a:pPr>
              <a:defRPr/>
            </a:pPr>
            <a:fld id="{C65FA843-A03C-4358-BF5E-636D6B0263B5}"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8" name="Нижний колонтитул 7"/>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9" name="Номер слайда 8"/>
          <p:cNvSpPr>
            <a:spLocks noGrp="1"/>
          </p:cNvSpPr>
          <p:nvPr>
            <p:ph type="sldNum" sz="quarter" idx="12"/>
          </p:nvPr>
        </p:nvSpPr>
        <p:spPr/>
        <p:txBody>
          <a:bodyPr/>
          <a:lstStyle>
            <a:lvl1pPr fontAlgn="auto">
              <a:spcBef>
                <a:spcPts val="0"/>
              </a:spcBef>
              <a:spcAft>
                <a:spcPts val="0"/>
              </a:spcAft>
              <a:defRPr/>
            </a:lvl1pPr>
          </a:lstStyle>
          <a:p>
            <a:pPr>
              <a:defRPr/>
            </a:pPr>
            <a:fld id="{1B8F534A-E87F-41ED-8C2C-92F607244493}"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4" name="Нижний колонтитул 3"/>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5" name="Номер слайда 4"/>
          <p:cNvSpPr>
            <a:spLocks noGrp="1"/>
          </p:cNvSpPr>
          <p:nvPr>
            <p:ph type="sldNum" sz="quarter" idx="12"/>
          </p:nvPr>
        </p:nvSpPr>
        <p:spPr/>
        <p:txBody>
          <a:bodyPr/>
          <a:lstStyle>
            <a:lvl1pPr fontAlgn="auto">
              <a:spcBef>
                <a:spcPts val="0"/>
              </a:spcBef>
              <a:spcAft>
                <a:spcPts val="0"/>
              </a:spcAft>
              <a:defRPr/>
            </a:lvl1pPr>
          </a:lstStyle>
          <a:p>
            <a:pPr>
              <a:defRPr/>
            </a:pPr>
            <a:fld id="{3351AE08-BB6F-454D-8A25-422150279D6E}"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3" name="Нижний колонтитул 2"/>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4" name="Номер слайда 3"/>
          <p:cNvSpPr>
            <a:spLocks noGrp="1"/>
          </p:cNvSpPr>
          <p:nvPr>
            <p:ph type="sldNum" sz="quarter" idx="12"/>
          </p:nvPr>
        </p:nvSpPr>
        <p:spPr/>
        <p:txBody>
          <a:bodyPr/>
          <a:lstStyle>
            <a:lvl1pPr fontAlgn="auto">
              <a:spcBef>
                <a:spcPts val="0"/>
              </a:spcBef>
              <a:spcAft>
                <a:spcPts val="0"/>
              </a:spcAft>
              <a:defRPr/>
            </a:lvl1pPr>
          </a:lstStyle>
          <a:p>
            <a:pPr>
              <a:defRPr/>
            </a:pPr>
            <a:fld id="{28097427-0A09-4D44-93E9-DD8F3B52F9FD}"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6" name="Нижний колонтитул 5"/>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7" name="Номер слайда 6"/>
          <p:cNvSpPr>
            <a:spLocks noGrp="1"/>
          </p:cNvSpPr>
          <p:nvPr>
            <p:ph type="sldNum" sz="quarter" idx="12"/>
          </p:nvPr>
        </p:nvSpPr>
        <p:spPr/>
        <p:txBody>
          <a:bodyPr/>
          <a:lstStyle>
            <a:lvl1pPr fontAlgn="auto">
              <a:spcBef>
                <a:spcPts val="0"/>
              </a:spcBef>
              <a:spcAft>
                <a:spcPts val="0"/>
              </a:spcAft>
              <a:defRPr/>
            </a:lvl1pPr>
          </a:lstStyle>
          <a:p>
            <a:pPr>
              <a:defRPr/>
            </a:pPr>
            <a:fld id="{C5DFA94B-5474-451F-B9A5-A07C3C37FE27}"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38F8BC1D-43A9-4AC0-A9E4-F905231D5C6D}" type="datetimeFigureOut">
              <a:rPr lang="ru-RU"/>
              <a:pPr>
                <a:defRPr/>
              </a:pPr>
              <a:t>16.08.2017</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1B75313F-2917-41B5-BA0E-6A66EA5EE579}"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6" name="Нижний колонтитул 5"/>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7" name="Номер слайда 6"/>
          <p:cNvSpPr>
            <a:spLocks noGrp="1"/>
          </p:cNvSpPr>
          <p:nvPr>
            <p:ph type="sldNum" sz="quarter" idx="12"/>
          </p:nvPr>
        </p:nvSpPr>
        <p:spPr/>
        <p:txBody>
          <a:bodyPr/>
          <a:lstStyle>
            <a:lvl1pPr fontAlgn="auto">
              <a:spcBef>
                <a:spcPts val="0"/>
              </a:spcBef>
              <a:spcAft>
                <a:spcPts val="0"/>
              </a:spcAft>
              <a:defRPr/>
            </a:lvl1pPr>
          </a:lstStyle>
          <a:p>
            <a:pPr>
              <a:defRPr/>
            </a:pPr>
            <a:fld id="{8441438C-592A-48B2-B045-A68F06DC2E7A}"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5" name="Нижний колонтитул 4"/>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6" name="Номер слайда 5"/>
          <p:cNvSpPr>
            <a:spLocks noGrp="1"/>
          </p:cNvSpPr>
          <p:nvPr>
            <p:ph type="sldNum" sz="quarter" idx="12"/>
          </p:nvPr>
        </p:nvSpPr>
        <p:spPr/>
        <p:txBody>
          <a:bodyPr/>
          <a:lstStyle>
            <a:lvl1pPr fontAlgn="auto">
              <a:spcBef>
                <a:spcPts val="0"/>
              </a:spcBef>
              <a:spcAft>
                <a:spcPts val="0"/>
              </a:spcAft>
              <a:defRPr/>
            </a:lvl1pPr>
          </a:lstStyle>
          <a:p>
            <a:pPr>
              <a:defRPr/>
            </a:pPr>
            <a:fld id="{B05E026D-B608-41ED-8089-C0B669BFF43A}"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fontAlgn="auto">
              <a:spcBef>
                <a:spcPts val="0"/>
              </a:spcBef>
              <a:spcAft>
                <a:spcPts val="0"/>
              </a:spcAft>
              <a:defRPr/>
            </a:lvl1pPr>
          </a:lstStyle>
          <a:p>
            <a:pPr>
              <a:defRPr/>
            </a:pPr>
            <a:endParaRPr lang="ru-RU"/>
          </a:p>
        </p:txBody>
      </p:sp>
      <p:sp>
        <p:nvSpPr>
          <p:cNvPr id="5" name="Нижний колонтитул 4"/>
          <p:cNvSpPr>
            <a:spLocks noGrp="1"/>
          </p:cNvSpPr>
          <p:nvPr>
            <p:ph type="ftr" sz="quarter" idx="11"/>
          </p:nvPr>
        </p:nvSpPr>
        <p:spPr/>
        <p:txBody>
          <a:bodyPr/>
          <a:lstStyle>
            <a:lvl1pPr fontAlgn="auto">
              <a:spcBef>
                <a:spcPts val="0"/>
              </a:spcBef>
              <a:spcAft>
                <a:spcPts val="0"/>
              </a:spcAft>
              <a:defRPr/>
            </a:lvl1pPr>
          </a:lstStyle>
          <a:p>
            <a:pPr>
              <a:defRPr/>
            </a:pPr>
            <a:endParaRPr lang="ru-RU"/>
          </a:p>
        </p:txBody>
      </p:sp>
      <p:sp>
        <p:nvSpPr>
          <p:cNvPr id="6" name="Номер слайда 5"/>
          <p:cNvSpPr>
            <a:spLocks noGrp="1"/>
          </p:cNvSpPr>
          <p:nvPr>
            <p:ph type="sldNum" sz="quarter" idx="12"/>
          </p:nvPr>
        </p:nvSpPr>
        <p:spPr/>
        <p:txBody>
          <a:bodyPr/>
          <a:lstStyle>
            <a:lvl1pPr fontAlgn="auto">
              <a:spcBef>
                <a:spcPts val="0"/>
              </a:spcBef>
              <a:spcAft>
                <a:spcPts val="0"/>
              </a:spcAft>
              <a:defRPr/>
            </a:lvl1pPr>
          </a:lstStyle>
          <a:p>
            <a:pPr>
              <a:defRPr/>
            </a:pPr>
            <a:fld id="{A7008FF7-F604-40C7-B71D-F23E9C91B4F7}"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оугольник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Прямоугольник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Овал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ru-RU" smtClean="0"/>
              <a:t>Образец заголовка</a:t>
            </a:r>
            <a:endParaRPr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8" name="Дата 3"/>
          <p:cNvSpPr>
            <a:spLocks noGrp="1"/>
          </p:cNvSpPr>
          <p:nvPr>
            <p:ph type="dt" sz="half" idx="10"/>
          </p:nvPr>
        </p:nvSpPr>
        <p:spPr/>
        <p:txBody>
          <a:bodyPr/>
          <a:lstStyle>
            <a:lvl1pPr>
              <a:defRPr/>
            </a:lvl1pPr>
            <a:extLst/>
          </a:lstStyle>
          <a:p>
            <a:pPr>
              <a:defRPr/>
            </a:pPr>
            <a:fld id="{0AAFE70E-90AE-45E1-B9C0-54C8CAC1E0E0}" type="datetimeFigureOut">
              <a:rPr lang="ru-RU"/>
              <a:pPr>
                <a:defRPr/>
              </a:pPr>
              <a:t>16.08.2017</a:t>
            </a:fld>
            <a:endParaRPr lang="ru-RU"/>
          </a:p>
        </p:txBody>
      </p:sp>
      <p:sp>
        <p:nvSpPr>
          <p:cNvPr id="9" name="Нижний колонтитул 4"/>
          <p:cNvSpPr>
            <a:spLocks noGrp="1"/>
          </p:cNvSpPr>
          <p:nvPr>
            <p:ph type="ftr" sz="quarter" idx="11"/>
          </p:nvPr>
        </p:nvSpPr>
        <p:spPr/>
        <p:txBody>
          <a:bodyPr/>
          <a:lstStyle>
            <a:lvl1pPr>
              <a:defRPr/>
            </a:lvl1pPr>
            <a:extLst/>
          </a:lstStyle>
          <a:p>
            <a:pPr>
              <a:defRPr/>
            </a:pPr>
            <a:endParaRPr lang="ru-RU"/>
          </a:p>
        </p:txBody>
      </p:sp>
      <p:sp>
        <p:nvSpPr>
          <p:cNvPr id="10" name="Номер слайда 5"/>
          <p:cNvSpPr>
            <a:spLocks noGrp="1"/>
          </p:cNvSpPr>
          <p:nvPr>
            <p:ph type="sldNum" sz="quarter" idx="12"/>
          </p:nvPr>
        </p:nvSpPr>
        <p:spPr/>
        <p:txBody>
          <a:bodyPr/>
          <a:lstStyle>
            <a:lvl1pPr>
              <a:defRPr/>
            </a:lvl1pPr>
            <a:extLst/>
          </a:lstStyle>
          <a:p>
            <a:pPr>
              <a:defRPr/>
            </a:pPr>
            <a:fld id="{2DC1ED8D-C893-4DAD-B1B6-FBB3F4DB6661}"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3"/>
          <p:cNvSpPr>
            <a:spLocks noGrp="1"/>
          </p:cNvSpPr>
          <p:nvPr>
            <p:ph type="dt" sz="half" idx="10"/>
          </p:nvPr>
        </p:nvSpPr>
        <p:spPr/>
        <p:txBody>
          <a:bodyPr/>
          <a:lstStyle>
            <a:lvl1pPr>
              <a:defRPr/>
            </a:lvl1pPr>
          </a:lstStyle>
          <a:p>
            <a:pPr>
              <a:defRPr/>
            </a:pPr>
            <a:fld id="{158B9842-B20F-43AA-8721-589B19937050}" type="datetimeFigureOut">
              <a:rPr lang="ru-RU"/>
              <a:pPr>
                <a:defRPr/>
              </a:pPr>
              <a:t>16.08.2017</a:t>
            </a:fld>
            <a:endParaRPr lang="ru-RU"/>
          </a:p>
        </p:txBody>
      </p:sp>
      <p:sp>
        <p:nvSpPr>
          <p:cNvPr id="6" name="Нижний колонтитул 9"/>
          <p:cNvSpPr>
            <a:spLocks noGrp="1"/>
          </p:cNvSpPr>
          <p:nvPr>
            <p:ph type="ftr" sz="quarter" idx="11"/>
          </p:nvPr>
        </p:nvSpPr>
        <p:spPr/>
        <p:txBody>
          <a:bodyPr/>
          <a:lstStyle>
            <a:lvl1pPr>
              <a:defRPr/>
            </a:lvl1pPr>
          </a:lstStyle>
          <a:p>
            <a:pPr>
              <a:defRPr/>
            </a:pPr>
            <a:endParaRPr lang="ru-RU"/>
          </a:p>
        </p:txBody>
      </p:sp>
      <p:sp>
        <p:nvSpPr>
          <p:cNvPr id="7" name="Номер слайда 21"/>
          <p:cNvSpPr>
            <a:spLocks noGrp="1"/>
          </p:cNvSpPr>
          <p:nvPr>
            <p:ph type="sldNum" sz="quarter" idx="12"/>
          </p:nvPr>
        </p:nvSpPr>
        <p:spPr/>
        <p:txBody>
          <a:bodyPr/>
          <a:lstStyle>
            <a:lvl1pPr>
              <a:defRPr/>
            </a:lvl1pPr>
          </a:lstStyle>
          <a:p>
            <a:pPr>
              <a:defRPr/>
            </a:pPr>
            <a:fld id="{AA3B4928-762A-4501-9D1F-3C2C86012FC8}"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lstStyle>
            <a:lvl1pPr algn="ctr">
              <a:defRPr sz="4500" b="1" cap="none" baseline="0"/>
            </a:lvl1pPr>
            <a:extLst/>
          </a:lstStyle>
          <a:p>
            <a:r>
              <a:rPr lang="ru-RU" smtClean="0"/>
              <a:t>Образец заголовка</a:t>
            </a:r>
            <a:endParaRPr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extLst/>
          </a:lstStyle>
          <a:p>
            <a:pPr>
              <a:defRPr/>
            </a:pPr>
            <a:fld id="{16103CB3-7BCA-46EC-B34B-973B473D9F1B}" type="datetimeFigureOut">
              <a:rPr lang="ru-RU"/>
              <a:pPr>
                <a:defRPr/>
              </a:pPr>
              <a:t>16.08.2017</a:t>
            </a:fld>
            <a:endParaRPr lang="ru-RU"/>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8"/>
          <p:cNvSpPr>
            <a:spLocks noGrp="1"/>
          </p:cNvSpPr>
          <p:nvPr>
            <p:ph type="sldNum" sz="quarter" idx="12"/>
          </p:nvPr>
        </p:nvSpPr>
        <p:spPr/>
        <p:txBody>
          <a:bodyPr/>
          <a:lstStyle>
            <a:lvl1pPr>
              <a:defRPr/>
            </a:lvl1pPr>
            <a:extLst/>
          </a:lstStyle>
          <a:p>
            <a:pPr>
              <a:defRPr/>
            </a:pPr>
            <a:fld id="{1C6B63BE-DFBD-4A16-B8FF-8E6529727339}"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Дата 23"/>
          <p:cNvSpPr>
            <a:spLocks noGrp="1"/>
          </p:cNvSpPr>
          <p:nvPr>
            <p:ph type="dt" sz="half" idx="10"/>
          </p:nvPr>
        </p:nvSpPr>
        <p:spPr/>
        <p:txBody>
          <a:bodyPr/>
          <a:lstStyle>
            <a:lvl1pPr>
              <a:defRPr/>
            </a:lvl1pPr>
          </a:lstStyle>
          <a:p>
            <a:pPr>
              <a:defRPr/>
            </a:pPr>
            <a:fld id="{F726A29A-8B81-4AAE-A63A-DFDA2C3A447A}" type="datetimeFigureOut">
              <a:rPr lang="ru-RU"/>
              <a:pPr>
                <a:defRPr/>
              </a:pPr>
              <a:t>16.08.2017</a:t>
            </a:fld>
            <a:endParaRPr lang="ru-RU"/>
          </a:p>
        </p:txBody>
      </p:sp>
      <p:sp>
        <p:nvSpPr>
          <p:cNvPr id="4" name="Нижний колонтитул 9"/>
          <p:cNvSpPr>
            <a:spLocks noGrp="1"/>
          </p:cNvSpPr>
          <p:nvPr>
            <p:ph type="ftr" sz="quarter" idx="11"/>
          </p:nvPr>
        </p:nvSpPr>
        <p:spPr/>
        <p:txBody>
          <a:bodyPr/>
          <a:lstStyle>
            <a:lvl1pPr>
              <a:defRPr/>
            </a:lvl1pPr>
          </a:lstStyle>
          <a:p>
            <a:pPr>
              <a:defRPr/>
            </a:pPr>
            <a:endParaRPr lang="ru-RU"/>
          </a:p>
        </p:txBody>
      </p:sp>
      <p:sp>
        <p:nvSpPr>
          <p:cNvPr id="5" name="Номер слайда 21"/>
          <p:cNvSpPr>
            <a:spLocks noGrp="1"/>
          </p:cNvSpPr>
          <p:nvPr>
            <p:ph type="sldNum" sz="quarter" idx="12"/>
          </p:nvPr>
        </p:nvSpPr>
        <p:spPr/>
        <p:txBody>
          <a:bodyPr/>
          <a:lstStyle>
            <a:lvl1pPr>
              <a:defRPr/>
            </a:lvl1pPr>
          </a:lstStyle>
          <a:p>
            <a:pPr>
              <a:defRPr/>
            </a:pPr>
            <a:fld id="{3BA8DEDA-B17B-4B78-98B6-1A6928F6B01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Прямоугольник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Прямоугольник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Дата 1"/>
          <p:cNvSpPr>
            <a:spLocks noGrp="1"/>
          </p:cNvSpPr>
          <p:nvPr>
            <p:ph type="dt" sz="half" idx="10"/>
          </p:nvPr>
        </p:nvSpPr>
        <p:spPr/>
        <p:txBody>
          <a:bodyPr/>
          <a:lstStyle>
            <a:lvl1pPr>
              <a:defRPr/>
            </a:lvl1pPr>
            <a:extLst/>
          </a:lstStyle>
          <a:p>
            <a:pPr>
              <a:defRPr/>
            </a:pPr>
            <a:fld id="{22A4B37D-E454-4895-8886-19362F88876B}" type="datetimeFigureOut">
              <a:rPr lang="ru-RU"/>
              <a:pPr>
                <a:defRPr/>
              </a:pPr>
              <a:t>16.08.2017</a:t>
            </a:fld>
            <a:endParaRPr lang="ru-RU"/>
          </a:p>
        </p:txBody>
      </p:sp>
      <p:sp>
        <p:nvSpPr>
          <p:cNvPr id="5" name="Нижний колонтитул 2"/>
          <p:cNvSpPr>
            <a:spLocks noGrp="1"/>
          </p:cNvSpPr>
          <p:nvPr>
            <p:ph type="ftr" sz="quarter" idx="11"/>
          </p:nvPr>
        </p:nvSpPr>
        <p:spPr/>
        <p:txBody>
          <a:bodyPr/>
          <a:lstStyle>
            <a:lvl1pPr>
              <a:defRPr/>
            </a:lvl1pPr>
            <a:extLst/>
          </a:lstStyle>
          <a:p>
            <a:pPr>
              <a:defRPr/>
            </a:pPr>
            <a:endParaRPr lang="ru-RU"/>
          </a:p>
        </p:txBody>
      </p:sp>
      <p:sp>
        <p:nvSpPr>
          <p:cNvPr id="6" name="Номер слайда 3"/>
          <p:cNvSpPr>
            <a:spLocks noGrp="1"/>
          </p:cNvSpPr>
          <p:nvPr>
            <p:ph type="sldNum" sz="quarter" idx="12"/>
          </p:nvPr>
        </p:nvSpPr>
        <p:spPr/>
        <p:txBody>
          <a:bodyPr/>
          <a:lstStyle>
            <a:lvl1pPr>
              <a:defRPr/>
            </a:lvl1pPr>
            <a:extLst/>
          </a:lstStyle>
          <a:p>
            <a:pPr>
              <a:defRPr/>
            </a:pPr>
            <a:fld id="{B3C879FE-0C3F-4A1A-B03A-D004940E27B6}"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ru-RU" smtClean="0"/>
              <a:t>Образец заголовка</a:t>
            </a:r>
            <a:endParaRPr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extLst/>
          </a:lstStyle>
          <a:p>
            <a:pPr>
              <a:defRPr/>
            </a:pPr>
            <a:fld id="{4CC07986-3080-4F17-8CAA-F02C1F23B70D}" type="datetimeFigureOut">
              <a:rPr lang="ru-RU"/>
              <a:pPr>
                <a:defRPr/>
              </a:pPr>
              <a:t>16.08.2017</a:t>
            </a:fld>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48D2F8B8-E855-4947-9F22-880575C0FD30}"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Блок-схема: процесс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Блок-схема: процесс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ru-RU" smtClean="0"/>
              <a:t>Образец заголовка</a:t>
            </a:r>
            <a:endParaRPr lang="en-US"/>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8" name="Дата 4"/>
          <p:cNvSpPr>
            <a:spLocks noGrp="1"/>
          </p:cNvSpPr>
          <p:nvPr>
            <p:ph type="dt" sz="half" idx="10"/>
          </p:nvPr>
        </p:nvSpPr>
        <p:spPr/>
        <p:txBody>
          <a:bodyPr/>
          <a:lstStyle>
            <a:lvl1pPr>
              <a:defRPr/>
            </a:lvl1pPr>
            <a:extLst/>
          </a:lstStyle>
          <a:p>
            <a:pPr>
              <a:defRPr/>
            </a:pPr>
            <a:fld id="{A7A4804A-E8D1-4487-8440-ACB8B63ED04D}" type="datetimeFigureOut">
              <a:rPr lang="ru-RU"/>
              <a:pPr>
                <a:defRPr/>
              </a:pPr>
              <a:t>16.08.2017</a:t>
            </a:fld>
            <a:endParaRPr lang="ru-RU"/>
          </a:p>
        </p:txBody>
      </p:sp>
      <p:sp>
        <p:nvSpPr>
          <p:cNvPr id="9" name="Нижний колонтитул 5"/>
          <p:cNvSpPr>
            <a:spLocks noGrp="1"/>
          </p:cNvSpPr>
          <p:nvPr>
            <p:ph type="ftr" sz="quarter" idx="11"/>
          </p:nvPr>
        </p:nvSpPr>
        <p:spPr/>
        <p:txBody>
          <a:bodyPr/>
          <a:lstStyle>
            <a:lvl1pPr>
              <a:defRPr/>
            </a:lvl1pPr>
            <a:extLst/>
          </a:lstStyle>
          <a:p>
            <a:pPr>
              <a:defRPr/>
            </a:pPr>
            <a:endParaRPr lang="ru-RU"/>
          </a:p>
        </p:txBody>
      </p:sp>
      <p:sp>
        <p:nvSpPr>
          <p:cNvPr id="10" name="Номер слайда 6"/>
          <p:cNvSpPr>
            <a:spLocks noGrp="1"/>
          </p:cNvSpPr>
          <p:nvPr>
            <p:ph type="sldNum" sz="quarter" idx="12"/>
          </p:nvPr>
        </p:nvSpPr>
        <p:spPr/>
        <p:txBody>
          <a:bodyPr/>
          <a:lstStyle>
            <a:lvl1pPr>
              <a:defRPr/>
            </a:lvl1pPr>
            <a:extLst/>
          </a:lstStyle>
          <a:p>
            <a:pPr>
              <a:defRPr/>
            </a:pPr>
            <a:fld id="{2B1E9A13-53F8-40EB-AF34-872453ED52E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Овал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Прямоугольник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Заголовок 4"/>
          <p:cNvSpPr>
            <a:spLocks noGrp="1"/>
          </p:cNvSpPr>
          <p:nvPr>
            <p:ph type="title"/>
          </p:nvPr>
        </p:nvSpPr>
        <p:spPr>
          <a:xfrm>
            <a:off x="1435100" y="274638"/>
            <a:ext cx="7499350" cy="1143000"/>
          </a:xfrm>
          <a:prstGeom prst="rect">
            <a:avLst/>
          </a:prstGeom>
        </p:spPr>
        <p:txBody>
          <a:bodyPr anchor="ctr">
            <a:normAutofit/>
          </a:bodyPr>
          <a:lstStyle>
            <a:extLst/>
          </a:lstStyle>
          <a:p>
            <a:r>
              <a:rPr lang="ru-RU" smtClean="0"/>
              <a:t>Образец заголовка</a:t>
            </a:r>
            <a:endParaRPr lang="en-US"/>
          </a:p>
        </p:txBody>
      </p:sp>
      <p:sp>
        <p:nvSpPr>
          <p:cNvPr id="1033" name="Текст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D7F8427D-FB2A-4C04-AFE5-1C5DD9235CE9}" type="datetimeFigureOut">
              <a:rPr lang="ru-RU"/>
              <a:pPr>
                <a:defRPr/>
              </a:pPr>
              <a:t>16.08.2017</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ru-RU"/>
          </a:p>
        </p:txBody>
      </p:sp>
      <p:sp>
        <p:nvSpPr>
          <p:cNvPr id="22" name="Номер слайда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02528DAB-13AD-4657-84C4-8F661DFDBCF6}" type="slidenum">
              <a:rPr lang="ru-RU"/>
              <a:pPr>
                <a:defRPr/>
              </a:pPr>
              <a:t>‹#›</a:t>
            </a:fld>
            <a:endParaRPr lang="ru-RU"/>
          </a:p>
        </p:txBody>
      </p:sp>
      <p:sp>
        <p:nvSpPr>
          <p:cNvPr id="15" name="Прямоугольник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79" r:id="rId1"/>
    <p:sldLayoutId id="2147483774" r:id="rId2"/>
    <p:sldLayoutId id="2147483780" r:id="rId3"/>
    <p:sldLayoutId id="2147483775" r:id="rId4"/>
    <p:sldLayoutId id="2147483781" r:id="rId5"/>
    <p:sldLayoutId id="2147483776" r:id="rId6"/>
    <p:sldLayoutId id="2147483782" r:id="rId7"/>
    <p:sldLayoutId id="2147483783" r:id="rId8"/>
    <p:sldLayoutId id="2147483784" r:id="rId9"/>
    <p:sldLayoutId id="2147483777" r:id="rId10"/>
    <p:sldLayoutId id="2147483778" r:id="rId11"/>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Corbel" pitchFamily="34" charset="0"/>
        </a:defRPr>
      </a:lvl2pPr>
      <a:lvl3pPr algn="l" rtl="0" eaLnBrk="0" fontAlgn="base" hangingPunct="0">
        <a:spcBef>
          <a:spcPct val="0"/>
        </a:spcBef>
        <a:spcAft>
          <a:spcPct val="0"/>
        </a:spcAft>
        <a:defRPr sz="4300">
          <a:solidFill>
            <a:srgbClr val="572314"/>
          </a:solidFill>
          <a:latin typeface="Corbel" pitchFamily="34" charset="0"/>
        </a:defRPr>
      </a:lvl3pPr>
      <a:lvl4pPr algn="l" rtl="0" eaLnBrk="0" fontAlgn="base" hangingPunct="0">
        <a:spcBef>
          <a:spcPct val="0"/>
        </a:spcBef>
        <a:spcAft>
          <a:spcPct val="0"/>
        </a:spcAft>
        <a:defRPr sz="4300">
          <a:solidFill>
            <a:srgbClr val="572314"/>
          </a:solidFill>
          <a:latin typeface="Corbel" pitchFamily="34" charset="0"/>
        </a:defRPr>
      </a:lvl4pPr>
      <a:lvl5pPr algn="l" rtl="0" eaLnBrk="0" fontAlgn="base" hangingPunct="0">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cs typeface="+mn-cs"/>
              </a:defRPr>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cs typeface="+mn-cs"/>
              </a:defRPr>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cs typeface="+mn-cs"/>
              </a:defRPr>
            </a:lvl1pPr>
          </a:lstStyle>
          <a:p>
            <a:pPr>
              <a:defRPr/>
            </a:pPr>
            <a:fld id="{712377AC-55E5-432A-8B94-F0C65C21040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75" y="714375"/>
            <a:ext cx="7772400" cy="2209800"/>
          </a:xfrm>
        </p:spPr>
        <p:txBody>
          <a:bodyPr vert="horz" wrap="square" lIns="91440" tIns="45720" rIns="91440" bIns="45720" numCol="1" anchorCtr="0" compatLnSpc="1">
            <a:prstTxWarp prst="textNoShape">
              <a:avLst/>
            </a:prstTxWarp>
          </a:bodyPr>
          <a:lstStyle/>
          <a:p>
            <a:pPr algn="ctr" eaLnBrk="1" hangingPunct="1">
              <a:defRPr/>
            </a:pPr>
            <a:r>
              <a:rPr lang="ru-RU" sz="3900" smtClean="0">
                <a:solidFill>
                  <a:srgbClr val="262626"/>
                </a:solidFill>
                <a:effectLst>
                  <a:outerShdw blurRad="38100" dist="38100" dir="2700000" algn="tl">
                    <a:srgbClr val="C0C0C0"/>
                  </a:outerShdw>
                </a:effectLst>
              </a:rPr>
              <a:t/>
            </a:r>
            <a:br>
              <a:rPr lang="ru-RU" sz="3900" smtClean="0">
                <a:solidFill>
                  <a:srgbClr val="262626"/>
                </a:solidFill>
                <a:effectLst>
                  <a:outerShdw blurRad="38100" dist="38100" dir="2700000" algn="tl">
                    <a:srgbClr val="C0C0C0"/>
                  </a:outerShdw>
                </a:effectLst>
              </a:rPr>
            </a:br>
            <a:r>
              <a:rPr lang="ru-RU" sz="3900" smtClean="0">
                <a:solidFill>
                  <a:srgbClr val="262626"/>
                </a:solidFill>
                <a:effectLst>
                  <a:outerShdw blurRad="38100" dist="38100" dir="2700000" algn="tl">
                    <a:srgbClr val="C0C0C0"/>
                  </a:outerShdw>
                </a:effectLst>
                <a:latin typeface="Times New Roman" pitchFamily="18" charset="0"/>
                <a:cs typeface="Times New Roman" pitchFamily="18" charset="0"/>
              </a:rPr>
              <a:t>Маъруза №1</a:t>
            </a:r>
            <a:br>
              <a:rPr lang="ru-RU" sz="3900" smtClean="0">
                <a:solidFill>
                  <a:srgbClr val="262626"/>
                </a:solidFill>
                <a:effectLst>
                  <a:outerShdw blurRad="38100" dist="38100" dir="2700000" algn="tl">
                    <a:srgbClr val="C0C0C0"/>
                  </a:outerShdw>
                </a:effectLst>
                <a:latin typeface="Times New Roman" pitchFamily="18" charset="0"/>
                <a:cs typeface="Times New Roman" pitchFamily="18" charset="0"/>
              </a:rPr>
            </a:br>
            <a:r>
              <a:rPr lang="ru-RU" sz="3900" smtClean="0">
                <a:solidFill>
                  <a:srgbClr val="262626"/>
                </a:solidFill>
                <a:effectLst>
                  <a:outerShdw blurRad="38100" dist="38100" dir="2700000" algn="tl">
                    <a:srgbClr val="C0C0C0"/>
                  </a:outerShdw>
                </a:effectLst>
                <a:latin typeface="Times New Roman" pitchFamily="18" charset="0"/>
                <a:cs typeface="Times New Roman" pitchFamily="18" charset="0"/>
              </a:rPr>
              <a:t>Мавзу</a:t>
            </a:r>
            <a:r>
              <a:rPr lang="en-US" sz="3900" smtClean="0">
                <a:solidFill>
                  <a:srgbClr val="262626"/>
                </a:solidFill>
                <a:effectLst>
                  <a:outerShdw blurRad="38100" dist="38100" dir="2700000" algn="tl">
                    <a:srgbClr val="C0C0C0"/>
                  </a:outerShdw>
                </a:effectLst>
                <a:latin typeface="Times New Roman" pitchFamily="18" charset="0"/>
                <a:cs typeface="Times New Roman" pitchFamily="18" charset="0"/>
              </a:rPr>
              <a:t>: </a:t>
            </a:r>
            <a:r>
              <a:rPr lang="ru-RU" sz="3900" smtClean="0">
                <a:solidFill>
                  <a:srgbClr val="262626"/>
                </a:solidFill>
                <a:effectLst>
                  <a:outerShdw blurRad="38100" dist="38100" dir="2700000" algn="tl">
                    <a:srgbClr val="C0C0C0"/>
                  </a:outerShdw>
                </a:effectLst>
                <a:latin typeface="Times New Roman" pitchFamily="18" charset="0"/>
                <a:cs typeface="Times New Roman" pitchFamily="18" charset="0"/>
              </a:rPr>
              <a:t>Кириш.</a:t>
            </a:r>
            <a:br>
              <a:rPr lang="ru-RU" sz="3900" smtClean="0">
                <a:solidFill>
                  <a:srgbClr val="262626"/>
                </a:solidFill>
                <a:effectLst>
                  <a:outerShdw blurRad="38100" dist="38100" dir="2700000" algn="tl">
                    <a:srgbClr val="C0C0C0"/>
                  </a:outerShdw>
                </a:effectLst>
                <a:latin typeface="Times New Roman" pitchFamily="18" charset="0"/>
                <a:cs typeface="Times New Roman" pitchFamily="18" charset="0"/>
              </a:rPr>
            </a:br>
            <a:r>
              <a:rPr lang="uz-Cyrl-UZ" sz="3900" smtClean="0">
                <a:solidFill>
                  <a:srgbClr val="262626"/>
                </a:solidFill>
                <a:effectLst>
                  <a:outerShdw blurRad="38100" dist="38100" dir="2700000" algn="tl">
                    <a:srgbClr val="C0C0C0"/>
                  </a:outerShdw>
                </a:effectLst>
                <a:latin typeface="Times New Roman" pitchFamily="18" charset="0"/>
                <a:cs typeface="Times New Roman" pitchFamily="18" charset="0"/>
              </a:rPr>
              <a:t>Қ</a:t>
            </a:r>
            <a:r>
              <a:rPr lang="ru-RU" sz="3900" smtClean="0">
                <a:solidFill>
                  <a:srgbClr val="262626"/>
                </a:solidFill>
                <a:effectLst>
                  <a:outerShdw blurRad="38100" dist="38100" dir="2700000" algn="tl">
                    <a:srgbClr val="C0C0C0"/>
                  </a:outerShdw>
                </a:effectLst>
                <a:latin typeface="Times New Roman" pitchFamily="18" charset="0"/>
                <a:cs typeface="Times New Roman" pitchFamily="18" charset="0"/>
              </a:rPr>
              <a:t>он физиологияси.</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p:cNvSpPr>
          <p:nvPr>
            <p:ph type="title"/>
          </p:nvPr>
        </p:nvSpPr>
        <p:spPr bwMode="auto"/>
        <p:txBody>
          <a:bodyPr vert="horz" wrap="square" lIns="91440" tIns="45720" rIns="91440" bIns="45720" numCol="1" anchorCtr="0" compatLnSpc="1">
            <a:prstTxWarp prst="textNoShape">
              <a:avLst/>
            </a:prstTxWarp>
          </a:bodyPr>
          <a:lstStyle/>
          <a:p>
            <a:r>
              <a:rPr lang="sv-SE" sz="2000" smtClean="0">
                <a:effectLst/>
                <a:latin typeface="Times New Roman" pitchFamily="18" charset="0"/>
                <a:cs typeface="Times New Roman" pitchFamily="18" charset="0"/>
              </a:rPr>
              <a:t>Қон бир қатор физиологик функсияларни бажаради.</a:t>
            </a:r>
            <a:endParaRPr lang="ru-RU" sz="2000" smtClean="0">
              <a:effectLst/>
              <a:latin typeface="Times New Roman" pitchFamily="18" charset="0"/>
              <a:cs typeface="Times New Roman" pitchFamily="18" charset="0"/>
            </a:endParaRPr>
          </a:p>
        </p:txBody>
      </p:sp>
      <p:sp>
        <p:nvSpPr>
          <p:cNvPr id="34818" name="Rectangle 3"/>
          <p:cNvSpPr>
            <a:spLocks noGrp="1"/>
          </p:cNvSpPr>
          <p:nvPr>
            <p:ph type="body" idx="1"/>
          </p:nvPr>
        </p:nvSpPr>
        <p:spPr>
          <a:xfrm>
            <a:off x="1476375" y="1125538"/>
            <a:ext cx="7499350" cy="4800600"/>
          </a:xfrm>
        </p:spPr>
        <p:txBody>
          <a:bodyPr/>
          <a:lstStyle/>
          <a:p>
            <a:pPr>
              <a:lnSpc>
                <a:spcPct val="80000"/>
              </a:lnSpc>
            </a:pPr>
            <a:r>
              <a:rPr lang="sv-SE" sz="1800" smtClean="0">
                <a:latin typeface="Times New Roman" pitchFamily="18" charset="0"/>
                <a:cs typeface="Times New Roman" pitchFamily="18" charset="0"/>
              </a:rPr>
              <a:t>Тана ҳароратини бошқариш функсияси - иссиқлик ҳосил қилувчи тўқима ва аъзолардан иссиқликни чиқарувчи аъзоларга етказиш ва тана ҳароратини гомеостазини, яъни турғунлигини, доимийлигини сақлаб туришдир.</a:t>
            </a:r>
          </a:p>
          <a:p>
            <a:pPr>
              <a:lnSpc>
                <a:spcPct val="80000"/>
              </a:lnSpc>
            </a:pPr>
            <a:r>
              <a:rPr lang="sv-SE" sz="1800" smtClean="0">
                <a:latin typeface="Times New Roman" pitchFamily="18" charset="0"/>
                <a:cs typeface="Times New Roman" pitchFamily="18" charset="0"/>
              </a:rPr>
              <a:t>Айириш функсияси - модда алмашинуви натижасида аъзоларда ҳосил бўлган маҳсулотларни (сийдикчил, кератин, сийдик кислотаси, сув ва минерал тузларни) айириш аъзолари (буйрак, ўпкалар, тер безлари ва сўлак безлари) га ўтказишдан иборат.</a:t>
            </a:r>
          </a:p>
          <a:p>
            <a:pPr>
              <a:lnSpc>
                <a:spcPct val="80000"/>
              </a:lnSpc>
            </a:pPr>
            <a:r>
              <a:rPr lang="sv-SE" sz="1800" smtClean="0">
                <a:latin typeface="Times New Roman" pitchFamily="18" charset="0"/>
                <a:cs typeface="Times New Roman" pitchFamily="18" charset="0"/>
              </a:rPr>
              <a:t>Ҳимоя функсияси - аввало туғма ва орттирилган иммунитетни шакллантириш. Тўқима ва ҳужайравий иммунитет фарқланади. Тўқима иммунитетида-организмга микроблар, вируслар, захар тушиши билан уларга қарши антителолар ҳосил бўлади.  Ҳужайравий иммунитет эса лейкотситларнинг фаготситоз ҳусусияти яъни микробларни емирилишига боғлиқ.</a:t>
            </a:r>
          </a:p>
          <a:p>
            <a:pPr>
              <a:lnSpc>
                <a:spcPct val="80000"/>
              </a:lnSpc>
            </a:pPr>
            <a:r>
              <a:rPr lang="sv-SE" sz="1800" smtClean="0">
                <a:latin typeface="Times New Roman" pitchFamily="18" charset="0"/>
                <a:cs typeface="Times New Roman" pitchFamily="18" charset="0"/>
              </a:rPr>
              <a:t>Бошқариш функсияси - гуморал (қондаги гормонлар, газлар, минерал моддалар орқали) ва рефлектор яъни қоннинг интероретсепторларини таъсирланиши орқали содир бўлади.</a:t>
            </a:r>
          </a:p>
          <a:p>
            <a:pPr>
              <a:lnSpc>
                <a:spcPct val="80000"/>
              </a:lnSpc>
            </a:pPr>
            <a:r>
              <a:rPr lang="sv-SE" sz="1800" smtClean="0">
                <a:latin typeface="Times New Roman" pitchFamily="18" charset="0"/>
                <a:cs typeface="Times New Roman" pitchFamily="18" charset="0"/>
              </a:rPr>
              <a:t>Қоннинг шаклли элементлари ҳосил бўлиши, функсиялари. Саҳклли элементларнинг ҳосил бўлиши гемопоез деб аталади. Гемопоез турли аъзоларда ҳосил бўлади. Эритротситлар (нейтрофиллар, эозинофиллар, базофиллар) суякни қизил кўмиги (илик) да ҳосил бўлади. Қора талоқда ва лимфатик тугунларда лимфотситлар шаклланади. Монотситлар кўмикда, жигарни ретикуляр форматсиясида, талоқда ва лимфатик тугунларда ҳосил бўлади.</a:t>
            </a:r>
            <a:r>
              <a:rPr lang="sv-SE" sz="800" smtClean="0">
                <a:latin typeface="Corbel" pitchFamily="34" charset="0"/>
              </a:rPr>
              <a:t> </a:t>
            </a:r>
            <a:endParaRPr lang="ru-RU" sz="8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wrap="square" lIns="91440" tIns="45720" rIns="91440" bIns="45720" numCol="1" anchorCtr="0" compatLnSpc="1">
            <a:prstTxWarp prst="textNoShape">
              <a:avLst/>
            </a:prstTxWarp>
          </a:bodyPr>
          <a:lstStyle/>
          <a:p>
            <a:pPr algn="ctr" eaLnBrk="1" hangingPunct="1">
              <a:defRPr/>
            </a:pPr>
            <a:r>
              <a:rPr lang="en-US" sz="4000" b="1" smtClean="0">
                <a:effectLst/>
                <a:latin typeface="Times New Roman" pitchFamily="18" charset="0"/>
                <a:cs typeface="Times New Roman" pitchFamily="18" charset="0"/>
              </a:rPr>
              <a:t>Қоннинг шаклли элементлари</a:t>
            </a:r>
            <a:r>
              <a:rPr lang="ru-RU" smtClean="0">
                <a:effectLst/>
                <a:latin typeface="Times New Roman" pitchFamily="18" charset="0"/>
                <a:cs typeface="Times New Roman" pitchFamily="18" charset="0"/>
              </a:rPr>
              <a:t/>
            </a:r>
            <a:br>
              <a:rPr lang="ru-RU" smtClean="0">
                <a:effectLst/>
                <a:latin typeface="Times New Roman" pitchFamily="18" charset="0"/>
                <a:cs typeface="Times New Roman" pitchFamily="18" charset="0"/>
              </a:rPr>
            </a:br>
            <a:endParaRPr lang="ru-RU" sz="3900" smtClean="0">
              <a:effectLst>
                <a:outerShdw blurRad="38100" dist="38100" dir="2700000" algn="tl">
                  <a:srgbClr val="C0C0C0"/>
                </a:outerShdw>
              </a:effectLst>
            </a:endParaRPr>
          </a:p>
        </p:txBody>
      </p:sp>
      <p:pic>
        <p:nvPicPr>
          <p:cNvPr id="35842" name="Picture 2"/>
          <p:cNvPicPr>
            <a:picLocks noGrp="1" noChangeAspect="1" noChangeArrowheads="1"/>
          </p:cNvPicPr>
          <p:nvPr>
            <p:ph idx="1"/>
          </p:nvPr>
        </p:nvPicPr>
        <p:blipFill>
          <a:blip r:embed="rId2"/>
          <a:srcRect/>
          <a:stretch>
            <a:fillRect/>
          </a:stretch>
        </p:blipFill>
        <p:spPr>
          <a:xfrm>
            <a:off x="2195513" y="1341438"/>
            <a:ext cx="5472112" cy="4391025"/>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wrap="square" lIns="91440" tIns="45720" rIns="91440" bIns="45720" numCol="1" anchorCtr="0" compatLnSpc="1">
            <a:prstTxWarp prst="textNoShape">
              <a:avLst/>
            </a:prstTxWarp>
          </a:bodyPr>
          <a:lstStyle/>
          <a:p>
            <a:pPr algn="ctr" eaLnBrk="1" hangingPunct="1">
              <a:defRPr/>
            </a:pPr>
            <a:r>
              <a:rPr lang="en-US" sz="2500" smtClean="0">
                <a:effectLst/>
                <a:latin typeface="Times New Roman" pitchFamily="18" charset="0"/>
                <a:cs typeface="Times New Roman" pitchFamily="18" charset="0"/>
              </a:rPr>
              <a:t> </a:t>
            </a:r>
            <a:r>
              <a:rPr lang="ru-RU" smtClean="0">
                <a:effectLst/>
                <a:latin typeface="Times New Roman" pitchFamily="18" charset="0"/>
                <a:cs typeface="Times New Roman" pitchFamily="18" charset="0"/>
              </a:rPr>
              <a:t/>
            </a:r>
            <a:br>
              <a:rPr lang="ru-RU" smtClean="0">
                <a:effectLst/>
                <a:latin typeface="Times New Roman" pitchFamily="18" charset="0"/>
                <a:cs typeface="Times New Roman" pitchFamily="18" charset="0"/>
              </a:rPr>
            </a:br>
            <a:r>
              <a:rPr lang="en-US" sz="4000" b="1" smtClean="0">
                <a:effectLst/>
                <a:latin typeface="Times New Roman" pitchFamily="18" charset="0"/>
                <a:cs typeface="Times New Roman" pitchFamily="18" charset="0"/>
              </a:rPr>
              <a:t>Қонда лейкот</a:t>
            </a:r>
            <a:r>
              <a:rPr lang="ru-RU" sz="4000" b="1" smtClean="0">
                <a:effectLst/>
                <a:latin typeface="Times New Roman" pitchFamily="18" charset="0"/>
                <a:cs typeface="Times New Roman" pitchFamily="18" charset="0"/>
              </a:rPr>
              <a:t>ц</a:t>
            </a:r>
            <a:r>
              <a:rPr lang="en-US" sz="4000" b="1" smtClean="0">
                <a:effectLst/>
                <a:latin typeface="Times New Roman" pitchFamily="18" charset="0"/>
                <a:cs typeface="Times New Roman" pitchFamily="18" charset="0"/>
              </a:rPr>
              <a:t>итлар миқдорининг ўзгариши</a:t>
            </a:r>
            <a:r>
              <a:rPr lang="ru-RU" smtClean="0">
                <a:effectLst/>
                <a:latin typeface="Times New Roman" pitchFamily="18" charset="0"/>
                <a:cs typeface="Times New Roman" pitchFamily="18" charset="0"/>
              </a:rPr>
              <a:t/>
            </a:r>
            <a:br>
              <a:rPr lang="ru-RU" smtClean="0">
                <a:effectLst/>
                <a:latin typeface="Times New Roman" pitchFamily="18" charset="0"/>
                <a:cs typeface="Times New Roman" pitchFamily="18" charset="0"/>
              </a:rPr>
            </a:br>
            <a:endParaRPr lang="ru-RU" sz="3900" smtClean="0">
              <a:effectLst>
                <a:outerShdw blurRad="38100" dist="38100" dir="2700000" algn="tl">
                  <a:srgbClr val="C0C0C0"/>
                </a:outerShdw>
              </a:effectLst>
            </a:endParaRPr>
          </a:p>
        </p:txBody>
      </p:sp>
      <p:pic>
        <p:nvPicPr>
          <p:cNvPr id="36866" name="Picture 2"/>
          <p:cNvPicPr>
            <a:picLocks noGrp="1" noChangeAspect="1" noChangeArrowheads="1"/>
          </p:cNvPicPr>
          <p:nvPr>
            <p:ph idx="1"/>
          </p:nvPr>
        </p:nvPicPr>
        <p:blipFill>
          <a:blip r:embed="rId2"/>
          <a:srcRect/>
          <a:stretch>
            <a:fillRect/>
          </a:stretch>
        </p:blipFill>
        <p:spPr>
          <a:xfrm>
            <a:off x="2555875" y="1628775"/>
            <a:ext cx="5256213" cy="4321175"/>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Заголовок 1"/>
          <p:cNvSpPr>
            <a:spLocks noGrp="1"/>
          </p:cNvSpPr>
          <p:nvPr>
            <p:ph type="title"/>
          </p:nvPr>
        </p:nvSpPr>
        <p:spPr bwMode="auto"/>
        <p:txBody>
          <a:bodyPr vert="horz" wrap="square" lIns="91440" tIns="45720" rIns="91440" bIns="45720" numCol="1" anchorCtr="0" compatLnSpc="1">
            <a:prstTxWarp prst="textNoShape">
              <a:avLst/>
            </a:prstTxWarp>
          </a:bodyPr>
          <a:lstStyle/>
          <a:p>
            <a:pPr algn="ctr" eaLnBrk="1" hangingPunct="1"/>
            <a:r>
              <a:rPr lang="en-US" sz="4000" b="1" smtClean="0">
                <a:effectLst/>
                <a:latin typeface="Times New Roman" pitchFamily="18" charset="0"/>
                <a:cs typeface="Times New Roman" pitchFamily="18" charset="0"/>
              </a:rPr>
              <a:t> </a:t>
            </a:r>
            <a:r>
              <a:rPr lang="ru-RU" smtClean="0">
                <a:effectLst/>
                <a:latin typeface="Times New Roman" pitchFamily="18" charset="0"/>
                <a:cs typeface="Times New Roman" pitchFamily="18" charset="0"/>
              </a:rPr>
              <a:t/>
            </a:r>
            <a:br>
              <a:rPr lang="ru-RU" smtClean="0">
                <a:effectLst/>
                <a:latin typeface="Times New Roman" pitchFamily="18" charset="0"/>
                <a:cs typeface="Times New Roman" pitchFamily="18" charset="0"/>
              </a:rPr>
            </a:br>
            <a:r>
              <a:rPr lang="en-US" sz="3200" b="1" smtClean="0">
                <a:effectLst/>
                <a:latin typeface="Times New Roman" pitchFamily="18" charset="0"/>
                <a:cs typeface="Times New Roman" pitchFamily="18" charset="0"/>
              </a:rPr>
              <a:t>Қон гуруҳларининг хусусиятлари</a:t>
            </a:r>
            <a:endParaRPr lang="ru-RU" sz="3200" smtClean="0">
              <a:effectLst/>
              <a:latin typeface="Times New Roman" pitchFamily="18" charset="0"/>
              <a:cs typeface="Times New Roman" pitchFamily="18" charset="0"/>
            </a:endParaRPr>
          </a:p>
        </p:txBody>
      </p:sp>
      <p:pic>
        <p:nvPicPr>
          <p:cNvPr id="37890" name="Picture 2"/>
          <p:cNvPicPr>
            <a:picLocks noGrp="1" noChangeAspect="1" noChangeArrowheads="1"/>
          </p:cNvPicPr>
          <p:nvPr>
            <p:ph idx="1"/>
          </p:nvPr>
        </p:nvPicPr>
        <p:blipFill>
          <a:blip r:embed="rId2"/>
          <a:srcRect/>
          <a:stretch>
            <a:fillRect/>
          </a:stretch>
        </p:blipFill>
        <p:spPr>
          <a:xfrm>
            <a:off x="2195513" y="1557338"/>
            <a:ext cx="5832475" cy="4392612"/>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wrap="square" lIns="91440" tIns="45720" rIns="91440" bIns="45720" numCol="1" anchorCtr="0" compatLnSpc="1">
            <a:prstTxWarp prst="textNoShape">
              <a:avLst/>
            </a:prstTxWarp>
          </a:bodyPr>
          <a:lstStyle/>
          <a:p>
            <a:pPr algn="ctr" eaLnBrk="1" hangingPunct="1">
              <a:defRPr/>
            </a:pPr>
            <a:r>
              <a:rPr lang="en-US" sz="2800" b="1" smtClean="0">
                <a:effectLst/>
                <a:latin typeface="Times New Roman" pitchFamily="18" charset="0"/>
                <a:cs typeface="Times New Roman" pitchFamily="18" charset="0"/>
              </a:rPr>
              <a:t>Қон ҳосил бўлишининг бошқарилиши</a:t>
            </a:r>
            <a:r>
              <a:rPr lang="ru-RU" smtClean="0">
                <a:effectLst/>
                <a:latin typeface="Times New Roman" pitchFamily="18" charset="0"/>
                <a:cs typeface="Times New Roman" pitchFamily="18" charset="0"/>
              </a:rPr>
              <a:t/>
            </a:r>
            <a:br>
              <a:rPr lang="ru-RU" smtClean="0">
                <a:effectLst/>
                <a:latin typeface="Times New Roman" pitchFamily="18" charset="0"/>
                <a:cs typeface="Times New Roman" pitchFamily="18" charset="0"/>
              </a:rPr>
            </a:br>
            <a:endParaRPr lang="ru-RU" sz="3900" smtClean="0">
              <a:effectLst>
                <a:outerShdw blurRad="38100" dist="38100" dir="2700000" algn="tl">
                  <a:srgbClr val="C0C0C0"/>
                </a:outerShdw>
              </a:effectLst>
            </a:endParaRPr>
          </a:p>
        </p:txBody>
      </p:sp>
      <p:pic>
        <p:nvPicPr>
          <p:cNvPr id="38914" name="Picture 3"/>
          <p:cNvPicPr>
            <a:picLocks noGrp="1" noChangeAspect="1" noChangeArrowheads="1"/>
          </p:cNvPicPr>
          <p:nvPr>
            <p:ph idx="1"/>
          </p:nvPr>
        </p:nvPicPr>
        <p:blipFill>
          <a:blip r:embed="rId2"/>
          <a:srcRect/>
          <a:stretch>
            <a:fillRect/>
          </a:stretch>
        </p:blipFill>
        <p:spPr>
          <a:xfrm>
            <a:off x="2124075" y="1052513"/>
            <a:ext cx="6192838" cy="467995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bwMode="auto">
          <a:xfrm>
            <a:off x="1435100" y="274638"/>
            <a:ext cx="7499350" cy="346075"/>
          </a:xfrm>
        </p:spPr>
        <p:txBody>
          <a:bodyPr vert="horz" wrap="square" lIns="91440" tIns="45720" rIns="91440" bIns="45720" numCol="1" anchorCtr="0" compatLnSpc="1">
            <a:prstTxWarp prst="textNoShape">
              <a:avLst/>
            </a:prstTxWarp>
          </a:bodyPr>
          <a:lstStyle/>
          <a:p>
            <a:r>
              <a:rPr lang="en-US" sz="2000" b="1" smtClean="0">
                <a:effectLst/>
                <a:latin typeface="Times New Roman" pitchFamily="18" charset="0"/>
                <a:cs typeface="Times New Roman" pitchFamily="18" charset="0"/>
              </a:rPr>
              <a:t>Билимни текшириш ушун саволлар</a:t>
            </a:r>
            <a:endParaRPr lang="ru-RU" sz="2000" b="1" smtClean="0">
              <a:effectLst/>
              <a:latin typeface="Times New Roman" pitchFamily="18" charset="0"/>
              <a:cs typeface="Times New Roman" pitchFamily="18" charset="0"/>
            </a:endParaRPr>
          </a:p>
        </p:txBody>
      </p:sp>
      <p:sp>
        <p:nvSpPr>
          <p:cNvPr id="39938" name="Rectangle 3"/>
          <p:cNvSpPr>
            <a:spLocks noGrp="1"/>
          </p:cNvSpPr>
          <p:nvPr>
            <p:ph type="body" idx="1"/>
          </p:nvPr>
        </p:nvSpPr>
        <p:spPr>
          <a:xfrm>
            <a:off x="1435100" y="692150"/>
            <a:ext cx="7499350" cy="5556250"/>
          </a:xfrm>
        </p:spPr>
        <p:txBody>
          <a:bodyPr/>
          <a:lstStyle/>
          <a:p>
            <a:pPr marL="692150" indent="-609600">
              <a:lnSpc>
                <a:spcPct val="80000"/>
              </a:lnSpc>
            </a:pPr>
            <a:r>
              <a:rPr lang="sv-SE" sz="1600" smtClean="0">
                <a:latin typeface="Times New Roman" pitchFamily="18" charset="0"/>
                <a:cs typeface="Times New Roman" pitchFamily="18" charset="0"/>
              </a:rPr>
              <a:t>Қон нима ва органисм учун унинг қандай аҳамияти бор?</a:t>
            </a:r>
          </a:p>
          <a:p>
            <a:pPr marL="692150" indent="-609600">
              <a:lnSpc>
                <a:spcPct val="80000"/>
              </a:lnSpc>
            </a:pPr>
            <a:r>
              <a:rPr lang="sv-SE" sz="1600" smtClean="0">
                <a:latin typeface="Times New Roman" pitchFamily="18" charset="0"/>
                <a:cs typeface="Times New Roman" pitchFamily="18" charset="0"/>
              </a:rPr>
              <a:t>Қон функсияларини айтинг, уларнига таъриф беринг?</a:t>
            </a:r>
          </a:p>
          <a:p>
            <a:pPr marL="692150" indent="-609600">
              <a:lnSpc>
                <a:spcPct val="80000"/>
              </a:lnSpc>
            </a:pPr>
            <a:r>
              <a:rPr lang="sv-SE" sz="1600" smtClean="0">
                <a:latin typeface="Times New Roman" pitchFamily="18" charset="0"/>
                <a:cs typeface="Times New Roman" pitchFamily="18" charset="0"/>
              </a:rPr>
              <a:t>Қоннинг физик-кимёвий хоссаларини таърифланг.</a:t>
            </a:r>
          </a:p>
          <a:p>
            <a:pPr marL="692150" indent="-609600">
              <a:lnSpc>
                <a:spcPct val="80000"/>
              </a:lnSpc>
            </a:pPr>
            <a:r>
              <a:rPr lang="sv-SE" sz="1600" smtClean="0">
                <a:latin typeface="Times New Roman" pitchFamily="18" charset="0"/>
                <a:cs typeface="Times New Roman" pitchFamily="18" charset="0"/>
              </a:rPr>
              <a:t>Қон плазмаси ва унинг таркибини айтинг.</a:t>
            </a:r>
          </a:p>
          <a:p>
            <a:pPr marL="692150" indent="-609600">
              <a:lnSpc>
                <a:spcPct val="80000"/>
              </a:lnSpc>
            </a:pPr>
            <a:r>
              <a:rPr lang="sv-SE" sz="1600" smtClean="0">
                <a:latin typeface="Times New Roman" pitchFamily="18" charset="0"/>
                <a:cs typeface="Times New Roman" pitchFamily="18" charset="0"/>
              </a:rPr>
              <a:t>Қоннинг қайси буффер тизимлари пҲ даражасини сақлаб туради?</a:t>
            </a:r>
          </a:p>
          <a:p>
            <a:pPr marL="692150" indent="-609600">
              <a:lnSpc>
                <a:spcPct val="80000"/>
              </a:lnSpc>
            </a:pPr>
            <a:r>
              <a:rPr lang="sv-SE" sz="1600" smtClean="0">
                <a:latin typeface="Times New Roman" pitchFamily="18" charset="0"/>
                <a:cs typeface="Times New Roman" pitchFamily="18" charset="0"/>
              </a:rPr>
              <a:t>пҲ турғунлигини сақлаб туришда қннинг ва тўқималарнинг буффер тизимларини роли қандай?</a:t>
            </a:r>
          </a:p>
          <a:p>
            <a:pPr marL="692150" indent="-609600">
              <a:lnSpc>
                <a:spcPct val="80000"/>
              </a:lnSpc>
            </a:pPr>
            <a:r>
              <a:rPr lang="sv-SE" sz="1600" smtClean="0">
                <a:latin typeface="Times New Roman" pitchFamily="18" charset="0"/>
                <a:cs typeface="Times New Roman" pitchFamily="18" charset="0"/>
              </a:rPr>
              <a:t>Қоннинг онкотик ва осмотик босими нима, уларни қандай факторлар белгилайди?</a:t>
            </a:r>
            <a:endParaRPr lang="ru-RU" sz="1600" smtClean="0">
              <a:latin typeface="Times New Roman" pitchFamily="18" charset="0"/>
              <a:cs typeface="Times New Roman" pitchFamily="18" charset="0"/>
            </a:endParaRPr>
          </a:p>
          <a:p>
            <a:pPr marL="692150" indent="-609600">
              <a:lnSpc>
                <a:spcPct val="80000"/>
              </a:lnSpc>
            </a:pPr>
            <a:r>
              <a:rPr lang="ru-RU" sz="1600" smtClean="0">
                <a:latin typeface="Times New Roman" pitchFamily="18" charset="0"/>
                <a:cs typeface="Times New Roman" pitchFamily="18" charset="0"/>
              </a:rPr>
              <a:t>Изотоник, гипотоник ва гипертоик эритмаларни биласизми?</a:t>
            </a:r>
            <a:endParaRPr lang="sv-SE" sz="1600" smtClean="0">
              <a:latin typeface="Times New Roman" pitchFamily="18" charset="0"/>
              <a:cs typeface="Times New Roman" pitchFamily="18" charset="0"/>
            </a:endParaRPr>
          </a:p>
          <a:p>
            <a:pPr marL="692150" indent="-609600">
              <a:lnSpc>
                <a:spcPct val="80000"/>
              </a:lnSpc>
            </a:pPr>
            <a:r>
              <a:rPr lang="sv-SE" sz="1600" smtClean="0">
                <a:latin typeface="Times New Roman" pitchFamily="18" charset="0"/>
                <a:cs typeface="Times New Roman" pitchFamily="18" charset="0"/>
              </a:rPr>
              <a:t>Гемолиз нима, унинг қандай турлари бор?</a:t>
            </a:r>
          </a:p>
          <a:p>
            <a:pPr marL="692150" indent="-609600">
              <a:lnSpc>
                <a:spcPct val="80000"/>
              </a:lnSpc>
            </a:pPr>
            <a:r>
              <a:rPr lang="sv-SE" sz="1600" smtClean="0">
                <a:latin typeface="Times New Roman" pitchFamily="18" charset="0"/>
                <a:cs typeface="Times New Roman" pitchFamily="18" charset="0"/>
              </a:rPr>
              <a:t>Қоннинг шаклли элементларини ва уларнинг функсияларини айтиб беринг.</a:t>
            </a:r>
          </a:p>
          <a:p>
            <a:pPr marL="692150" indent="-609600">
              <a:lnSpc>
                <a:spcPct val="80000"/>
              </a:lnSpc>
            </a:pPr>
            <a:r>
              <a:rPr lang="sv-SE" sz="1600" smtClean="0">
                <a:latin typeface="Times New Roman" pitchFamily="18" charset="0"/>
                <a:cs typeface="Times New Roman" pitchFamily="18" charset="0"/>
              </a:rPr>
              <a:t>Гемоглабин қандай бирикма, унинг физиологик роли нимадан иборат.</a:t>
            </a:r>
          </a:p>
          <a:p>
            <a:pPr marL="692150" indent="-609600">
              <a:lnSpc>
                <a:spcPct val="80000"/>
              </a:lnSpc>
            </a:pPr>
            <a:r>
              <a:rPr lang="sv-SE" sz="1600" smtClean="0">
                <a:latin typeface="Times New Roman" pitchFamily="18" charset="0"/>
                <a:cs typeface="Times New Roman" pitchFamily="18" charset="0"/>
              </a:rPr>
              <a:t>Фаготситоз нима, унинг қандай аҳамияти бор?</a:t>
            </a:r>
            <a:endParaRPr lang="en-US" sz="1600" smtClean="0">
              <a:latin typeface="Times New Roman" pitchFamily="18" charset="0"/>
              <a:cs typeface="Times New Roman" pitchFamily="18" charset="0"/>
            </a:endParaRPr>
          </a:p>
          <a:p>
            <a:pPr marL="692150" indent="-609600">
              <a:lnSpc>
                <a:spcPct val="80000"/>
              </a:lnSpc>
            </a:pPr>
            <a:r>
              <a:rPr lang="en-US" sz="1600" smtClean="0">
                <a:latin typeface="Times New Roman" pitchFamily="18" charset="0"/>
                <a:cs typeface="Times New Roman" pitchFamily="18" charset="0"/>
              </a:rPr>
              <a:t>Гемостаз нима?</a:t>
            </a:r>
            <a:endParaRPr lang="ru-RU" sz="1600" smtClean="0">
              <a:latin typeface="Times New Roman" pitchFamily="18" charset="0"/>
              <a:cs typeface="Times New Roman" pitchFamily="18" charset="0"/>
            </a:endParaRPr>
          </a:p>
          <a:p>
            <a:pPr marL="692150" indent="-609600">
              <a:lnSpc>
                <a:spcPct val="80000"/>
              </a:lnSpc>
            </a:pPr>
            <a:r>
              <a:rPr lang="ru-RU" sz="1600" smtClean="0">
                <a:latin typeface="Times New Roman" pitchFamily="18" charset="0"/>
                <a:cs typeface="Times New Roman" pitchFamily="18" charset="0"/>
              </a:rPr>
              <a:t>Қонни гуруҳларга ажратиш асосида нималар ётади</a:t>
            </a:r>
          </a:p>
          <a:p>
            <a:pPr marL="692150" indent="-609600">
              <a:lnSpc>
                <a:spcPct val="80000"/>
              </a:lnSpc>
            </a:pPr>
            <a:r>
              <a:rPr lang="ru-RU" sz="1600" smtClean="0">
                <a:latin typeface="Times New Roman" pitchFamily="18" charset="0"/>
                <a:cs typeface="Times New Roman" pitchFamily="18" charset="0"/>
              </a:rPr>
              <a:t>Қон қуйиш ва унинг аҳамиятини айтиб беринг.</a:t>
            </a:r>
            <a:endParaRPr lang="sv-SE" sz="1600" smtClean="0">
              <a:latin typeface="Times New Roman" pitchFamily="18" charset="0"/>
              <a:cs typeface="Times New Roman" pitchFamily="18" charset="0"/>
            </a:endParaRPr>
          </a:p>
          <a:p>
            <a:pPr marL="692150" indent="-609600">
              <a:lnSpc>
                <a:spcPct val="80000"/>
              </a:lnSpc>
              <a:buFont typeface="Wingdings 2" pitchFamily="18" charset="2"/>
              <a:buNone/>
            </a:pPr>
            <a:r>
              <a:rPr lang="ru-RU" sz="1600" smtClean="0">
                <a:latin typeface="Times New Roman" pitchFamily="18" charset="0"/>
                <a:cs typeface="Times New Roman" pitchFamily="18" charset="0"/>
              </a:rPr>
              <a:t>          </a:t>
            </a:r>
            <a:r>
              <a:rPr lang="sv-SE" sz="1600" smtClean="0">
                <a:latin typeface="Times New Roman" pitchFamily="18" charset="0"/>
                <a:cs typeface="Times New Roman" pitchFamily="18" charset="0"/>
              </a:rPr>
              <a:t>Резус – фактор нима, унга таъриф беринг.</a:t>
            </a:r>
          </a:p>
          <a:p>
            <a:pPr marL="692150" indent="-609600">
              <a:lnSpc>
                <a:spcPct val="80000"/>
              </a:lnSpc>
            </a:pPr>
            <a:r>
              <a:rPr lang="sv-SE" sz="1600" smtClean="0">
                <a:latin typeface="Times New Roman" pitchFamily="18" charset="0"/>
                <a:cs typeface="Times New Roman" pitchFamily="18" charset="0"/>
              </a:rPr>
              <a:t>Резус-келишмовчилик деб нимага айтилади, у қандай ҳолларда юзага келади?</a:t>
            </a:r>
          </a:p>
          <a:p>
            <a:pPr marL="692150" indent="-609600">
              <a:lnSpc>
                <a:spcPct val="80000"/>
              </a:lnSpc>
            </a:pPr>
            <a:r>
              <a:rPr lang="sv-SE" sz="1600" smtClean="0">
                <a:latin typeface="Times New Roman" pitchFamily="18" charset="0"/>
                <a:cs typeface="Times New Roman" pitchFamily="18" charset="0"/>
              </a:rPr>
              <a:t>Қон қуйишда қандай қоидаларга риоя қилиш керак?</a:t>
            </a:r>
            <a:endParaRPr lang="ru-RU" sz="1600" smtClean="0">
              <a:latin typeface="Times New Roman" pitchFamily="18" charset="0"/>
              <a:cs typeface="Times New Roman" pitchFamily="18" charset="0"/>
            </a:endParaRPr>
          </a:p>
          <a:p>
            <a:pPr marL="692150" indent="-609600">
              <a:lnSpc>
                <a:spcPct val="80000"/>
              </a:lnSpc>
            </a:pPr>
            <a:r>
              <a:rPr lang="ru-RU" sz="1600" smtClean="0">
                <a:latin typeface="Times New Roman" pitchFamily="18" charset="0"/>
                <a:cs typeface="Times New Roman" pitchFamily="18" charset="0"/>
              </a:rPr>
              <a:t>Гемопоез нима, у қандай бошқарилади?</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ctrTitle"/>
          </p:nvPr>
        </p:nvSpPr>
        <p:spPr>
          <a:xfrm>
            <a:off x="684213" y="2133600"/>
            <a:ext cx="7772400" cy="719138"/>
          </a:xfrm>
        </p:spPr>
        <p:txBody>
          <a:bodyPr/>
          <a:lstStyle/>
          <a:p>
            <a:pPr eaLnBrk="1" hangingPunct="1"/>
            <a:r>
              <a:rPr lang="ru-RU" sz="1600" b="1" smtClean="0">
                <a:latin typeface="Times New Roman" pitchFamily="18" charset="0"/>
                <a:cs typeface="Times New Roman" pitchFamily="18" charset="0"/>
              </a:rPr>
              <a:t>ФОЙДАЛАНИЛАДИГАН ДАРСЛИКЛАР ВА </a:t>
            </a:r>
            <a:r>
              <a:rPr lang="uz-Cyrl-UZ" sz="1600" b="1" smtClean="0">
                <a:latin typeface="Times New Roman" pitchFamily="18" charset="0"/>
                <a:cs typeface="Times New Roman" pitchFamily="18" charset="0"/>
              </a:rPr>
              <a:t>ЎҚ</a:t>
            </a:r>
            <a:r>
              <a:rPr lang="ru-RU" sz="1600" b="1" smtClean="0">
                <a:latin typeface="Times New Roman" pitchFamily="18" charset="0"/>
                <a:cs typeface="Times New Roman" pitchFamily="18" charset="0"/>
              </a:rPr>
              <a:t>УВ</a:t>
            </a:r>
            <a:r>
              <a:rPr lang="uz-Cyrl-UZ" sz="1600" b="1" smtClean="0">
                <a:latin typeface="Times New Roman" pitchFamily="18" charset="0"/>
                <a:cs typeface="Times New Roman" pitchFamily="18" charset="0"/>
              </a:rPr>
              <a:t> ҚЎ</a:t>
            </a:r>
            <a:r>
              <a:rPr lang="ru-RU" sz="1600" b="1" smtClean="0">
                <a:latin typeface="Times New Roman" pitchFamily="18" charset="0"/>
                <a:cs typeface="Times New Roman" pitchFamily="18" charset="0"/>
              </a:rPr>
              <a:t>ЛЛАНМАЛАР Р</a:t>
            </a:r>
            <a:r>
              <a:rPr lang="uz-Cyrl-UZ" sz="1600" b="1" smtClean="0">
                <a:latin typeface="Times New Roman" pitchFamily="18" charset="0"/>
                <a:cs typeface="Times New Roman" pitchFamily="18" charset="0"/>
              </a:rPr>
              <a:t>Ў</a:t>
            </a:r>
            <a:r>
              <a:rPr lang="ru-RU" sz="1600" b="1" smtClean="0">
                <a:latin typeface="Times New Roman" pitchFamily="18" charset="0"/>
                <a:cs typeface="Times New Roman" pitchFamily="18" charset="0"/>
              </a:rPr>
              <a:t>ЙХАТИ</a:t>
            </a:r>
            <a:r>
              <a:rPr lang="uz-Cyrl-UZ" sz="1600" b="1" smtClean="0">
                <a:latin typeface="Times New Roman" pitchFamily="18" charset="0"/>
                <a:cs typeface="Times New Roman" pitchFamily="18" charset="0"/>
              </a:rPr>
              <a:t/>
            </a:r>
            <a:br>
              <a:rPr lang="uz-Cyrl-UZ" sz="1600" b="1" smtClean="0">
                <a:latin typeface="Times New Roman" pitchFamily="18" charset="0"/>
                <a:cs typeface="Times New Roman" pitchFamily="18" charset="0"/>
              </a:rPr>
            </a:br>
            <a:endParaRPr lang="ru-RU" sz="4000" smtClean="0"/>
          </a:p>
        </p:txBody>
      </p:sp>
      <p:sp>
        <p:nvSpPr>
          <p:cNvPr id="40962" name="Rectangle 3"/>
          <p:cNvSpPr>
            <a:spLocks noGrp="1" noChangeArrowheads="1"/>
          </p:cNvSpPr>
          <p:nvPr>
            <p:ph type="subTitle" idx="1"/>
          </p:nvPr>
        </p:nvSpPr>
        <p:spPr>
          <a:xfrm>
            <a:off x="1403350" y="2997200"/>
            <a:ext cx="6400800" cy="1871663"/>
          </a:xfrm>
        </p:spPr>
        <p:txBody>
          <a:bodyPr/>
          <a:lstStyle/>
          <a:p>
            <a:pPr eaLnBrk="1" hangingPunct="1"/>
            <a:r>
              <a:rPr lang="uz-Cyrl-UZ" sz="1800" b="1" smtClean="0">
                <a:latin typeface="Times New Roman" pitchFamily="18" charset="0"/>
                <a:cs typeface="Times New Roman" pitchFamily="18" charset="0"/>
              </a:rPr>
              <a:t>Асосий:</a:t>
            </a:r>
            <a:r>
              <a:rPr lang="en-US" sz="1800" smtClean="0">
                <a:latin typeface="Times New Roman" pitchFamily="18" charset="0"/>
                <a:cs typeface="Times New Roman" pitchFamily="18" charset="0"/>
              </a:rPr>
              <a:t/>
            </a:r>
            <a:br>
              <a:rPr lang="en-US" sz="1800" smtClean="0">
                <a:latin typeface="Times New Roman" pitchFamily="18" charset="0"/>
                <a:cs typeface="Times New Roman" pitchFamily="18" charset="0"/>
              </a:rPr>
            </a:br>
            <a:r>
              <a:rPr lang="en-US" sz="1800" smtClean="0">
                <a:latin typeface="Times New Roman" pitchFamily="18" charset="0"/>
                <a:cs typeface="Times New Roman" pitchFamily="18" charset="0"/>
              </a:rPr>
              <a:t>       </a:t>
            </a:r>
            <a:r>
              <a:rPr lang="en-US" sz="1800" b="1" smtClean="0">
                <a:latin typeface="Times New Roman" pitchFamily="18" charset="0"/>
                <a:cs typeface="Times New Roman" pitchFamily="18" charset="0"/>
              </a:rPr>
              <a:t>1.Physiology   Linda S Costanzo PhD Philadelphiya 2011</a:t>
            </a:r>
            <a:r>
              <a:rPr lang="uz-Cyrl-UZ" sz="1800" smtClean="0">
                <a:latin typeface="Times New Roman" pitchFamily="18" charset="0"/>
                <a:cs typeface="Times New Roman" pitchFamily="18" charset="0"/>
              </a:rPr>
              <a:t/>
            </a:r>
            <a:br>
              <a:rPr lang="uz-Cyrl-UZ" sz="1800" smtClean="0">
                <a:latin typeface="Times New Roman" pitchFamily="18" charset="0"/>
                <a:cs typeface="Times New Roman" pitchFamily="18" charset="0"/>
              </a:rPr>
            </a:br>
            <a:r>
              <a:rPr lang="uz-Cyrl-UZ" sz="1800" smtClean="0">
                <a:latin typeface="Times New Roman" pitchFamily="18" charset="0"/>
                <a:cs typeface="Times New Roman" pitchFamily="18" charset="0"/>
              </a:rPr>
              <a:t>Азимов И.Г., Собитов Ш.С. Физиология: Ўқув қулланма. </a:t>
            </a:r>
            <a:r>
              <a:rPr lang="ru-RU" sz="1800" smtClean="0">
                <a:latin typeface="Times New Roman" pitchFamily="18" charset="0"/>
                <a:cs typeface="Times New Roman" pitchFamily="18" charset="0"/>
              </a:rPr>
              <a:t>– </a:t>
            </a:r>
            <a:r>
              <a:rPr lang="uz-Cyrl-UZ" sz="1800" smtClean="0">
                <a:latin typeface="Times New Roman" pitchFamily="18" charset="0"/>
                <a:cs typeface="Times New Roman" pitchFamily="18" charset="0"/>
              </a:rPr>
              <a:t>Т., 1995.</a:t>
            </a:r>
            <a:r>
              <a:rPr lang="ru-RU" sz="1800" smtClean="0">
                <a:latin typeface="Times New Roman" pitchFamily="18" charset="0"/>
                <a:cs typeface="Times New Roman" pitchFamily="18" charset="0"/>
              </a:rPr>
              <a:t/>
            </a:r>
            <a:br>
              <a:rPr lang="ru-RU" sz="1800" smtClean="0">
                <a:latin typeface="Times New Roman" pitchFamily="18" charset="0"/>
                <a:cs typeface="Times New Roman" pitchFamily="18" charset="0"/>
              </a:rPr>
            </a:br>
            <a:r>
              <a:rPr lang="ru-RU" sz="1800" smtClean="0">
                <a:latin typeface="Times New Roman" pitchFamily="18" charset="0"/>
                <a:cs typeface="Times New Roman" pitchFamily="18" charset="0"/>
              </a:rPr>
              <a:t>      2. Нуридинов Ю. Одам физиология Дарслик – Т. </a:t>
            </a:r>
            <a:r>
              <a:rPr lang="uz-Cyrl-UZ" sz="1800" b="1" smtClean="0">
                <a:latin typeface="Times New Roman" pitchFamily="18" charset="0"/>
                <a:cs typeface="Times New Roman" pitchFamily="18" charset="0"/>
              </a:rPr>
              <a:t/>
            </a:r>
            <a:br>
              <a:rPr lang="uz-Cyrl-UZ" sz="1800" b="1" smtClean="0">
                <a:latin typeface="Times New Roman" pitchFamily="18" charset="0"/>
                <a:cs typeface="Times New Roman" pitchFamily="18" charset="0"/>
              </a:rPr>
            </a:br>
            <a:r>
              <a:rPr lang="uz-Cyrl-UZ" sz="1800" b="1" smtClean="0">
                <a:latin typeface="Times New Roman" pitchFamily="18" charset="0"/>
                <a:cs typeface="Times New Roman" pitchFamily="18" charset="0"/>
              </a:rPr>
              <a:t>Кушимча:</a:t>
            </a:r>
            <a:r>
              <a:rPr lang="uz-Cyrl-UZ" sz="1800" smtClean="0">
                <a:latin typeface="Times New Roman" pitchFamily="18" charset="0"/>
                <a:cs typeface="Times New Roman" pitchFamily="18" charset="0"/>
              </a:rPr>
              <a:t/>
            </a:r>
            <a:br>
              <a:rPr lang="uz-Cyrl-UZ" sz="1800" smtClean="0">
                <a:latin typeface="Times New Roman" pitchFamily="18" charset="0"/>
                <a:cs typeface="Times New Roman" pitchFamily="18" charset="0"/>
              </a:rPr>
            </a:br>
            <a:r>
              <a:rPr lang="uz-Cyrl-UZ" sz="1800" smtClean="0">
                <a:latin typeface="Times New Roman" pitchFamily="18" charset="0"/>
                <a:cs typeface="Times New Roman" pitchFamily="18" charset="0"/>
              </a:rPr>
              <a:t>Азимов И.Г.  Жисмоний тарбиянинг ёш физиологияси. Т. 1994.</a:t>
            </a:r>
            <a:br>
              <a:rPr lang="uz-Cyrl-UZ" sz="1800" smtClean="0">
                <a:latin typeface="Times New Roman" pitchFamily="18" charset="0"/>
                <a:cs typeface="Times New Roman" pitchFamily="18" charset="0"/>
              </a:rPr>
            </a:br>
            <a:r>
              <a:rPr lang="uz-Cyrl-UZ" sz="1800" smtClean="0">
                <a:latin typeface="Times New Roman" pitchFamily="18" charset="0"/>
                <a:cs typeface="Times New Roman" pitchFamily="18" charset="0"/>
              </a:rPr>
              <a:t>Азимов И.Г.  Умумий ва спорт физиологиясидан изоҳли луғат. Т. 1991.</a:t>
            </a:r>
            <a:endParaRPr lang="ru-RU" sz="18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dirty="0" smtClean="0">
                <a:solidFill>
                  <a:schemeClr val="tx2">
                    <a:satMod val="130000"/>
                  </a:schemeClr>
                </a:solidFill>
              </a:rPr>
              <a:t>Режа</a:t>
            </a:r>
            <a:r>
              <a:rPr lang="en-US" dirty="0" smtClean="0">
                <a:solidFill>
                  <a:schemeClr val="tx2">
                    <a:satMod val="130000"/>
                  </a:schemeClr>
                </a:solidFill>
              </a:rPr>
              <a:t>:</a:t>
            </a:r>
            <a:endParaRPr lang="ru-RU" dirty="0">
              <a:solidFill>
                <a:schemeClr val="tx2">
                  <a:satMod val="130000"/>
                </a:schemeClr>
              </a:solidFill>
            </a:endParaRPr>
          </a:p>
        </p:txBody>
      </p:sp>
      <p:sp>
        <p:nvSpPr>
          <p:cNvPr id="26626" name="Содержимое 2"/>
          <p:cNvSpPr>
            <a:spLocks noGrp="1"/>
          </p:cNvSpPr>
          <p:nvPr>
            <p:ph idx="1"/>
          </p:nvPr>
        </p:nvSpPr>
        <p:spPr/>
        <p:txBody>
          <a:bodyPr/>
          <a:lstStyle/>
          <a:p>
            <a:pPr marL="692150" indent="-609600">
              <a:buFont typeface="Wingdings 2" pitchFamily="18" charset="2"/>
              <a:buAutoNum type="arabicPeriod"/>
            </a:pPr>
            <a:r>
              <a:rPr lang="uz-Cyrl-UZ" sz="2400" b="1" smtClean="0">
                <a:latin typeface="Times New Roman" pitchFamily="18" charset="0"/>
                <a:cs typeface="Times New Roman" pitchFamily="18" charset="0"/>
              </a:rPr>
              <a:t>Физиология фани тўғрисида тушунча.</a:t>
            </a:r>
          </a:p>
          <a:p>
            <a:pPr marL="692150" indent="-609600">
              <a:buFont typeface="Wingdings 2" pitchFamily="18" charset="2"/>
              <a:buAutoNum type="arabicPeriod"/>
            </a:pPr>
            <a:r>
              <a:rPr lang="uz-Cyrl-UZ" sz="2400" b="1" smtClean="0">
                <a:latin typeface="Times New Roman" pitchFamily="18" charset="0"/>
                <a:cs typeface="Times New Roman" pitchFamily="18" charset="0"/>
              </a:rPr>
              <a:t>Физиологик тушунчалар.</a:t>
            </a:r>
          </a:p>
          <a:p>
            <a:pPr marL="692150" indent="-609600">
              <a:buFont typeface="Wingdings 2" pitchFamily="18" charset="2"/>
              <a:buAutoNum type="arabicPeriod"/>
            </a:pPr>
            <a:r>
              <a:rPr lang="uz-Cyrl-UZ" sz="2400" b="1" smtClean="0">
                <a:latin typeface="Times New Roman" pitchFamily="18" charset="0"/>
                <a:cs typeface="Times New Roman" pitchFamily="18" charset="0"/>
              </a:rPr>
              <a:t>Физиология фанининг асосий усуллари ва қўлланиладиган асбоблар.</a:t>
            </a:r>
          </a:p>
          <a:p>
            <a:pPr marL="692150" indent="-609600">
              <a:buFont typeface="Wingdings 2" pitchFamily="18" charset="2"/>
              <a:buAutoNum type="arabicPeriod"/>
            </a:pPr>
            <a:r>
              <a:rPr lang="ru-RU" sz="2400" b="1" smtClean="0">
                <a:latin typeface="Times New Roman" pitchFamily="18" charset="0"/>
                <a:cs typeface="Times New Roman" pitchFamily="18" charset="0"/>
              </a:rPr>
              <a:t>Асосий физиологик тушунчалар</a:t>
            </a:r>
          </a:p>
          <a:p>
            <a:pPr marL="692150" indent="-609600">
              <a:buFont typeface="Wingdings 2" pitchFamily="18" charset="2"/>
              <a:buAutoNum type="arabicPeriod"/>
            </a:pPr>
            <a:r>
              <a:rPr lang="ru-RU" sz="2400" b="1" smtClean="0">
                <a:latin typeface="Times New Roman" pitchFamily="18" charset="0"/>
                <a:cs typeface="Times New Roman" pitchFamily="18" charset="0"/>
              </a:rPr>
              <a:t>Одам функсияларини бошқарилиши</a:t>
            </a:r>
          </a:p>
          <a:p>
            <a:pPr marL="692150" indent="-609600">
              <a:buFont typeface="Wingdings 2" pitchFamily="18" charset="2"/>
              <a:buAutoNum type="arabicPeriod"/>
            </a:pPr>
            <a:r>
              <a:rPr lang="uz-Cyrl-UZ" sz="2400" b="1" smtClean="0">
                <a:latin typeface="Times New Roman" pitchFamily="18" charset="0"/>
                <a:cs typeface="Times New Roman" pitchFamily="18" charset="0"/>
              </a:rPr>
              <a:t>Қон ҳақидаги тушунчалар</a:t>
            </a:r>
          </a:p>
          <a:p>
            <a:pPr marL="692150" indent="-609600">
              <a:buFont typeface="Wingdings 2" pitchFamily="18" charset="2"/>
              <a:buAutoNum type="arabicPeriod"/>
            </a:pPr>
            <a:r>
              <a:rPr lang="uz-Cyrl-UZ" sz="2400" b="1" smtClean="0">
                <a:latin typeface="Times New Roman" pitchFamily="18" charset="0"/>
                <a:cs typeface="Times New Roman" pitchFamily="18" charset="0"/>
              </a:rPr>
              <a:t>Қон таркиби, ҳажми ва функсиялари</a:t>
            </a:r>
          </a:p>
          <a:p>
            <a:pPr marL="692150" indent="-609600">
              <a:buFont typeface="Wingdings 2" pitchFamily="18" charset="2"/>
              <a:buAutoNum type="arabicPeriod"/>
            </a:pPr>
            <a:r>
              <a:rPr lang="uz-Cyrl-UZ" sz="2400" b="1" smtClean="0">
                <a:latin typeface="Times New Roman" pitchFamily="18" charset="0"/>
                <a:cs typeface="Times New Roman" pitchFamily="18" charset="0"/>
              </a:rPr>
              <a:t>Плазманинг физик-кимёвий хоссалари </a:t>
            </a:r>
          </a:p>
          <a:p>
            <a:pPr marL="692150" indent="-609600">
              <a:buFont typeface="Wingdings 2" pitchFamily="18" charset="2"/>
              <a:buAutoNum type="arabicPeriod"/>
            </a:pPr>
            <a:r>
              <a:rPr lang="uz-Cyrl-UZ" sz="2400" b="1" smtClean="0">
                <a:latin typeface="Times New Roman" pitchFamily="18" charset="0"/>
                <a:cs typeface="Times New Roman" pitchFamily="18" charset="0"/>
              </a:rPr>
              <a:t>Қон гуруҳлари ва қон қуйиш</a:t>
            </a:r>
          </a:p>
          <a:p>
            <a:pPr marL="692150" indent="-609600">
              <a:buFont typeface="Wingdings 2" pitchFamily="18" charset="2"/>
              <a:buAutoNum type="arabicPeriod"/>
            </a:pPr>
            <a:r>
              <a:rPr lang="uz-Cyrl-UZ" sz="2400" b="1" smtClean="0">
                <a:latin typeface="Times New Roman" pitchFamily="18" charset="0"/>
                <a:cs typeface="Times New Roman" pitchFamily="18" charset="0"/>
              </a:rPr>
              <a:t>Қон тизимсини ҳосил бўлишини бош</a:t>
            </a:r>
            <a:r>
              <a:rPr lang="en-US" sz="2400" b="1" smtClean="0">
                <a:latin typeface="Times New Roman" pitchFamily="18" charset="0"/>
                <a:cs typeface="Times New Roman" pitchFamily="18" charset="0"/>
              </a:rPr>
              <a:t>қарилиши</a:t>
            </a:r>
          </a:p>
          <a:p>
            <a:pPr marL="692150" indent="-609600" eaLnBrk="1" hangingPunct="1"/>
            <a:r>
              <a:rPr lang="en-US" smtClean="0">
                <a:latin typeface="Corbel" pitchFamily="34" charset="0"/>
              </a:rPr>
              <a:t> </a:t>
            </a:r>
            <a:endParaRPr lang="ru-RU" b="1"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Содержимое 2"/>
          <p:cNvSpPr>
            <a:spLocks noGrp="1"/>
          </p:cNvSpPr>
          <p:nvPr>
            <p:ph idx="1"/>
          </p:nvPr>
        </p:nvSpPr>
        <p:spPr>
          <a:xfrm>
            <a:off x="1071563" y="428625"/>
            <a:ext cx="7862887" cy="5248275"/>
          </a:xfrm>
        </p:spPr>
        <p:txBody>
          <a:bodyPr/>
          <a:lstStyle/>
          <a:p>
            <a:pPr eaLnBrk="1" hangingPunct="1">
              <a:buFont typeface="Wingdings 2" pitchFamily="18" charset="2"/>
              <a:buNone/>
            </a:pPr>
            <a:r>
              <a:rPr lang="uz-Cyrl-UZ" b="1" smtClean="0">
                <a:solidFill>
                  <a:srgbClr val="FF0000"/>
                </a:solidFill>
                <a:latin typeface="Times New Roman" pitchFamily="18" charset="0"/>
                <a:cs typeface="Times New Roman" pitchFamily="18" charset="0"/>
              </a:rPr>
              <a:t>Физиология</a:t>
            </a:r>
            <a:r>
              <a:rPr lang="uz-Cyrl-UZ" smtClean="0">
                <a:solidFill>
                  <a:srgbClr val="FF0000"/>
                </a:solidFill>
                <a:latin typeface="Times New Roman" pitchFamily="18" charset="0"/>
                <a:cs typeface="Times New Roman" pitchFamily="18" charset="0"/>
              </a:rPr>
              <a:t> - </a:t>
            </a:r>
            <a:r>
              <a:rPr lang="uz-Cyrl-UZ" smtClean="0">
                <a:latin typeface="Times New Roman" pitchFamily="18" charset="0"/>
                <a:cs typeface="Times New Roman" pitchFamily="18" charset="0"/>
              </a:rPr>
              <a:t>биологиянинг бир тормоғи бўлиб, одам ва ҳайвон организмида бўладиган ҳаётий жараёнларни ўрганади. Ҳужайра, тўқима, аъзо ва физиологик системалар функцияси, уларнинг бир бири билан алоқаси, яхлит организмнинг ташқи муҳит билан боғланиши каби тириклик ҳодисаларини текшириш билан шуғулланади.</a:t>
            </a:r>
            <a:endParaRPr lang="ru-RU" smtClean="0">
              <a:latin typeface="Times New Roman" pitchFamily="18" charset="0"/>
              <a:cs typeface="Times New Roman" pitchFamily="18" charset="0"/>
            </a:endParaRPr>
          </a:p>
          <a:p>
            <a:pPr eaLnBrk="1" hangingPunct="1">
              <a:buFont typeface="Wingdings 2" pitchFamily="18" charset="2"/>
              <a:buNone/>
            </a:pPr>
            <a:endParaRPr lang="ru-RU" smtClean="0"/>
          </a:p>
        </p:txBody>
      </p:sp>
      <p:pic>
        <p:nvPicPr>
          <p:cNvPr id="27650" name="Picture 2" descr="http://edu.grsu.by/physiology/wp-content/uploads/2011/11/1.jpg"/>
          <p:cNvPicPr>
            <a:picLocks noChangeAspect="1" noChangeArrowheads="1"/>
          </p:cNvPicPr>
          <p:nvPr/>
        </p:nvPicPr>
        <p:blipFill>
          <a:blip r:embed="rId2"/>
          <a:srcRect/>
          <a:stretch>
            <a:fillRect/>
          </a:stretch>
        </p:blipFill>
        <p:spPr bwMode="auto">
          <a:xfrm>
            <a:off x="3857625" y="5000625"/>
            <a:ext cx="2000250" cy="1598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bwMode="auto"/>
        <p:txBody>
          <a:bodyPr vert="horz" wrap="square" lIns="91440" tIns="45720" rIns="91440" bIns="45720" numCol="1" anchorCtr="0" compatLnSpc="1">
            <a:prstTxWarp prst="textNoShape">
              <a:avLst/>
            </a:prstTxWarp>
          </a:bodyPr>
          <a:lstStyle/>
          <a:p>
            <a:r>
              <a:rPr lang="ru-RU" sz="2000" b="1" smtClean="0">
                <a:effectLst/>
                <a:latin typeface="Times New Roman" pitchFamily="18" charset="0"/>
                <a:cs typeface="Times New Roman" pitchFamily="18" charset="0"/>
              </a:rPr>
              <a:t>Асосий физиологик тушунчалар</a:t>
            </a:r>
          </a:p>
        </p:txBody>
      </p:sp>
      <p:sp>
        <p:nvSpPr>
          <p:cNvPr id="28674" name="Rectangle 3"/>
          <p:cNvSpPr>
            <a:spLocks noGrp="1"/>
          </p:cNvSpPr>
          <p:nvPr>
            <p:ph type="body" idx="1"/>
          </p:nvPr>
        </p:nvSpPr>
        <p:spPr/>
        <p:txBody>
          <a:bodyPr/>
          <a:lstStyle/>
          <a:p>
            <a:pPr>
              <a:lnSpc>
                <a:spcPct val="90000"/>
              </a:lnSpc>
            </a:pPr>
            <a:r>
              <a:rPr lang="ru-RU" sz="1800" i="1" smtClean="0">
                <a:latin typeface="Times New Roman" pitchFamily="18" charset="0"/>
                <a:cs typeface="Times New Roman" pitchFamily="18" charset="0"/>
              </a:rPr>
              <a:t>Организм</a:t>
            </a:r>
            <a:r>
              <a:rPr lang="ru-RU" sz="1800" smtClean="0">
                <a:latin typeface="Times New Roman" pitchFamily="18" charset="0"/>
                <a:cs typeface="Times New Roman" pitchFamily="18" charset="0"/>
              </a:rPr>
              <a:t> – ўзини-ўзини бошқарувчи, ташқи муҳит ўзгаришларига жавоб берувчи система. </a:t>
            </a:r>
            <a:endParaRPr lang="ru-RU" sz="1800" i="1" smtClean="0">
              <a:latin typeface="Times New Roman" pitchFamily="18" charset="0"/>
              <a:cs typeface="Times New Roman" pitchFamily="18" charset="0"/>
            </a:endParaRPr>
          </a:p>
          <a:p>
            <a:pPr>
              <a:lnSpc>
                <a:spcPct val="90000"/>
              </a:lnSpc>
            </a:pPr>
            <a:r>
              <a:rPr lang="ru-RU" sz="1800" i="1" smtClean="0">
                <a:latin typeface="Times New Roman" pitchFamily="18" charset="0"/>
                <a:cs typeface="Times New Roman" pitchFamily="18" charset="0"/>
              </a:rPr>
              <a:t>Физиологик функсиялар</a:t>
            </a:r>
            <a:r>
              <a:rPr lang="ru-RU" sz="1800" smtClean="0">
                <a:latin typeface="Times New Roman" pitchFamily="18" charset="0"/>
                <a:cs typeface="Times New Roman" pitchFamily="18" charset="0"/>
              </a:rPr>
              <a:t> – мослашиш аҳамиятига эга бўлган ҳаётий фаолияятни намоён бўлишидир. </a:t>
            </a:r>
          </a:p>
          <a:p>
            <a:pPr>
              <a:lnSpc>
                <a:spcPct val="90000"/>
              </a:lnSpc>
            </a:pPr>
            <a:r>
              <a:rPr lang="ru-RU" sz="1800" smtClean="0">
                <a:latin typeface="Times New Roman" pitchFamily="18" charset="0"/>
                <a:cs typeface="Times New Roman" pitchFamily="18" charset="0"/>
              </a:rPr>
              <a:t>Организмнинг асосий функсияси моддалар ва энергия алмашинувидир. </a:t>
            </a:r>
            <a:endParaRPr lang="ru-RU" sz="1800" i="1" smtClean="0">
              <a:latin typeface="Times New Roman" pitchFamily="18" charset="0"/>
              <a:cs typeface="Times New Roman" pitchFamily="18" charset="0"/>
            </a:endParaRPr>
          </a:p>
          <a:p>
            <a:pPr>
              <a:lnSpc>
                <a:spcPct val="90000"/>
              </a:lnSpc>
            </a:pPr>
            <a:r>
              <a:rPr lang="ru-RU" sz="1800" i="1" smtClean="0">
                <a:latin typeface="Times New Roman" pitchFamily="18" charset="0"/>
                <a:cs typeface="Times New Roman" pitchFamily="18" charset="0"/>
              </a:rPr>
              <a:t>Таъсирчанлик</a:t>
            </a:r>
            <a:r>
              <a:rPr lang="ru-RU" sz="1800" smtClean="0">
                <a:latin typeface="Times New Roman" pitchFamily="18" charset="0"/>
                <a:cs typeface="Times New Roman" pitchFamily="18" charset="0"/>
              </a:rPr>
              <a:t> – организм ва унинг ҳужайраларини ташқи ёки ички муҳитнинг ҳар қандай ўзгариш таъсирларига модда ва энергия алмашинуви сифатий ҳамда миқдорий ўзгаришлари билан бевосита боғлиқ бўлган фаол ҳаракатларини сусайтириш ёки кучайтириш билан жавоб бериш қобилиятидир.</a:t>
            </a:r>
          </a:p>
          <a:p>
            <a:pPr>
              <a:lnSpc>
                <a:spcPct val="90000"/>
              </a:lnSpc>
            </a:pPr>
            <a:r>
              <a:rPr lang="ru-RU" sz="1800" i="1" smtClean="0">
                <a:latin typeface="Times New Roman" pitchFamily="18" charset="0"/>
                <a:cs typeface="Times New Roman" pitchFamily="18" charset="0"/>
              </a:rPr>
              <a:t>Функсионал система</a:t>
            </a:r>
            <a:r>
              <a:rPr lang="ru-RU" sz="1800" smtClean="0">
                <a:latin typeface="Times New Roman" pitchFamily="18" charset="0"/>
                <a:cs typeface="Times New Roman" pitchFamily="18" charset="0"/>
              </a:rPr>
              <a:t> – стимул таъсирига жавобни рўёбга чиқишини таъминловчи аъзоларни ўзаро таъсири ва функсияларини ўзаро боғлиқлигидан иборат.</a:t>
            </a:r>
          </a:p>
          <a:p>
            <a:pPr>
              <a:lnSpc>
                <a:spcPct val="90000"/>
              </a:lnSpc>
            </a:pPr>
            <a:r>
              <a:rPr lang="ru-RU" sz="1800" i="1" smtClean="0">
                <a:latin typeface="Times New Roman" pitchFamily="18" charset="0"/>
                <a:cs typeface="Times New Roman" pitchFamily="18" charset="0"/>
              </a:rPr>
              <a:t>Гомеостаз</a:t>
            </a:r>
            <a:r>
              <a:rPr lang="ru-RU" sz="1800" smtClean="0">
                <a:latin typeface="Times New Roman" pitchFamily="18" charset="0"/>
                <a:cs typeface="Times New Roman" pitchFamily="18" charset="0"/>
              </a:rPr>
              <a:t> – организм ички муҳитининг физик-кимёвий таркибини турғунлиги.</a:t>
            </a:r>
          </a:p>
          <a:p>
            <a:pPr>
              <a:lnSpc>
                <a:spcPct val="90000"/>
              </a:lnSpc>
            </a:pPr>
            <a:endParaRPr lang="ru-RU" sz="180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6375" y="1071563"/>
            <a:ext cx="7458075" cy="346075"/>
          </a:xfrm>
        </p:spPr>
        <p:txBody>
          <a:bodyPr vert="horz" wrap="square" lIns="91440" tIns="45720" rIns="91440" bIns="45720" numCol="1" anchorCtr="0" compatLnSpc="1">
            <a:prstTxWarp prst="textNoShape">
              <a:avLst/>
            </a:prstTxWarp>
          </a:bodyPr>
          <a:lstStyle/>
          <a:p>
            <a:pPr eaLnBrk="1" hangingPunct="1">
              <a:defRPr/>
            </a:pPr>
            <a:r>
              <a:rPr lang="uz-Cyrl-UZ" sz="2400" b="1" smtClean="0">
                <a:effectLst>
                  <a:outerShdw blurRad="38100" dist="38100" dir="2700000" algn="tl">
                    <a:srgbClr val="C0C0C0"/>
                  </a:outerShdw>
                </a:effectLst>
                <a:latin typeface="Times New Roman" pitchFamily="18" charset="0"/>
                <a:cs typeface="Times New Roman" pitchFamily="18" charset="0"/>
              </a:rPr>
              <a:t>Организм функцияларининг бошқарилиши</a:t>
            </a:r>
            <a:r>
              <a:rPr lang="ru-RU" sz="1600" smtClean="0">
                <a:effectLst>
                  <a:outerShdw blurRad="38100" dist="38100" dir="2700000" algn="tl">
                    <a:srgbClr val="C0C0C0"/>
                  </a:outerShdw>
                </a:effectLst>
              </a:rPr>
              <a:t/>
            </a:r>
            <a:br>
              <a:rPr lang="ru-RU" sz="1600" smtClean="0">
                <a:effectLst>
                  <a:outerShdw blurRad="38100" dist="38100" dir="2700000" algn="tl">
                    <a:srgbClr val="C0C0C0"/>
                  </a:outerShdw>
                </a:effectLst>
              </a:rPr>
            </a:br>
            <a:r>
              <a:rPr lang="en-US" sz="3900" b="1" smtClean="0">
                <a:effectLst>
                  <a:outerShdw blurRad="38100" dist="38100" dir="2700000" algn="tl">
                    <a:srgbClr val="C0C0C0"/>
                  </a:outerShdw>
                </a:effectLst>
              </a:rPr>
              <a:t> </a:t>
            </a:r>
            <a:r>
              <a:rPr lang="ru-RU" sz="3900" smtClean="0">
                <a:effectLst>
                  <a:outerShdw blurRad="38100" dist="38100" dir="2700000" algn="tl">
                    <a:srgbClr val="C0C0C0"/>
                  </a:outerShdw>
                </a:effectLst>
              </a:rPr>
              <a:t/>
            </a:r>
            <a:br>
              <a:rPr lang="ru-RU" sz="3900" smtClean="0">
                <a:effectLst>
                  <a:outerShdw blurRad="38100" dist="38100" dir="2700000" algn="tl">
                    <a:srgbClr val="C0C0C0"/>
                  </a:outerShdw>
                </a:effectLst>
              </a:rPr>
            </a:br>
            <a:endParaRPr lang="ru-RU" sz="3900" smtClean="0">
              <a:effectLst>
                <a:outerShdw blurRad="38100" dist="38100" dir="2700000" algn="tl">
                  <a:srgbClr val="C0C0C0"/>
                </a:outerShdw>
              </a:effectLst>
            </a:endParaRPr>
          </a:p>
        </p:txBody>
      </p:sp>
      <p:sp>
        <p:nvSpPr>
          <p:cNvPr id="29698" name="Содержимое 2"/>
          <p:cNvSpPr>
            <a:spLocks noGrp="1"/>
          </p:cNvSpPr>
          <p:nvPr>
            <p:ph idx="1"/>
          </p:nvPr>
        </p:nvSpPr>
        <p:spPr>
          <a:xfrm>
            <a:off x="1435100" y="1268413"/>
            <a:ext cx="7499350" cy="5589587"/>
          </a:xfrm>
        </p:spPr>
        <p:txBody>
          <a:bodyPr/>
          <a:lstStyle/>
          <a:p>
            <a:pPr eaLnBrk="1" hangingPunct="1">
              <a:lnSpc>
                <a:spcPct val="90000"/>
              </a:lnSpc>
              <a:buFont typeface="Wingdings 2" pitchFamily="18" charset="2"/>
              <a:buNone/>
            </a:pPr>
            <a:r>
              <a:rPr lang="uz-Cyrl-UZ" smtClean="0">
                <a:latin typeface="Times New Roman" pitchFamily="18" charset="0"/>
                <a:cs typeface="Times New Roman" pitchFamily="18" charset="0"/>
              </a:rPr>
              <a:t>   Организм функцияларининг асосан икки хил </a:t>
            </a:r>
            <a:r>
              <a:rPr lang="uz-Cyrl-UZ" i="1" u="sng" smtClean="0">
                <a:latin typeface="Times New Roman" pitchFamily="18" charset="0"/>
                <a:cs typeface="Times New Roman" pitchFamily="18" charset="0"/>
              </a:rPr>
              <a:t>асаб тизими </a:t>
            </a:r>
            <a:r>
              <a:rPr lang="uz-Cyrl-UZ" smtClean="0">
                <a:latin typeface="Times New Roman" pitchFamily="18" charset="0"/>
                <a:cs typeface="Times New Roman" pitchFamily="18" charset="0"/>
              </a:rPr>
              <a:t>ва </a:t>
            </a:r>
            <a:r>
              <a:rPr lang="uz-Cyrl-UZ" i="1" u="sng" smtClean="0">
                <a:latin typeface="Times New Roman" pitchFamily="18" charset="0"/>
                <a:cs typeface="Times New Roman" pitchFamily="18" charset="0"/>
              </a:rPr>
              <a:t>қон орқали </a:t>
            </a:r>
            <a:r>
              <a:rPr lang="uz-Cyrl-UZ" smtClean="0">
                <a:latin typeface="Times New Roman" pitchFamily="18" charset="0"/>
                <a:cs typeface="Times New Roman" pitchFamily="18" charset="0"/>
              </a:rPr>
              <a:t>гуморал амалга ошади</a:t>
            </a:r>
            <a:r>
              <a:rPr lang="en-US" smtClean="0">
                <a:latin typeface="Times New Roman" pitchFamily="18" charset="0"/>
                <a:cs typeface="Times New Roman" pitchFamily="18" charset="0"/>
              </a:rPr>
              <a:t>:</a:t>
            </a:r>
          </a:p>
          <a:p>
            <a:pPr eaLnBrk="1" hangingPunct="1">
              <a:lnSpc>
                <a:spcPct val="90000"/>
              </a:lnSpc>
              <a:buFont typeface="Wingdings 2" pitchFamily="18" charset="2"/>
              <a:buNone/>
            </a:pPr>
            <a:r>
              <a:rPr lang="en-US" smtClean="0">
                <a:latin typeface="Times New Roman" pitchFamily="18" charset="0"/>
                <a:cs typeface="Times New Roman" pitchFamily="18" charset="0"/>
              </a:rPr>
              <a:t>*</a:t>
            </a:r>
            <a:r>
              <a:rPr lang="uz-Cyrl-UZ" smtClean="0">
                <a:latin typeface="Times New Roman" pitchFamily="18" charset="0"/>
                <a:cs typeface="Times New Roman" pitchFamily="18" charset="0"/>
              </a:rPr>
              <a:t>Функцияларнинг </a:t>
            </a:r>
            <a:r>
              <a:rPr lang="uz-Cyrl-UZ" smtClean="0">
                <a:solidFill>
                  <a:srgbClr val="FF0000"/>
                </a:solidFill>
                <a:latin typeface="Times New Roman" pitchFamily="18" charset="0"/>
                <a:cs typeface="Times New Roman" pitchFamily="18" charset="0"/>
              </a:rPr>
              <a:t>асаб тизими </a:t>
            </a:r>
            <a:r>
              <a:rPr lang="uz-Cyrl-UZ" smtClean="0">
                <a:latin typeface="Times New Roman" pitchFamily="18" charset="0"/>
                <a:cs typeface="Times New Roman" pitchFamily="18" charset="0"/>
              </a:rPr>
              <a:t>орқали бошқарилиши шартсиз ва шартли рефлекс йўли билан юзага келади.</a:t>
            </a:r>
            <a:endParaRPr lang="en-US" smtClean="0">
              <a:latin typeface="Times New Roman" pitchFamily="18" charset="0"/>
              <a:cs typeface="Times New Roman" pitchFamily="18" charset="0"/>
            </a:endParaRPr>
          </a:p>
          <a:p>
            <a:pPr eaLnBrk="1" hangingPunct="1">
              <a:lnSpc>
                <a:spcPct val="90000"/>
              </a:lnSpc>
              <a:buFont typeface="Wingdings 2" pitchFamily="18" charset="2"/>
              <a:buNone/>
            </a:pPr>
            <a:r>
              <a:rPr lang="en-US" smtClean="0">
                <a:latin typeface="Times New Roman" pitchFamily="18" charset="0"/>
                <a:cs typeface="Times New Roman" pitchFamily="18" charset="0"/>
              </a:rPr>
              <a:t>*</a:t>
            </a:r>
            <a:r>
              <a:rPr lang="uz-Cyrl-UZ" smtClean="0">
                <a:latin typeface="Times New Roman" pitchFamily="18" charset="0"/>
                <a:cs typeface="Times New Roman" pitchFamily="18" charset="0"/>
              </a:rPr>
              <a:t>Функцияларнинг </a:t>
            </a:r>
            <a:r>
              <a:rPr lang="uz-Cyrl-UZ" smtClean="0">
                <a:solidFill>
                  <a:srgbClr val="FF0000"/>
                </a:solidFill>
                <a:latin typeface="Times New Roman" pitchFamily="18" charset="0"/>
                <a:cs typeface="Times New Roman" pitchFamily="18" charset="0"/>
              </a:rPr>
              <a:t>гуморал йўл</a:t>
            </a:r>
            <a:r>
              <a:rPr lang="uz-Cyrl-UZ" smtClean="0">
                <a:latin typeface="Times New Roman" pitchFamily="18" charset="0"/>
                <a:cs typeface="Times New Roman" pitchFamily="18" charset="0"/>
              </a:rPr>
              <a:t> билан бошқарилиши қон таркибидаги гормонлар, тузлар ва бошқа моддалар миқдорининг ўзгариши билан амалга ошади. </a:t>
            </a:r>
            <a:endParaRPr lang="ru-RU" smtClean="0">
              <a:latin typeface="Times New Roman" pitchFamily="18" charset="0"/>
              <a:cs typeface="Times New Roman" pitchFamily="18" charset="0"/>
            </a:endParaRPr>
          </a:p>
          <a:p>
            <a:pPr eaLnBrk="1" hangingPunct="1">
              <a:lnSpc>
                <a:spcPct val="90000"/>
              </a:lnSpc>
              <a:buFont typeface="Wingdings 2" pitchFamily="18" charset="2"/>
              <a:buNone/>
            </a:pPr>
            <a:endParaRPr lang="ru-RU"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Содержимое 2"/>
          <p:cNvSpPr>
            <a:spLocks noGrp="1"/>
          </p:cNvSpPr>
          <p:nvPr>
            <p:ph idx="1"/>
          </p:nvPr>
        </p:nvSpPr>
        <p:spPr>
          <a:xfrm>
            <a:off x="1428750" y="1000125"/>
            <a:ext cx="7497763" cy="2052638"/>
          </a:xfrm>
        </p:spPr>
        <p:txBody>
          <a:bodyPr/>
          <a:lstStyle/>
          <a:p>
            <a:pPr eaLnBrk="1" hangingPunct="1">
              <a:buFont typeface="Wingdings 2" pitchFamily="18" charset="2"/>
              <a:buNone/>
            </a:pPr>
            <a:r>
              <a:rPr lang="uz-Cyrl-UZ" smtClean="0">
                <a:solidFill>
                  <a:srgbClr val="FF0000"/>
                </a:solidFill>
                <a:latin typeface="Times New Roman" pitchFamily="18" charset="0"/>
                <a:cs typeface="Times New Roman" pitchFamily="18" charset="0"/>
              </a:rPr>
              <a:t>Қон </a:t>
            </a:r>
            <a:r>
              <a:rPr lang="en-US" smtClean="0">
                <a:solidFill>
                  <a:srgbClr val="FF0000"/>
                </a:solidFill>
                <a:latin typeface="Times New Roman" pitchFamily="18" charset="0"/>
                <a:cs typeface="Times New Roman" pitchFamily="18" charset="0"/>
              </a:rPr>
              <a:t> </a:t>
            </a:r>
            <a:r>
              <a:rPr lang="en-US" smtClean="0">
                <a:latin typeface="Times New Roman" pitchFamily="18" charset="0"/>
                <a:cs typeface="Times New Roman" pitchFamily="18" charset="0"/>
              </a:rPr>
              <a:t>- </a:t>
            </a:r>
            <a:r>
              <a:rPr lang="uz-Cyrl-UZ" smtClean="0">
                <a:latin typeface="Times New Roman" pitchFamily="18" charset="0"/>
                <a:cs typeface="Times New Roman" pitchFamily="18" charset="0"/>
              </a:rPr>
              <a:t>тўқима орқали суюқлиги билан биргаликда организмнинг ички мухитини ҳосил қилади</a:t>
            </a:r>
            <a:r>
              <a:rPr lang="uz-Cyrl-UZ" smtClean="0"/>
              <a:t>. </a:t>
            </a:r>
            <a:endParaRPr lang="en-US" smtClean="0"/>
          </a:p>
          <a:p>
            <a:pPr eaLnBrk="1" hangingPunct="1">
              <a:buFont typeface="Wingdings 2" pitchFamily="18" charset="2"/>
              <a:buNone/>
            </a:pPr>
            <a:endParaRPr lang="ru-RU" smtClean="0"/>
          </a:p>
        </p:txBody>
      </p:sp>
      <p:pic>
        <p:nvPicPr>
          <p:cNvPr id="30722" name="Picture 2" descr="http://med-pomosh.com/wp-content/uploads/2015/10/0710a-47.jpg"/>
          <p:cNvPicPr>
            <a:picLocks noChangeAspect="1" noChangeArrowheads="1"/>
          </p:cNvPicPr>
          <p:nvPr/>
        </p:nvPicPr>
        <p:blipFill>
          <a:blip r:embed="rId2"/>
          <a:srcRect/>
          <a:stretch>
            <a:fillRect/>
          </a:stretch>
        </p:blipFill>
        <p:spPr bwMode="auto">
          <a:xfrm>
            <a:off x="2643188" y="3214688"/>
            <a:ext cx="4786312" cy="3190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wrap="square" lIns="91440" tIns="45720" rIns="91440" bIns="45720" numCol="1" anchorCtr="0" compatLnSpc="1">
            <a:prstTxWarp prst="textNoShape">
              <a:avLst/>
            </a:prstTxWarp>
          </a:bodyPr>
          <a:lstStyle/>
          <a:p>
            <a:pPr algn="ctr" eaLnBrk="1" hangingPunct="1">
              <a:defRPr/>
            </a:pPr>
            <a:r>
              <a:rPr lang="en-US" sz="4000" b="1" smtClean="0">
                <a:effectLst/>
                <a:latin typeface="Times New Roman" pitchFamily="18" charset="0"/>
                <a:cs typeface="Times New Roman" pitchFamily="18" charset="0"/>
              </a:rPr>
              <a:t> </a:t>
            </a:r>
            <a:r>
              <a:rPr lang="ru-RU" smtClean="0">
                <a:effectLst/>
                <a:latin typeface="Times New Roman" pitchFamily="18" charset="0"/>
                <a:cs typeface="Times New Roman" pitchFamily="18" charset="0"/>
              </a:rPr>
              <a:t/>
            </a:r>
            <a:br>
              <a:rPr lang="ru-RU" smtClean="0">
                <a:effectLst/>
                <a:latin typeface="Times New Roman" pitchFamily="18" charset="0"/>
                <a:cs typeface="Times New Roman" pitchFamily="18" charset="0"/>
              </a:rPr>
            </a:br>
            <a:r>
              <a:rPr lang="en-US" sz="4000" b="1" smtClean="0">
                <a:effectLst/>
                <a:latin typeface="Times New Roman" pitchFamily="18" charset="0"/>
                <a:cs typeface="Times New Roman" pitchFamily="18" charset="0"/>
              </a:rPr>
              <a:t>Қоннинг</a:t>
            </a:r>
            <a:r>
              <a:rPr lang="ru-RU" sz="4000" b="1" smtClean="0">
                <a:effectLst/>
                <a:latin typeface="Times New Roman" pitchFamily="18" charset="0"/>
                <a:cs typeface="Times New Roman" pitchFamily="18" charset="0"/>
              </a:rPr>
              <a:t> </a:t>
            </a:r>
            <a:r>
              <a:rPr lang="en-US" sz="4000" b="1" smtClean="0">
                <a:effectLst/>
                <a:latin typeface="Times New Roman" pitchFamily="18" charset="0"/>
                <a:cs typeface="Times New Roman" pitchFamily="18" charset="0"/>
              </a:rPr>
              <a:t>таркиби</a:t>
            </a:r>
            <a:r>
              <a:rPr lang="ru-RU" smtClean="0">
                <a:effectLst/>
                <a:latin typeface="Times New Roman" pitchFamily="18" charset="0"/>
                <a:cs typeface="Times New Roman" pitchFamily="18" charset="0"/>
              </a:rPr>
              <a:t/>
            </a:r>
            <a:br>
              <a:rPr lang="ru-RU" smtClean="0">
                <a:effectLst/>
                <a:latin typeface="Times New Roman" pitchFamily="18" charset="0"/>
                <a:cs typeface="Times New Roman" pitchFamily="18" charset="0"/>
              </a:rPr>
            </a:br>
            <a:endParaRPr lang="ru-RU" sz="3900" smtClean="0">
              <a:effectLst>
                <a:outerShdw blurRad="38100" dist="38100" dir="2700000" algn="tl">
                  <a:srgbClr val="C0C0C0"/>
                </a:outerShdw>
              </a:effectLst>
            </a:endParaRPr>
          </a:p>
        </p:txBody>
      </p:sp>
      <p:pic>
        <p:nvPicPr>
          <p:cNvPr id="31746" name="Picture 2"/>
          <p:cNvPicPr>
            <a:picLocks noGrp="1" noChangeAspect="1" noChangeArrowheads="1"/>
          </p:cNvPicPr>
          <p:nvPr>
            <p:ph idx="1"/>
          </p:nvPr>
        </p:nvPicPr>
        <p:blipFill>
          <a:blip r:embed="rId2"/>
          <a:srcRect/>
          <a:stretch>
            <a:fillRect/>
          </a:stretch>
        </p:blipFill>
        <p:spPr>
          <a:xfrm>
            <a:off x="2051050" y="1700213"/>
            <a:ext cx="5689600" cy="4681537"/>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85852" y="1214422"/>
            <a:ext cx="7498080" cy="3929090"/>
          </a:xfrm>
        </p:spPr>
        <p:style>
          <a:lnRef idx="1">
            <a:schemeClr val="accent3"/>
          </a:lnRef>
          <a:fillRef idx="2">
            <a:schemeClr val="accent3"/>
          </a:fillRef>
          <a:effectRef idx="1">
            <a:schemeClr val="accent3"/>
          </a:effectRef>
          <a:fontRef idx="minor">
            <a:schemeClr val="dk1"/>
          </a:fontRef>
        </p:style>
        <p:txBody>
          <a:bodyPr>
            <a:normAutofit/>
          </a:bodyPr>
          <a:lstStyle/>
          <a:p>
            <a:pPr eaLnBrk="1" hangingPunct="1">
              <a:buFont typeface="Wingdings 2" pitchFamily="18" charset="2"/>
              <a:buNone/>
              <a:defRPr/>
            </a:pPr>
            <a:r>
              <a:rPr lang="en-US" smtClean="0">
                <a:solidFill>
                  <a:srgbClr val="000000"/>
                </a:solidFill>
                <a:latin typeface="Times New Roman" pitchFamily="18" charset="0"/>
                <a:cs typeface="Times New Roman" pitchFamily="18" charset="0"/>
              </a:rPr>
              <a:t>   </a:t>
            </a:r>
            <a:r>
              <a:rPr lang="uz-Cyrl-UZ" smtClean="0">
                <a:solidFill>
                  <a:srgbClr val="000000"/>
                </a:solidFill>
                <a:latin typeface="Times New Roman" pitchFamily="18" charset="0"/>
                <a:cs typeface="Times New Roman" pitchFamily="18" charset="0"/>
              </a:rPr>
              <a:t>Қон суюқ тўқима бўлиб, у одам вазнининг </a:t>
            </a:r>
            <a:r>
              <a:rPr lang="en-US" smtClean="0">
                <a:solidFill>
                  <a:srgbClr val="000000"/>
                </a:solidFill>
                <a:latin typeface="Times New Roman" pitchFamily="18" charset="0"/>
                <a:cs typeface="Times New Roman" pitchFamily="18" charset="0"/>
              </a:rPr>
              <a:t>1/13</a:t>
            </a:r>
            <a:r>
              <a:rPr lang="uz-Cyrl-UZ" smtClean="0">
                <a:solidFill>
                  <a:srgbClr val="000000"/>
                </a:solidFill>
                <a:latin typeface="Times New Roman" pitchFamily="18" charset="0"/>
                <a:cs typeface="Times New Roman" pitchFamily="18" charset="0"/>
              </a:rPr>
              <a:t> қисмини ёки </a:t>
            </a:r>
            <a:r>
              <a:rPr lang="en-US" smtClean="0">
                <a:solidFill>
                  <a:srgbClr val="000000"/>
                </a:solidFill>
                <a:latin typeface="Times New Roman" pitchFamily="18" charset="0"/>
                <a:cs typeface="Times New Roman" pitchFamily="18" charset="0"/>
              </a:rPr>
              <a:t>5</a:t>
            </a:r>
            <a:r>
              <a:rPr lang="uz-Cyrl-UZ" smtClean="0">
                <a:solidFill>
                  <a:srgbClr val="000000"/>
                </a:solidFill>
                <a:latin typeface="Times New Roman" pitchFamily="18" charset="0"/>
                <a:cs typeface="Times New Roman" pitchFamily="18" charset="0"/>
              </a:rPr>
              <a:t>– </a:t>
            </a:r>
            <a:r>
              <a:rPr lang="en-US" smtClean="0">
                <a:solidFill>
                  <a:srgbClr val="000000"/>
                </a:solidFill>
                <a:latin typeface="Times New Roman" pitchFamily="18" charset="0"/>
                <a:cs typeface="Times New Roman" pitchFamily="18" charset="0"/>
              </a:rPr>
              <a:t>8</a:t>
            </a:r>
            <a:r>
              <a:rPr lang="uz-Cyrl-UZ" smtClean="0">
                <a:solidFill>
                  <a:srgbClr val="000000"/>
                </a:solidFill>
                <a:latin typeface="Times New Roman" pitchFamily="18" charset="0"/>
                <a:cs typeface="Times New Roman" pitchFamily="18" charset="0"/>
              </a:rPr>
              <a:t> % ини ташкил этади. Қон аёлларга нисбатан эркакларда, катталарга нисбатан болаларда кўп бўлади. Эркакларда </a:t>
            </a:r>
            <a:r>
              <a:rPr lang="en-US" smtClean="0">
                <a:solidFill>
                  <a:srgbClr val="000000"/>
                </a:solidFill>
                <a:latin typeface="Times New Roman" pitchFamily="18" charset="0"/>
                <a:cs typeface="Times New Roman" pitchFamily="18" charset="0"/>
              </a:rPr>
              <a:t>1</a:t>
            </a:r>
            <a:r>
              <a:rPr lang="uz-Cyrl-UZ" smtClean="0">
                <a:solidFill>
                  <a:srgbClr val="000000"/>
                </a:solidFill>
                <a:latin typeface="Times New Roman" pitchFamily="18" charset="0"/>
                <a:cs typeface="Times New Roman" pitchFamily="18" charset="0"/>
              </a:rPr>
              <a:t>кг вазнга </a:t>
            </a:r>
            <a:r>
              <a:rPr lang="en-US" smtClean="0">
                <a:solidFill>
                  <a:srgbClr val="000000"/>
                </a:solidFill>
                <a:latin typeface="Times New Roman" pitchFamily="18" charset="0"/>
                <a:cs typeface="Times New Roman" pitchFamily="18" charset="0"/>
              </a:rPr>
              <a:t>75</a:t>
            </a:r>
            <a:r>
              <a:rPr lang="uz-Cyrl-UZ" smtClean="0">
                <a:solidFill>
                  <a:srgbClr val="000000"/>
                </a:solidFill>
                <a:latin typeface="Times New Roman" pitchFamily="18" charset="0"/>
                <a:cs typeface="Times New Roman" pitchFamily="18" charset="0"/>
              </a:rPr>
              <a:t> мл, аёлларда эса </a:t>
            </a:r>
            <a:r>
              <a:rPr lang="en-US" smtClean="0">
                <a:solidFill>
                  <a:srgbClr val="000000"/>
                </a:solidFill>
                <a:latin typeface="Times New Roman" pitchFamily="18" charset="0"/>
                <a:cs typeface="Times New Roman" pitchFamily="18" charset="0"/>
              </a:rPr>
              <a:t>65</a:t>
            </a:r>
            <a:r>
              <a:rPr lang="uz-Cyrl-UZ" smtClean="0">
                <a:solidFill>
                  <a:srgbClr val="000000"/>
                </a:solidFill>
                <a:latin typeface="Times New Roman" pitchFamily="18" charset="0"/>
                <a:cs typeface="Times New Roman" pitchFamily="18" charset="0"/>
              </a:rPr>
              <a:t> мл тўғри келади.</a:t>
            </a:r>
            <a:endParaRPr lang="ru-RU" smtClean="0">
              <a:solidFill>
                <a:srgbClr val="000000"/>
              </a:solidFill>
              <a:latin typeface="Times New Roman" pitchFamily="18" charset="0"/>
              <a:cs typeface="Times New Roman" pitchFamily="18" charset="0"/>
            </a:endParaRPr>
          </a:p>
          <a:p>
            <a:pPr eaLnBrk="1" hangingPunct="1">
              <a:defRPr/>
            </a:pPr>
            <a:endParaRPr lang="ru-RU" smtClean="0">
              <a:solidFill>
                <a:srgbClr val="000000"/>
              </a:solidFill>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bwMode="auto"/>
        <p:txBody>
          <a:bodyPr vert="horz" wrap="square" lIns="91440" tIns="45720" rIns="91440" bIns="45720" numCol="1" anchorCtr="0" compatLnSpc="1">
            <a:prstTxWarp prst="textNoShape">
              <a:avLst/>
            </a:prstTxWarp>
          </a:bodyPr>
          <a:lstStyle/>
          <a:p>
            <a:r>
              <a:rPr lang="sv-SE" sz="2000" smtClean="0">
                <a:effectLst/>
                <a:latin typeface="Times New Roman" pitchFamily="18" charset="0"/>
                <a:cs typeface="Times New Roman" pitchFamily="18" charset="0"/>
              </a:rPr>
              <a:t>Қон бир қатор физиологик функсияларни бажаради.</a:t>
            </a:r>
            <a:endParaRPr lang="ru-RU" sz="2000" smtClean="0">
              <a:effectLst/>
              <a:latin typeface="Times New Roman" pitchFamily="18" charset="0"/>
              <a:cs typeface="Times New Roman" pitchFamily="18" charset="0"/>
            </a:endParaRPr>
          </a:p>
        </p:txBody>
      </p:sp>
      <p:sp>
        <p:nvSpPr>
          <p:cNvPr id="33794" name="Rectangle 3"/>
          <p:cNvSpPr>
            <a:spLocks noGrp="1"/>
          </p:cNvSpPr>
          <p:nvPr>
            <p:ph type="body" idx="1"/>
          </p:nvPr>
        </p:nvSpPr>
        <p:spPr>
          <a:xfrm>
            <a:off x="1476375" y="1125538"/>
            <a:ext cx="7499350" cy="4800600"/>
          </a:xfrm>
        </p:spPr>
        <p:txBody>
          <a:bodyPr/>
          <a:lstStyle/>
          <a:p>
            <a:pPr>
              <a:lnSpc>
                <a:spcPct val="80000"/>
              </a:lnSpc>
            </a:pPr>
            <a:r>
              <a:rPr lang="sv-SE" sz="2000" smtClean="0">
                <a:latin typeface="Times New Roman" pitchFamily="18" charset="0"/>
                <a:cs typeface="Times New Roman" pitchFamily="18" charset="0"/>
              </a:rPr>
              <a:t>Ташувчилик-транспорт функсияси. Қон орқали ҳаёт фаолияти учун зарур озуқа моддалари, газлар, гормонлар, ферментлар, метаболитлар ташилади.</a:t>
            </a:r>
          </a:p>
          <a:p>
            <a:pPr>
              <a:lnSpc>
                <a:spcPct val="80000"/>
              </a:lnSpc>
            </a:pPr>
            <a:r>
              <a:rPr lang="sv-SE" sz="2000" smtClean="0">
                <a:latin typeface="Times New Roman" pitchFamily="18" charset="0"/>
                <a:cs typeface="Times New Roman" pitchFamily="18" charset="0"/>
              </a:rPr>
              <a:t>Нафас функсияси. Қондаги гемоглабин (Ҳб) нафас газлари (О2 , CО2)   билан кимёвий бирикмалар (ҲбО2 ,)-оксигемоглобин, (ҲCО2)-карбогемоглобин ҳосил қилиб нафас функсияини амалга оширади. Масалан, 1 гр Ҳб 1,34 мл О2 бириктиради.</a:t>
            </a:r>
          </a:p>
          <a:p>
            <a:pPr>
              <a:lnSpc>
                <a:spcPct val="80000"/>
              </a:lnSpc>
              <a:buFont typeface="Wingdings 2" pitchFamily="18" charset="2"/>
              <a:buNone/>
            </a:pPr>
            <a:r>
              <a:rPr lang="ru-RU" sz="2000" smtClean="0">
                <a:latin typeface="Times New Roman" pitchFamily="18" charset="0"/>
                <a:cs typeface="Times New Roman" pitchFamily="18" charset="0"/>
              </a:rPr>
              <a:t>    </a:t>
            </a:r>
            <a:r>
              <a:rPr lang="sv-SE" sz="2000" smtClean="0">
                <a:latin typeface="Times New Roman" pitchFamily="18" charset="0"/>
                <a:cs typeface="Times New Roman" pitchFamily="18" charset="0"/>
              </a:rPr>
              <a:t>1 литр қондаги  140-160 гр Ҳб, 200 мл О2 бириктиради. Бу кўрсаткични қондаги кислород ҳажми деб аталади. Айрим ҳолларда бу кўрсаткич 100 мл қонда ҳисобланади. Организмда 5 литр қон ҳажми бўлса, унда Ҳб билан бирикадиган О2 миқдори 1 литрга тенг. Масалан, 200 мл*5л=1л О2 ;</a:t>
            </a:r>
          </a:p>
          <a:p>
            <a:pPr>
              <a:lnSpc>
                <a:spcPct val="80000"/>
              </a:lnSpc>
            </a:pPr>
            <a:r>
              <a:rPr lang="sv-SE" sz="2000" smtClean="0">
                <a:latin typeface="Times New Roman" pitchFamily="18" charset="0"/>
                <a:cs typeface="Times New Roman" pitchFamily="18" charset="0"/>
              </a:rPr>
              <a:t> Озиқлантириш функсияси. Ҳазм аъзоларидан тўқималарга, тизимларга ва қон заҳираларига аминокислота, глюкоза, ёғлар, витаминлар, ферментлар ва минерал моддаларни етказишдан иборат.</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Solstice</Template>
  <TotalTime>92</TotalTime>
  <Words>742</Words>
  <Application>Microsoft Office PowerPoint</Application>
  <PresentationFormat>Экран (4:3)</PresentationFormat>
  <Paragraphs>65</Paragraphs>
  <Slides>16</Slides>
  <Notes>0</Notes>
  <HiddenSlides>0</HiddenSlides>
  <MMClips>0</MMClips>
  <ScaleCrop>false</ScaleCrop>
  <HeadingPairs>
    <vt:vector size="6" baseType="variant">
      <vt:variant>
        <vt:lpstr>Использованные шрифты</vt:lpstr>
      </vt:variant>
      <vt:variant>
        <vt:i4>7</vt:i4>
      </vt:variant>
      <vt:variant>
        <vt:lpstr>Шаблон оформления</vt:lpstr>
      </vt:variant>
      <vt:variant>
        <vt:i4>19</vt:i4>
      </vt:variant>
      <vt:variant>
        <vt:lpstr>Заголовки слайдов</vt:lpstr>
      </vt:variant>
      <vt:variant>
        <vt:i4>16</vt:i4>
      </vt:variant>
    </vt:vector>
  </HeadingPairs>
  <TitlesOfParts>
    <vt:vector size="42" baseType="lpstr">
      <vt:lpstr>Arial</vt:lpstr>
      <vt:lpstr>Corbel</vt:lpstr>
      <vt:lpstr>Wingdings 2</vt:lpstr>
      <vt:lpstr>Verdana</vt:lpstr>
      <vt:lpstr>Calibri</vt:lpstr>
      <vt:lpstr>Gill Sans MT</vt:lpstr>
      <vt:lpstr>Times New Roman</vt:lpstr>
      <vt:lpstr>Солнцестояние</vt:lpstr>
      <vt:lpstr>Оформление по умолчанию</vt:lpstr>
      <vt:lpstr>Солнцестояние</vt:lpstr>
      <vt:lpstr>Солнцестояние</vt:lpstr>
      <vt:lpstr>Солнцестояние</vt:lpstr>
      <vt:lpstr>Солнцестояние</vt:lpstr>
      <vt:lpstr>Солнцестояние</vt:lpstr>
      <vt:lpstr>Солнцестояние</vt:lpstr>
      <vt:lpstr>Оформление по умолчанию</vt:lpstr>
      <vt:lpstr>Оформление по умолчанию</vt:lpstr>
      <vt:lpstr>Оформление по умолчанию</vt:lpstr>
      <vt:lpstr>Оформление по умолчанию</vt:lpstr>
      <vt:lpstr>Оформление по умолчанию</vt:lpstr>
      <vt:lpstr>Оформление по умолчанию</vt:lpstr>
      <vt:lpstr>Оформление по умолчанию</vt:lpstr>
      <vt:lpstr>Оформление по умолчанию</vt:lpstr>
      <vt:lpstr>Оформление по умолчанию</vt:lpstr>
      <vt:lpstr>Оформление по умолчанию</vt:lpstr>
      <vt:lpstr>Оформление по умолчанию</vt:lpstr>
      <vt:lpstr> Маъруза №1 Мавзу: Кириш. Қон физиологияси.</vt:lpstr>
      <vt:lpstr>Режа:</vt:lpstr>
      <vt:lpstr>Слайд 3</vt:lpstr>
      <vt:lpstr>Асосий физиологик тушунчалар</vt:lpstr>
      <vt:lpstr>Организм функцияларининг бошқарилиши   </vt:lpstr>
      <vt:lpstr>Слайд 6</vt:lpstr>
      <vt:lpstr>  Қоннинг таркиби </vt:lpstr>
      <vt:lpstr>Слайд 8</vt:lpstr>
      <vt:lpstr>Қон бир қатор физиологик функсияларни бажаради.</vt:lpstr>
      <vt:lpstr>Қон бир қатор физиологик функсияларни бажаради.</vt:lpstr>
      <vt:lpstr>Қоннинг шаклли элементлари </vt:lpstr>
      <vt:lpstr>  Қонда лейкотцитлар миқдорининг ўзгариши </vt:lpstr>
      <vt:lpstr>  Қон гуруҳларининг хусусиятлари</vt:lpstr>
      <vt:lpstr>Қон ҳосил бўлишининг бошқарилиши </vt:lpstr>
      <vt:lpstr>Билимни текшириш ушун саволлар</vt:lpstr>
      <vt:lpstr>ФОЙДАЛАНИЛАДИГАН ДАРСЛИКЛАР ВА ЎҚУВ ҚЎЛЛАНМАЛАР РЎЙХАТИ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Мавзу: Физиология фани предмети. Кон физиологияси.</dc:title>
  <dc:creator>Admin</dc:creator>
  <cp:lastModifiedBy>User</cp:lastModifiedBy>
  <cp:revision>17</cp:revision>
  <dcterms:created xsi:type="dcterms:W3CDTF">2016-04-20T09:39:30Z</dcterms:created>
  <dcterms:modified xsi:type="dcterms:W3CDTF">2017-08-16T08:26:46Z</dcterms:modified>
</cp:coreProperties>
</file>