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uz-Latn-U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328384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141454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465DB9-F187-4F1A-931D-320443852B7E}" type="slidenum">
              <a:rPr lang="uz-Latn-UZ" smtClean="0"/>
              <a:t>‹#›</a:t>
            </a:fld>
            <a:endParaRPr lang="uz-Latn-U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322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6" name="Footer Placeholder 5"/>
          <p:cNvSpPr>
            <a:spLocks noGrp="1"/>
          </p:cNvSpPr>
          <p:nvPr>
            <p:ph type="ftr" sz="quarter" idx="11"/>
          </p:nvPr>
        </p:nvSpPr>
        <p:spPr/>
        <p:txBody>
          <a:bodyPr/>
          <a:lstStyle/>
          <a:p>
            <a:endParaRPr lang="uz-Latn-U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192889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6" name="Footer Placeholder 5"/>
          <p:cNvSpPr>
            <a:spLocks noGrp="1"/>
          </p:cNvSpPr>
          <p:nvPr>
            <p:ph type="ftr" sz="quarter" idx="11"/>
          </p:nvPr>
        </p:nvSpPr>
        <p:spPr/>
        <p:txBody>
          <a:bodyPr/>
          <a:lstStyle/>
          <a:p>
            <a:endParaRPr lang="uz-Latn-U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465DB9-F187-4F1A-931D-320443852B7E}" type="slidenum">
              <a:rPr lang="uz-Latn-UZ" smtClean="0"/>
              <a:t>‹#›</a:t>
            </a:fld>
            <a:endParaRPr lang="uz-Latn-U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123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6" name="Footer Placeholder 5"/>
          <p:cNvSpPr>
            <a:spLocks noGrp="1"/>
          </p:cNvSpPr>
          <p:nvPr>
            <p:ph type="ftr" sz="quarter" idx="11"/>
          </p:nvPr>
        </p:nvSpPr>
        <p:spPr/>
        <p:txBody>
          <a:bodyPr/>
          <a:lstStyle/>
          <a:p>
            <a:endParaRPr lang="uz-Latn-U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323666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110340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104727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23957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5" name="Footer Placeholder 4"/>
          <p:cNvSpPr>
            <a:spLocks noGrp="1"/>
          </p:cNvSpPr>
          <p:nvPr>
            <p:ph type="ftr" sz="quarter" idx="11"/>
          </p:nvPr>
        </p:nvSpPr>
        <p:spPr/>
        <p:txBody>
          <a:bodyPr/>
          <a:lstStyle/>
          <a:p>
            <a:endParaRPr lang="uz-Latn-U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29540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6" name="Footer Placeholder 5"/>
          <p:cNvSpPr>
            <a:spLocks noGrp="1"/>
          </p:cNvSpPr>
          <p:nvPr>
            <p:ph type="ftr" sz="quarter" idx="11"/>
          </p:nvPr>
        </p:nvSpPr>
        <p:spPr/>
        <p:txBody>
          <a:bodyPr/>
          <a:lstStyle/>
          <a:p>
            <a:endParaRPr lang="uz-Latn-U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288800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8" name="Footer Placeholder 7"/>
          <p:cNvSpPr>
            <a:spLocks noGrp="1"/>
          </p:cNvSpPr>
          <p:nvPr>
            <p:ph type="ftr" sz="quarter" idx="11"/>
          </p:nvPr>
        </p:nvSpPr>
        <p:spPr/>
        <p:txBody>
          <a:bodyPr/>
          <a:lstStyle/>
          <a:p>
            <a:endParaRPr lang="uz-Latn-U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312334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4" name="Footer Placeholder 3"/>
          <p:cNvSpPr>
            <a:spLocks noGrp="1"/>
          </p:cNvSpPr>
          <p:nvPr>
            <p:ph type="ftr" sz="quarter" idx="11"/>
          </p:nvPr>
        </p:nvSpPr>
        <p:spPr/>
        <p:txBody>
          <a:bodyPr/>
          <a:lstStyle/>
          <a:p>
            <a:endParaRPr lang="uz-Latn-U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38752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3" name="Footer Placeholder 2"/>
          <p:cNvSpPr>
            <a:spLocks noGrp="1"/>
          </p:cNvSpPr>
          <p:nvPr>
            <p:ph type="ftr" sz="quarter" idx="11"/>
          </p:nvPr>
        </p:nvSpPr>
        <p:spPr/>
        <p:txBody>
          <a:bodyPr/>
          <a:lstStyle/>
          <a:p>
            <a:endParaRPr lang="uz-Latn-U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258881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6" name="Footer Placeholder 5"/>
          <p:cNvSpPr>
            <a:spLocks noGrp="1"/>
          </p:cNvSpPr>
          <p:nvPr>
            <p:ph type="ftr" sz="quarter" idx="11"/>
          </p:nvPr>
        </p:nvSpPr>
        <p:spPr/>
        <p:txBody>
          <a:bodyPr/>
          <a:lstStyle/>
          <a:p>
            <a:endParaRPr lang="uz-Latn-U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417798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5824EB-0D96-4E2E-9614-58E7B93DFD36}" type="datetimeFigureOut">
              <a:rPr lang="uz-Latn-UZ" smtClean="0"/>
              <a:t>29/10/2022</a:t>
            </a:fld>
            <a:endParaRPr lang="uz-Latn-UZ"/>
          </a:p>
        </p:txBody>
      </p:sp>
      <p:sp>
        <p:nvSpPr>
          <p:cNvPr id="6" name="Footer Placeholder 5"/>
          <p:cNvSpPr>
            <a:spLocks noGrp="1"/>
          </p:cNvSpPr>
          <p:nvPr>
            <p:ph type="ftr" sz="quarter" idx="11"/>
          </p:nvPr>
        </p:nvSpPr>
        <p:spPr/>
        <p:txBody>
          <a:bodyPr/>
          <a:lstStyle/>
          <a:p>
            <a:endParaRPr lang="uz-Latn-U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465DB9-F187-4F1A-931D-320443852B7E}" type="slidenum">
              <a:rPr lang="uz-Latn-UZ" smtClean="0"/>
              <a:t>‹#›</a:t>
            </a:fld>
            <a:endParaRPr lang="uz-Latn-UZ"/>
          </a:p>
        </p:txBody>
      </p:sp>
    </p:spTree>
    <p:extLst>
      <p:ext uri="{BB962C8B-B14F-4D97-AF65-F5344CB8AC3E}">
        <p14:creationId xmlns:p14="http://schemas.microsoft.com/office/powerpoint/2010/main" val="50031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5824EB-0D96-4E2E-9614-58E7B93DFD36}" type="datetimeFigureOut">
              <a:rPr lang="uz-Latn-UZ" smtClean="0"/>
              <a:t>29/10/2022</a:t>
            </a:fld>
            <a:endParaRPr lang="uz-Latn-U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z-Latn-U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465DB9-F187-4F1A-931D-320443852B7E}" type="slidenum">
              <a:rPr lang="uz-Latn-UZ" smtClean="0"/>
              <a:t>‹#›</a:t>
            </a:fld>
            <a:endParaRPr lang="uz-Latn-UZ"/>
          </a:p>
        </p:txBody>
      </p:sp>
    </p:spTree>
    <p:extLst>
      <p:ext uri="{BB962C8B-B14F-4D97-AF65-F5344CB8AC3E}">
        <p14:creationId xmlns:p14="http://schemas.microsoft.com/office/powerpoint/2010/main" val="25353202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04103" y="5771535"/>
            <a:ext cx="8416413" cy="698090"/>
          </a:xfrm>
        </p:spPr>
        <p:txBody>
          <a:bodyPr>
            <a:normAutofit fontScale="90000"/>
          </a:bodyPr>
          <a:lstStyle/>
          <a:p>
            <a:pPr algn="ctr"/>
            <a:r>
              <a:rPr lang="uz-Latn-UZ" dirty="0">
                <a:latin typeface="Times New Roman" panose="02020603050405020304" pitchFamily="18" charset="0"/>
                <a:cs typeface="Times New Roman" panose="02020603050405020304" pitchFamily="18" charset="0"/>
              </a:rPr>
              <a:t/>
            </a:r>
            <a:br>
              <a:rPr lang="uz-Latn-UZ" dirty="0">
                <a:latin typeface="Times New Roman" panose="02020603050405020304" pitchFamily="18" charset="0"/>
                <a:cs typeface="Times New Roman" panose="02020603050405020304" pitchFamily="18" charset="0"/>
              </a:rPr>
            </a:br>
            <a:r>
              <a:rPr lang="uz-Latn-UZ" dirty="0" smtClean="0">
                <a:latin typeface="Times New Roman" panose="02020603050405020304" pitchFamily="18" charset="0"/>
                <a:cs typeface="Times New Roman" panose="02020603050405020304" pitchFamily="18" charset="0"/>
              </a:rPr>
              <a:t/>
            </a:r>
            <a:br>
              <a:rPr lang="uz-Latn-UZ" dirty="0" smtClean="0">
                <a:latin typeface="Times New Roman" panose="02020603050405020304" pitchFamily="18" charset="0"/>
                <a:cs typeface="Times New Roman" panose="02020603050405020304" pitchFamily="18" charset="0"/>
              </a:rPr>
            </a:br>
            <a:r>
              <a:rPr lang="uz-Latn-UZ" dirty="0">
                <a:latin typeface="Times New Roman" panose="02020603050405020304" pitchFamily="18" charset="0"/>
                <a:cs typeface="Times New Roman" panose="02020603050405020304" pitchFamily="18" charset="0"/>
              </a:rPr>
              <a:t/>
            </a:r>
            <a:br>
              <a:rPr lang="uz-Latn-UZ" dirty="0">
                <a:latin typeface="Times New Roman" panose="02020603050405020304" pitchFamily="18" charset="0"/>
                <a:cs typeface="Times New Roman" panose="02020603050405020304" pitchFamily="18" charset="0"/>
              </a:rPr>
            </a:br>
            <a:r>
              <a:rPr lang="uz-Latn-UZ" dirty="0" smtClean="0">
                <a:latin typeface="Times New Roman" panose="02020603050405020304" pitchFamily="18" charset="0"/>
                <a:cs typeface="Times New Roman" panose="02020603050405020304" pitchFamily="18" charset="0"/>
              </a:rPr>
              <a:t/>
            </a:r>
            <a:br>
              <a:rPr lang="uz-Latn-UZ" dirty="0" smtClean="0">
                <a:latin typeface="Times New Roman" panose="02020603050405020304" pitchFamily="18" charset="0"/>
                <a:cs typeface="Times New Roman" panose="02020603050405020304" pitchFamily="18" charset="0"/>
              </a:rPr>
            </a:br>
            <a:r>
              <a:rPr lang="uz-Latn-UZ" sz="3600" dirty="0" smtClean="0">
                <a:latin typeface="Times New Roman" panose="02020603050405020304" pitchFamily="18" charset="0"/>
                <a:cs typeface="Times New Roman" panose="02020603050405020304" pitchFamily="18" charset="0"/>
              </a:rPr>
              <a:t>Xayrullayeva N.D. </a:t>
            </a:r>
            <a:endParaRPr lang="uz-Latn-UZ" sz="3600" dirty="0">
              <a:latin typeface="Times New Roman" panose="02020603050405020304" pitchFamily="18" charset="0"/>
              <a:cs typeface="Times New Roman" panose="02020603050405020304" pitchFamily="18" charset="0"/>
            </a:endParaRPr>
          </a:p>
        </p:txBody>
      </p:sp>
      <p:pic>
        <p:nvPicPr>
          <p:cNvPr id="4" name="Рисунок 3" descr="C:\Users\user\Desktop\analizatorlar.png"/>
          <p:cNvPicPr/>
          <p:nvPr/>
        </p:nvPicPr>
        <p:blipFill rotWithShape="1">
          <a:blip r:embed="rId2">
            <a:extLst>
              <a:ext uri="{28A0092B-C50C-407E-A947-70E740481C1C}">
                <a14:useLocalDpi xmlns:a14="http://schemas.microsoft.com/office/drawing/2010/main" val="0"/>
              </a:ext>
            </a:extLst>
          </a:blip>
          <a:srcRect l="1785" t="2843" r="1608" b="2843"/>
          <a:stretch/>
        </p:blipFill>
        <p:spPr bwMode="auto">
          <a:xfrm>
            <a:off x="2020528" y="2113935"/>
            <a:ext cx="8416413" cy="2969342"/>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1376515" y="591622"/>
            <a:ext cx="9694607" cy="769441"/>
          </a:xfrm>
          <a:prstGeom prst="rect">
            <a:avLst/>
          </a:prstGeom>
        </p:spPr>
        <p:txBody>
          <a:bodyPr wrap="square">
            <a:spAutoFit/>
          </a:bodyPr>
          <a:lstStyle/>
          <a:p>
            <a:pPr algn="ctr"/>
            <a:r>
              <a:rPr lang="uz-Latn-UZ" sz="4400" dirty="0" smtClean="0">
                <a:latin typeface="Times New Roman" panose="02020603050405020304" pitchFamily="18" charset="0"/>
                <a:cs typeface="Times New Roman" panose="02020603050405020304" pitchFamily="18" charset="0"/>
              </a:rPr>
              <a:t>MAVZU: SENSOR TIZIMLAR</a:t>
            </a:r>
            <a:endParaRPr lang="uz-Latn-UZ" sz="4400" dirty="0"/>
          </a:p>
        </p:txBody>
      </p:sp>
    </p:spTree>
    <p:extLst>
      <p:ext uri="{BB962C8B-B14F-4D97-AF65-F5344CB8AC3E}">
        <p14:creationId xmlns:p14="http://schemas.microsoft.com/office/powerpoint/2010/main" val="257378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5743" y="624110"/>
            <a:ext cx="10668870" cy="1280890"/>
          </a:xfrm>
        </p:spPr>
        <p:txBody>
          <a:bodyPr>
            <a:noAutofit/>
          </a:bodyPr>
          <a:lstStyle/>
          <a:p>
            <a:r>
              <a:rPr lang="uz-Latn-UZ" sz="2800" b="1" dirty="0">
                <a:latin typeface="Times New Roman" panose="02020603050405020304" pitchFamily="18" charset="0"/>
                <a:cs typeface="Times New Roman" panose="02020603050405020304" pitchFamily="18" charset="0"/>
              </a:rPr>
              <a:t>O‘rta quloq</a:t>
            </a:r>
            <a:r>
              <a:rPr lang="uz-Latn-UZ" sz="2800" dirty="0">
                <a:latin typeface="Times New Roman" panose="02020603050405020304" pitchFamily="18" charset="0"/>
                <a:cs typeface="Times New Roman" panose="02020603050405020304" pitchFamily="18" charset="0"/>
              </a:rPr>
              <a:t>. </a:t>
            </a:r>
            <a:r>
              <a:rPr lang="uz-Latn-UZ" sz="2000" dirty="0">
                <a:latin typeface="Times New Roman" panose="02020603050405020304" pitchFamily="18" charset="0"/>
                <a:cs typeface="Times New Roman" panose="02020603050405020304" pitchFamily="18" charset="0"/>
              </a:rPr>
              <a:t>Havo bilan to‘lgan o‘rta quloqda uch xil suyakchalar mavjud. Ular bolg‘acha, sandon va uzangi deb nomlanadilar, bu suyakchalar nog‘ora pardaning tebranishlarini ichki quloqqa o‘tkazadi</a:t>
            </a:r>
            <a:r>
              <a:rPr lang="uz-Latn-UZ" sz="2000" dirty="0" smtClean="0">
                <a:latin typeface="Times New Roman" panose="02020603050405020304" pitchFamily="18" charset="0"/>
                <a:cs typeface="Times New Roman" panose="02020603050405020304" pitchFamily="18" charset="0"/>
              </a:rPr>
              <a:t>.</a:t>
            </a:r>
            <a:r>
              <a:rPr lang="uz-Latn-UZ" sz="2000" b="1" dirty="0">
                <a:latin typeface="Times New Roman" panose="02020603050405020304" pitchFamily="18" charset="0"/>
                <a:cs typeface="Times New Roman" panose="02020603050405020304" pitchFamily="18" charset="0"/>
              </a:rPr>
              <a:t> </a:t>
            </a:r>
            <a:r>
              <a:rPr lang="uz-Latn-UZ" sz="2000" b="1" dirty="0" smtClean="0">
                <a:latin typeface="Times New Roman" panose="02020603050405020304" pitchFamily="18" charset="0"/>
                <a:cs typeface="Times New Roman" panose="02020603050405020304" pitchFamily="18" charset="0"/>
              </a:rPr>
              <a:t/>
            </a:r>
            <a:br>
              <a:rPr lang="uz-Latn-UZ" sz="2000" b="1" dirty="0" smtClean="0">
                <a:latin typeface="Times New Roman" panose="02020603050405020304" pitchFamily="18" charset="0"/>
                <a:cs typeface="Times New Roman" panose="02020603050405020304" pitchFamily="18" charset="0"/>
              </a:rPr>
            </a:br>
            <a:r>
              <a:rPr lang="uz-Latn-UZ" sz="2400" b="1" dirty="0" smtClean="0">
                <a:latin typeface="Times New Roman" panose="02020603050405020304" pitchFamily="18" charset="0"/>
                <a:cs typeface="Times New Roman" panose="02020603050405020304" pitchFamily="18" charset="0"/>
              </a:rPr>
              <a:t>Ichki </a:t>
            </a:r>
            <a:r>
              <a:rPr lang="uz-Latn-UZ" sz="2400" b="1" dirty="0">
                <a:latin typeface="Times New Roman" panose="02020603050405020304" pitchFamily="18" charset="0"/>
                <a:cs typeface="Times New Roman" panose="02020603050405020304" pitchFamily="18" charset="0"/>
              </a:rPr>
              <a:t>quloq tuzilishi va vazifalari</a:t>
            </a:r>
            <a:r>
              <a:rPr lang="uz-Latn-UZ" sz="2000" dirty="0" smtClean="0">
                <a:latin typeface="Times New Roman" panose="02020603050405020304" pitchFamily="18" charset="0"/>
                <a:cs typeface="Times New Roman" panose="02020603050405020304" pitchFamily="18" charset="0"/>
              </a:rPr>
              <a:t>.</a:t>
            </a:r>
            <a:br>
              <a:rPr lang="uz-Latn-UZ" sz="2000" dirty="0" smtClean="0">
                <a:latin typeface="Times New Roman" panose="02020603050405020304" pitchFamily="18" charset="0"/>
                <a:cs typeface="Times New Roman" panose="02020603050405020304" pitchFamily="18" charset="0"/>
              </a:rPr>
            </a:br>
            <a:r>
              <a:rPr lang="uz-Latn-UZ" sz="2000" dirty="0" smtClean="0">
                <a:latin typeface="Times New Roman" panose="02020603050405020304" pitchFamily="18" charset="0"/>
                <a:cs typeface="Times New Roman" panose="02020603050405020304" pitchFamily="18" charset="0"/>
              </a:rPr>
              <a:t> </a:t>
            </a:r>
            <a:r>
              <a:rPr lang="uz-Latn-UZ" sz="2000" dirty="0">
                <a:latin typeface="Times New Roman" panose="02020603050405020304" pitchFamily="18" charset="0"/>
                <a:cs typeface="Times New Roman" panose="02020603050405020304" pitchFamily="18" charset="0"/>
              </a:rPr>
              <a:t>Ichki quloqda chig‘anoq joylashgan bo‘lib , u yerda eshituv retseptorlari joylashgan. Chig‘anoq suyakdan tuzilgan spiral kanal bo‘lib, sekin-asta kengayib boradi, odamda 2,5 o‘ramni tashkil qiladi. Suyak kanal boshidan  oxirigacha, ya’ni  chig‘anoqning deyarli uchigacha ikkita parda bilan ajralgan: yupqaroq parda vestibulyar membrana yoki reysner membranasi, zichroq va mayinroq parda esa asosiy membrana deb ataladi. Chig‘anoqning uchida ikkala membrana o‘zaro birlashadi, ularda helicotma degan teshigi bor. Vestibulyar membrana bilan asosiy membrana chig‘anoq bilan suyak kanalini uchta tor yo‘l: yuqori, o‘rta va pastki kanallarga ajratib turadi.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Inson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tovush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tebranishlar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chastotasini</a:t>
            </a:r>
            <a:r>
              <a:rPr lang="en-US" sz="2000" dirty="0">
                <a:latin typeface="Times New Roman" panose="02020603050405020304" pitchFamily="18" charset="0"/>
                <a:cs typeface="Times New Roman" panose="02020603050405020304" pitchFamily="18" charset="0"/>
              </a:rPr>
              <a:t> 16-Gs </a:t>
            </a:r>
            <a:r>
              <a:rPr lang="en-US" sz="2000" dirty="0" err="1">
                <a:latin typeface="Times New Roman" panose="02020603050405020304" pitchFamily="18" charset="0"/>
                <a:cs typeface="Times New Roman" panose="02020603050405020304" pitchFamily="18" charset="0"/>
              </a:rPr>
              <a:t>dan</a:t>
            </a:r>
            <a:r>
              <a:rPr lang="en-US" sz="2000" dirty="0">
                <a:latin typeface="Times New Roman" panose="02020603050405020304" pitchFamily="18" charset="0"/>
                <a:cs typeface="Times New Roman" panose="02020603050405020304" pitchFamily="18" charset="0"/>
              </a:rPr>
              <a:t> 20000 </a:t>
            </a:r>
            <a:r>
              <a:rPr lang="en-US" sz="2000" dirty="0" err="1">
                <a:latin typeface="Times New Roman" panose="02020603050405020304" pitchFamily="18" charset="0"/>
                <a:cs typeface="Times New Roman" panose="02020603050405020304" pitchFamily="18" charset="0"/>
              </a:rPr>
              <a:t>Gs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gacha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qabul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qiladi</a:t>
            </a:r>
            <a:endParaRPr lang="uz-Latn-UZ" sz="2000" dirty="0">
              <a:latin typeface="Times New Roman" panose="02020603050405020304" pitchFamily="18" charset="0"/>
              <a:cs typeface="Times New Roman" panose="02020603050405020304" pitchFamily="18" charset="0"/>
            </a:endParaRPr>
          </a:p>
        </p:txBody>
      </p:sp>
      <p:pic>
        <p:nvPicPr>
          <p:cNvPr id="4" name="Объект 3" descr="C:\Users\user\Desktop\eshitish nervi.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477" y="4503174"/>
            <a:ext cx="8160775" cy="2222090"/>
          </a:xfrm>
          <a:prstGeom prst="rect">
            <a:avLst/>
          </a:prstGeom>
          <a:noFill/>
          <a:ln>
            <a:noFill/>
          </a:ln>
        </p:spPr>
      </p:pic>
    </p:spTree>
    <p:extLst>
      <p:ext uri="{BB962C8B-B14F-4D97-AF65-F5344CB8AC3E}">
        <p14:creationId xmlns:p14="http://schemas.microsoft.com/office/powerpoint/2010/main" val="161485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891" y="624110"/>
            <a:ext cx="10501722" cy="1280890"/>
          </a:xfrm>
        </p:spPr>
        <p:txBody>
          <a:bodyPr>
            <a:normAutofit fontScale="90000"/>
          </a:bodyPr>
          <a:lstStyle/>
          <a:p>
            <a:r>
              <a:rPr lang="en-US" sz="2700" dirty="0" err="1">
                <a:latin typeface="Times New Roman" panose="02020603050405020304" pitchFamily="18" charset="0"/>
                <a:cs typeface="Times New Roman" panose="02020603050405020304" pitchFamily="18" charset="0"/>
              </a:rPr>
              <a:t>Vestibulyar</a:t>
            </a:r>
            <a:r>
              <a:rPr lang="en-US" sz="2700" dirty="0">
                <a:latin typeface="Times New Roman" panose="02020603050405020304" pitchFamily="18" charset="0"/>
                <a:cs typeface="Times New Roman" panose="02020603050405020304" pitchFamily="18" charset="0"/>
              </a:rPr>
              <a:t> sensor </a:t>
            </a:r>
            <a:r>
              <a:rPr lang="en-US" sz="2700" dirty="0" err="1">
                <a:latin typeface="Times New Roman" panose="02020603050405020304" pitchFamily="18" charset="0"/>
                <a:cs typeface="Times New Roman" panose="02020603050405020304" pitchFamily="18" charset="0"/>
              </a:rPr>
              <a:t>sistema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odamlarning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to‘g‘ri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yoki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aylanma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harakatlarida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yuzaga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keladigan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tezlanish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yoki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sekinlanish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ularning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fazoda</a:t>
            </a:r>
            <a:r>
              <a:rPr lang="en-US" sz="2700" dirty="0">
                <a:latin typeface="Times New Roman" panose="02020603050405020304" pitchFamily="18" charset="0"/>
                <a:cs typeface="Times New Roman" panose="02020603050405020304" pitchFamily="18" charset="0"/>
              </a:rPr>
              <a:t> bosh </a:t>
            </a:r>
            <a:r>
              <a:rPr lang="en-US" sz="2700" dirty="0" err="1">
                <a:latin typeface="Times New Roman" panose="02020603050405020304" pitchFamily="18" charset="0"/>
                <a:cs typeface="Times New Roman" panose="02020603050405020304" pitchFamily="18" charset="0"/>
              </a:rPr>
              <a:t>holatlarini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o‘zgarishidan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hosil</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bo‘lgan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impulslarni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vestibulyar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nervlar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orqali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miya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po‘stloq</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bo‘limiga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o‘tkazadi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tahlil</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qiladi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Bir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tekis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harakat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jarayonida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yoki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tinch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turgan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sharoitda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vestibulyar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analizator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retseptorlari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qo‘zg‘almaydi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Vestibulyar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analizator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retseptorlarida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hosil</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bo‘lgan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nerv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impulslari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skelet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muskullarining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tarangligini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qayta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taqsimlanishi</a:t>
            </a:r>
            <a:r>
              <a:rPr lang="uz-Latn-UZ" sz="2700" dirty="0">
                <a:latin typeface="Times New Roman" panose="02020603050405020304" pitchFamily="18" charset="0"/>
                <a:cs typeface="Times New Roman" panose="02020603050405020304" pitchFamily="18" charset="0"/>
              </a:rPr>
              <a:t>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yuzaga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keltiradi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esa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tana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muvozanatini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saqlashda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muhim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rol</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o‘ynaydi</a:t>
            </a:r>
            <a:r>
              <a:rPr lang="en-US" sz="2700" dirty="0">
                <a:latin typeface="Times New Roman" panose="02020603050405020304" pitchFamily="18" charset="0"/>
                <a:cs typeface="Times New Roman" panose="02020603050405020304" pitchFamily="18" charset="0"/>
              </a:rPr>
              <a:t>. </a:t>
            </a:r>
            <a:r>
              <a:rPr lang="uz-Latn-UZ" sz="2700" dirty="0">
                <a:latin typeface="Times New Roman" panose="02020603050405020304" pitchFamily="18" charset="0"/>
                <a:cs typeface="Times New Roman" panose="02020603050405020304" pitchFamily="18" charset="0"/>
              </a:rPr>
              <a:t/>
            </a:r>
            <a:br>
              <a:rPr lang="uz-Latn-UZ" sz="2700"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Vestibulyar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sistemaning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miya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po‘stloq</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neyronlari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qo‘l-oyoqlar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holatini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o‘zgarishidan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tanani</a:t>
            </a:r>
            <a:r>
              <a:rPr lang="en-US" sz="2700" dirty="0">
                <a:latin typeface="Times New Roman" panose="02020603050405020304" pitchFamily="18" charset="0"/>
                <a:cs typeface="Times New Roman" panose="02020603050405020304" pitchFamily="18" charset="0"/>
              </a:rPr>
              <a:t> u </a:t>
            </a:r>
            <a:r>
              <a:rPr lang="en-US" sz="2700" dirty="0" err="1">
                <a:latin typeface="Times New Roman" panose="02020603050405020304" pitchFamily="18" charset="0"/>
                <a:cs typeface="Times New Roman" panose="02020603050405020304" pitchFamily="18" charset="0"/>
              </a:rPr>
              <a:t>yoq</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yoqqa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burilishidan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ichki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a’zolarda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ro‘yobga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chiqadigan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nerv</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impulslariga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javob</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berish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ularni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sintez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qilish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qobiliyatiga</a:t>
            </a:r>
            <a:r>
              <a:rPr lang="en-US" sz="2700" dirty="0">
                <a:latin typeface="Times New Roman" panose="02020603050405020304" pitchFamily="18" charset="0"/>
                <a:cs typeface="Times New Roman" panose="02020603050405020304" pitchFamily="18" charset="0"/>
              </a:rPr>
              <a:t> ham </a:t>
            </a:r>
            <a:r>
              <a:rPr lang="en-US" sz="2700" dirty="0" err="1">
                <a:latin typeface="Times New Roman" panose="02020603050405020304" pitchFamily="18" charset="0"/>
                <a:cs typeface="Times New Roman" panose="02020603050405020304" pitchFamily="18" charset="0"/>
              </a:rPr>
              <a:t>ega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ya’ni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harakatlarni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nazorat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qilish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boshqarishni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ta’minlaydi</a:t>
            </a:r>
            <a:r>
              <a:rPr lang="en-US" sz="2700" dirty="0">
                <a:latin typeface="Times New Roman" panose="02020603050405020304" pitchFamily="18" charset="0"/>
                <a:cs typeface="Times New Roman" panose="02020603050405020304" pitchFamily="18" charset="0"/>
              </a:rPr>
              <a:t>. </a:t>
            </a:r>
            <a:r>
              <a:rPr lang="uz-Latn-UZ" dirty="0"/>
              <a:t/>
            </a:r>
            <a:br>
              <a:rPr lang="uz-Latn-UZ" dirty="0"/>
            </a:br>
            <a:endParaRPr lang="uz-Latn-UZ" dirty="0"/>
          </a:p>
        </p:txBody>
      </p:sp>
    </p:spTree>
    <p:extLst>
      <p:ext uri="{BB962C8B-B14F-4D97-AF65-F5344CB8AC3E}">
        <p14:creationId xmlns:p14="http://schemas.microsoft.com/office/powerpoint/2010/main" val="66774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3031" y="727587"/>
            <a:ext cx="10517187" cy="5889523"/>
          </a:xfrm>
        </p:spPr>
        <p:txBody>
          <a:bodyPr>
            <a:normAutofit/>
          </a:bodyPr>
          <a:lstStyle/>
          <a:p>
            <a:pPr algn="ctr"/>
            <a:r>
              <a:rPr lang="uz-Latn-UZ" b="1" dirty="0"/>
              <a:t> </a:t>
            </a:r>
            <a:r>
              <a:rPr lang="en-US" sz="3200" b="1" dirty="0"/>
              <a:t>Sensor </a:t>
            </a:r>
            <a:r>
              <a:rPr lang="en-US" sz="3200" b="1" dirty="0" err="1"/>
              <a:t>tizimning</a:t>
            </a:r>
            <a:r>
              <a:rPr lang="en-US" sz="3200" b="1" dirty="0"/>
              <a:t> </a:t>
            </a:r>
            <a:r>
              <a:rPr lang="en-US" sz="3200" b="1" dirty="0" err="1"/>
              <a:t>asosiy</a:t>
            </a:r>
            <a:r>
              <a:rPr lang="en-US" sz="3200" b="1" dirty="0"/>
              <a:t> </a:t>
            </a:r>
            <a:r>
              <a:rPr lang="en-US" sz="3200" b="1" dirty="0" err="1"/>
              <a:t>vazifalari</a:t>
            </a:r>
            <a:r>
              <a:rPr lang="en-US" sz="3200" b="1" dirty="0" smtClean="0"/>
              <a:t>.</a:t>
            </a:r>
            <a:endParaRPr lang="uz-Latn-UZ" sz="3200" b="1" dirty="0" smtClean="0"/>
          </a:p>
          <a:p>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Sensor </a:t>
            </a:r>
            <a:r>
              <a:rPr lang="en-US" dirty="0" err="1">
                <a:latin typeface="Times New Roman" panose="02020603050405020304" pitchFamily="18" charset="0"/>
                <a:cs typeface="Times New Roman" panose="02020603050405020304" pitchFamily="18" charset="0"/>
              </a:rPr>
              <a:t>tizim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quyidagi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asosiy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vazifalarni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amalga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oshiradi</a:t>
            </a:r>
            <a:r>
              <a:rPr lang="en-US" dirty="0">
                <a:latin typeface="Times New Roman" panose="02020603050405020304" pitchFamily="18" charset="0"/>
                <a:cs typeface="Times New Roman" panose="02020603050405020304" pitchFamily="18" charset="0"/>
              </a:rPr>
              <a:t>. </a:t>
            </a:r>
            <a:endParaRPr lang="uz-Latn-UZ"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signallarni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aniqlash</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signallarni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bir-biridan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ajratish</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signallarni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o‘tkazish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o‘zgartirish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ma’lumotlarni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kodlash</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signallarning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detektorlash</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predmetlarni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aniqlash</a:t>
            </a:r>
            <a:r>
              <a:rPr lang="en-US"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Pavlov </a:t>
            </a:r>
            <a:r>
              <a:rPr lang="en-US" i="1" dirty="0" err="1">
                <a:latin typeface="Times New Roman" panose="02020603050405020304" pitchFamily="18" charset="0"/>
                <a:cs typeface="Times New Roman" panose="02020603050405020304" pitchFamily="18" charset="0"/>
              </a:rPr>
              <a:t>ko‘rsatishicha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analizatorlar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nerv</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sistemaning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bo‘limining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to‘plamidan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iborat</a:t>
            </a:r>
            <a:r>
              <a:rPr lang="en-US" i="1"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r>
              <a:rPr lang="uz-Latn-UZ"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periferik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qismi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retseptorlar</a:t>
            </a:r>
            <a:r>
              <a:rPr lang="en-US"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impuls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o‘tkazuvchi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qismi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impulslarni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analizatorlarning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markaziy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qismiga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o‘tkazuvchi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nerv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yo‘llari</a:t>
            </a:r>
            <a:r>
              <a:rPr lang="en-US"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markaziy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qismi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po‘stlog‘ining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muayyan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bo‘limi</a:t>
            </a:r>
            <a:r>
              <a:rPr lang="en-US"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Analizator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faoliyati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beshta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hissiyotni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ro‘yobga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chiqishi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bog‘liq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eshitish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bilish</a:t>
            </a:r>
            <a:r>
              <a:rPr lang="en-US" dirty="0">
                <a:latin typeface="Times New Roman" panose="02020603050405020304" pitchFamily="18" charset="0"/>
                <a:cs typeface="Times New Roman" panose="02020603050405020304" pitchFamily="18" charset="0"/>
              </a:rPr>
              <a:t>, hid </a:t>
            </a:r>
            <a:r>
              <a:rPr lang="en-US" dirty="0" err="1">
                <a:latin typeface="Times New Roman" panose="02020603050405020304" pitchFamily="18" charset="0"/>
                <a:cs typeface="Times New Roman" panose="02020603050405020304" pitchFamily="18" charset="0"/>
              </a:rPr>
              <a:t>bilish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sezish</a:t>
            </a:r>
            <a:r>
              <a:rPr lang="en-US"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r>
              <a:rPr lang="en-US" i="1" dirty="0" err="1">
                <a:latin typeface="Times New Roman" panose="02020603050405020304" pitchFamily="18" charset="0"/>
                <a:cs typeface="Times New Roman" panose="02020603050405020304" pitchFamily="18" charset="0"/>
              </a:rPr>
              <a:t>Analizatorlar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joylanishiga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ko‘ra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quyidagi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guruhlarga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ajratiladi</a:t>
            </a:r>
            <a:r>
              <a:rPr lang="en-US" i="1"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a:p>
            <a:pPr lvl="0"/>
            <a:r>
              <a:rPr lang="ru-RU" dirty="0" err="1">
                <a:latin typeface="Times New Roman" panose="02020603050405020304" pitchFamily="18" charset="0"/>
                <a:cs typeface="Times New Roman" panose="02020603050405020304" pitchFamily="18" charset="0"/>
              </a:rPr>
              <a:t>Tash</a:t>
            </a:r>
            <a:r>
              <a:rPr lang="en-US" dirty="0">
                <a:latin typeface="Times New Roman" panose="02020603050405020304" pitchFamily="18" charset="0"/>
                <a:cs typeface="Times New Roman" panose="02020603050405020304" pitchFamily="18" charset="0"/>
              </a:rPr>
              <a:t>q</a:t>
            </a:r>
            <a:r>
              <a:rPr lang="ru-RU" dirty="0">
                <a:latin typeface="Times New Roman" panose="02020603050405020304" pitchFamily="18" charset="0"/>
                <a:cs typeface="Times New Roman" panose="02020603050405020304" pitchFamily="18" charset="0"/>
              </a:rPr>
              <a:t>i </a:t>
            </a:r>
            <a:r>
              <a:rPr lang="ru-RU" dirty="0" err="1">
                <a:latin typeface="Times New Roman" panose="02020603050405020304" pitchFamily="18" charset="0"/>
                <a:cs typeface="Times New Roman" panose="02020603050405020304" pitchFamily="18" charset="0"/>
              </a:rPr>
              <a:t>analizatorlar</a:t>
            </a:r>
            <a:r>
              <a:rPr lang="uz-Latn-UZ" dirty="0">
                <a:latin typeface="Times New Roman" panose="02020603050405020304" pitchFamily="18" charset="0"/>
                <a:cs typeface="Times New Roman" panose="02020603050405020304" pitchFamily="18" charset="0"/>
              </a:rPr>
              <a:t>.</a:t>
            </a:r>
          </a:p>
          <a:p>
            <a:pPr lvl="0"/>
            <a:r>
              <a:rPr lang="ru-RU" dirty="0" err="1">
                <a:latin typeface="Times New Roman" panose="02020603050405020304" pitchFamily="18" charset="0"/>
                <a:cs typeface="Times New Roman" panose="02020603050405020304" pitchFamily="18" charset="0"/>
              </a:rPr>
              <a:t>Ichki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analizatorlar</a:t>
            </a:r>
            <a:r>
              <a:rPr lang="uz-Latn-UZ" dirty="0">
                <a:latin typeface="Times New Roman" panose="02020603050405020304" pitchFamily="18" charset="0"/>
                <a:cs typeface="Times New Roman" panose="02020603050405020304" pitchFamily="18" charset="0"/>
              </a:rPr>
              <a:t>.</a:t>
            </a:r>
          </a:p>
          <a:p>
            <a:r>
              <a:rPr lang="en-US" u="sng" dirty="0" err="1">
                <a:latin typeface="Times New Roman" panose="02020603050405020304" pitchFamily="18" charset="0"/>
                <a:cs typeface="Times New Roman" panose="02020603050405020304" pitchFamily="18" charset="0"/>
              </a:rPr>
              <a:t>Tashqi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analizatorlar</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tashqi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muhit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o‘zgarishlarini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qabul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qiladi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tahlil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qiladi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ko‘rish</a:t>
            </a:r>
            <a:r>
              <a:rPr lang="en-US" dirty="0">
                <a:latin typeface="Times New Roman" panose="02020603050405020304" pitchFamily="18" charset="0"/>
                <a:cs typeface="Times New Roman" panose="02020603050405020304" pitchFamily="18" charset="0"/>
              </a:rPr>
              <a:t>, hid </a:t>
            </a:r>
            <a:r>
              <a:rPr lang="en-US" dirty="0" err="1">
                <a:latin typeface="Times New Roman" panose="02020603050405020304" pitchFamily="18" charset="0"/>
                <a:cs typeface="Times New Roman" panose="02020603050405020304" pitchFamily="18" charset="0"/>
              </a:rPr>
              <a:t>bilish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haroratni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o‘zgarishini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sezish</a:t>
            </a:r>
            <a:r>
              <a:rPr lang="en-US" dirty="0">
                <a:latin typeface="Times New Roman" panose="02020603050405020304" pitchFamily="18" charset="0"/>
                <a:cs typeface="Times New Roman" panose="02020603050405020304" pitchFamily="18" charset="0"/>
              </a:rPr>
              <a:t>).</a:t>
            </a:r>
            <a:endParaRPr lang="uz-Latn-U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91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7419" y="294967"/>
            <a:ext cx="10767193" cy="6213987"/>
          </a:xfrm>
        </p:spPr>
        <p:txBody>
          <a:bodyPr/>
          <a:lstStyle/>
          <a:p>
            <a:r>
              <a:rPr lang="en-US" b="1" dirty="0" err="1"/>
              <a:t>Tashqi</a:t>
            </a:r>
            <a:r>
              <a:rPr lang="en-US" b="1" dirty="0"/>
              <a:t> </a:t>
            </a:r>
            <a:r>
              <a:rPr lang="en-US" b="1" dirty="0" err="1"/>
              <a:t>analizatorlarni</a:t>
            </a:r>
            <a:r>
              <a:rPr lang="uz-Latn-UZ" b="1" dirty="0"/>
              <a:t>ng</a:t>
            </a:r>
            <a:r>
              <a:rPr lang="en-US" b="1" dirty="0"/>
              <a:t> </a:t>
            </a:r>
            <a:r>
              <a:rPr lang="en-US" b="1" dirty="0" err="1"/>
              <a:t>ahamiyati</a:t>
            </a:r>
            <a:r>
              <a:rPr lang="en-US" dirty="0"/>
              <a:t>:</a:t>
            </a:r>
            <a:endParaRPr lang="uz-Latn-UZ" dirty="0"/>
          </a:p>
          <a:p>
            <a:pPr lvl="0"/>
            <a:r>
              <a:rPr lang="en-US" dirty="0" err="1"/>
              <a:t>tashqi</a:t>
            </a:r>
            <a:r>
              <a:rPr lang="en-US" dirty="0"/>
              <a:t> </a:t>
            </a:r>
            <a:r>
              <a:rPr lang="en-US" dirty="0" err="1"/>
              <a:t>dunyoni</a:t>
            </a:r>
            <a:r>
              <a:rPr lang="en-US" dirty="0"/>
              <a:t> </a:t>
            </a:r>
            <a:r>
              <a:rPr lang="en-US" dirty="0" err="1"/>
              <a:t>bilishni</a:t>
            </a:r>
            <a:r>
              <a:rPr lang="en-US" dirty="0"/>
              <a:t> </a:t>
            </a:r>
            <a:r>
              <a:rPr lang="en-US" dirty="0" err="1"/>
              <a:t>ta’minlaydi</a:t>
            </a:r>
            <a:r>
              <a:rPr lang="en-US" dirty="0"/>
              <a:t>. </a:t>
            </a:r>
            <a:r>
              <a:rPr lang="en-US" dirty="0" err="1"/>
              <a:t>Odamlar</a:t>
            </a:r>
            <a:r>
              <a:rPr lang="en-US" dirty="0"/>
              <a:t> </a:t>
            </a:r>
            <a:r>
              <a:rPr lang="en-US" dirty="0" err="1"/>
              <a:t>tashqi</a:t>
            </a:r>
            <a:r>
              <a:rPr lang="en-US" dirty="0"/>
              <a:t> </a:t>
            </a:r>
            <a:r>
              <a:rPr lang="en-US" dirty="0" err="1"/>
              <a:t>analizatorlar</a:t>
            </a:r>
            <a:r>
              <a:rPr lang="en-US" dirty="0"/>
              <a:t> </a:t>
            </a:r>
            <a:r>
              <a:rPr lang="en-US" dirty="0" err="1"/>
              <a:t>yordamida</a:t>
            </a:r>
            <a:r>
              <a:rPr lang="en-US" dirty="0"/>
              <a:t> </a:t>
            </a:r>
            <a:r>
              <a:rPr lang="en-US" dirty="0" err="1"/>
              <a:t>jism</a:t>
            </a:r>
            <a:r>
              <a:rPr lang="en-US" dirty="0"/>
              <a:t> </a:t>
            </a:r>
            <a:r>
              <a:rPr lang="en-US" dirty="0" err="1"/>
              <a:t>va</a:t>
            </a:r>
            <a:r>
              <a:rPr lang="en-US" dirty="0"/>
              <a:t> </a:t>
            </a:r>
            <a:r>
              <a:rPr lang="en-US" dirty="0" err="1"/>
              <a:t>hodisalarning</a:t>
            </a:r>
            <a:r>
              <a:rPr lang="en-US" dirty="0"/>
              <a:t> </a:t>
            </a:r>
            <a:r>
              <a:rPr lang="en-US" dirty="0" err="1"/>
              <a:t>xususiyatlarini</a:t>
            </a:r>
            <a:r>
              <a:rPr lang="en-US" dirty="0"/>
              <a:t>, </a:t>
            </a:r>
            <a:r>
              <a:rPr lang="en-US" dirty="0" err="1"/>
              <a:t>ularning</a:t>
            </a:r>
            <a:r>
              <a:rPr lang="en-US" dirty="0"/>
              <a:t> </a:t>
            </a:r>
            <a:r>
              <a:rPr lang="en-US" dirty="0" err="1"/>
              <a:t>organizmga</a:t>
            </a:r>
            <a:r>
              <a:rPr lang="en-US" dirty="0"/>
              <a:t> </a:t>
            </a:r>
            <a:r>
              <a:rPr lang="en-US" dirty="0" err="1"/>
              <a:t>foydali</a:t>
            </a:r>
            <a:r>
              <a:rPr lang="en-US" dirty="0"/>
              <a:t> </a:t>
            </a:r>
            <a:r>
              <a:rPr lang="en-US" dirty="0" err="1"/>
              <a:t>yoki</a:t>
            </a:r>
            <a:r>
              <a:rPr lang="en-US" dirty="0"/>
              <a:t> </a:t>
            </a:r>
            <a:r>
              <a:rPr lang="en-US" dirty="0" err="1"/>
              <a:t>zararli</a:t>
            </a:r>
            <a:r>
              <a:rPr lang="en-US" dirty="0"/>
              <a:t> </a:t>
            </a:r>
            <a:r>
              <a:rPr lang="en-US" dirty="0" err="1"/>
              <a:t>ta’sirlarini</a:t>
            </a:r>
            <a:r>
              <a:rPr lang="en-US" dirty="0"/>
              <a:t> </a:t>
            </a:r>
            <a:r>
              <a:rPr lang="en-US" dirty="0" err="1"/>
              <a:t>biladilar</a:t>
            </a:r>
            <a:r>
              <a:rPr lang="en-US" dirty="0"/>
              <a:t>;</a:t>
            </a:r>
            <a:endParaRPr lang="uz-Latn-UZ" dirty="0"/>
          </a:p>
          <a:p>
            <a:pPr lvl="0"/>
            <a:r>
              <a:rPr lang="uz-Latn-UZ" dirty="0"/>
              <a:t>o</a:t>
            </a:r>
            <a:r>
              <a:rPr lang="ru-RU" dirty="0" err="1"/>
              <a:t>rganizm</a:t>
            </a:r>
            <a:r>
              <a:rPr lang="uz-Latn-UZ" dirty="0"/>
              <a:t>ni </a:t>
            </a:r>
            <a:r>
              <a:rPr lang="ru-RU" dirty="0" err="1"/>
              <a:t>tashqi</a:t>
            </a:r>
            <a:r>
              <a:rPr lang="ru-RU" dirty="0"/>
              <a:t> </a:t>
            </a:r>
            <a:r>
              <a:rPr lang="ru-RU" dirty="0" err="1"/>
              <a:t>mu</a:t>
            </a:r>
            <a:r>
              <a:rPr lang="en-US" dirty="0"/>
              <a:t>h</a:t>
            </a:r>
            <a:r>
              <a:rPr lang="ru-RU" dirty="0" err="1"/>
              <a:t>itga</a:t>
            </a:r>
            <a:r>
              <a:rPr lang="ru-RU" dirty="0"/>
              <a:t> </a:t>
            </a:r>
            <a:r>
              <a:rPr lang="ru-RU" dirty="0" err="1"/>
              <a:t>moslash</a:t>
            </a:r>
            <a:r>
              <a:rPr lang="uz-Latn-UZ" dirty="0"/>
              <a:t>tir</a:t>
            </a:r>
            <a:r>
              <a:rPr lang="ru-RU" dirty="0" err="1"/>
              <a:t>adilar</a:t>
            </a:r>
            <a:r>
              <a:rPr lang="uz-Latn-UZ" dirty="0"/>
              <a:t>;</a:t>
            </a:r>
          </a:p>
          <a:p>
            <a:pPr lvl="0"/>
            <a:r>
              <a:rPr lang="en-US" dirty="0"/>
              <a:t>MNS </a:t>
            </a:r>
            <a:r>
              <a:rPr lang="en-US" dirty="0" err="1"/>
              <a:t>faolligini</a:t>
            </a:r>
            <a:r>
              <a:rPr lang="en-US" dirty="0"/>
              <a:t> </a:t>
            </a:r>
            <a:r>
              <a:rPr lang="en-US" dirty="0" err="1"/>
              <a:t>periferik</a:t>
            </a:r>
            <a:r>
              <a:rPr lang="en-US" dirty="0"/>
              <a:t> </a:t>
            </a:r>
            <a:r>
              <a:rPr lang="en-US" dirty="0" err="1"/>
              <a:t>impulslar</a:t>
            </a:r>
            <a:r>
              <a:rPr lang="en-US" dirty="0"/>
              <a:t> </a:t>
            </a:r>
            <a:r>
              <a:rPr lang="en-US" dirty="0" err="1"/>
              <a:t>orqali</a:t>
            </a:r>
            <a:r>
              <a:rPr lang="en-US" dirty="0"/>
              <a:t> </a:t>
            </a:r>
            <a:r>
              <a:rPr lang="en-US" dirty="0" err="1"/>
              <a:t>saqlaydilar</a:t>
            </a:r>
            <a:r>
              <a:rPr lang="en-US" dirty="0"/>
              <a:t>.</a:t>
            </a:r>
            <a:endParaRPr lang="uz-Latn-UZ" dirty="0"/>
          </a:p>
          <a:p>
            <a:r>
              <a:rPr lang="en-US" dirty="0" err="1"/>
              <a:t>Ichki</a:t>
            </a:r>
            <a:r>
              <a:rPr lang="en-US" dirty="0"/>
              <a:t> (</a:t>
            </a:r>
            <a:r>
              <a:rPr lang="en-US" dirty="0" err="1"/>
              <a:t>vistseral</a:t>
            </a:r>
            <a:r>
              <a:rPr lang="en-US" dirty="0"/>
              <a:t>) </a:t>
            </a:r>
            <a:r>
              <a:rPr lang="en-US" dirty="0" err="1"/>
              <a:t>analizatorlar</a:t>
            </a:r>
            <a:r>
              <a:rPr lang="en-US" dirty="0"/>
              <a:t> – </a:t>
            </a:r>
            <a:r>
              <a:rPr lang="en-US" dirty="0" err="1"/>
              <a:t>organizm</a:t>
            </a:r>
            <a:r>
              <a:rPr lang="uz-Latn-UZ" dirty="0"/>
              <a:t>ning</a:t>
            </a:r>
            <a:r>
              <a:rPr lang="en-US" dirty="0"/>
              <a:t> </a:t>
            </a:r>
            <a:r>
              <a:rPr lang="en-US" dirty="0" err="1"/>
              <a:t>ichki</a:t>
            </a:r>
            <a:r>
              <a:rPr lang="en-US" dirty="0"/>
              <a:t> </a:t>
            </a:r>
            <a:r>
              <a:rPr lang="en-US" dirty="0" err="1"/>
              <a:t>muhit</a:t>
            </a:r>
            <a:r>
              <a:rPr lang="en-US" dirty="0"/>
              <a:t> </a:t>
            </a:r>
            <a:r>
              <a:rPr lang="en-US" dirty="0" err="1"/>
              <a:t>o‘zgarishlarini</a:t>
            </a:r>
            <a:r>
              <a:rPr lang="en-US" dirty="0"/>
              <a:t> </a:t>
            </a:r>
            <a:r>
              <a:rPr lang="en-US" dirty="0" err="1"/>
              <a:t>ya’ni</a:t>
            </a:r>
            <a:r>
              <a:rPr lang="en-US" dirty="0"/>
              <a:t> </a:t>
            </a:r>
            <a:r>
              <a:rPr lang="en-US" dirty="0" err="1"/>
              <a:t>gomeostaz</a:t>
            </a:r>
            <a:r>
              <a:rPr lang="en-US" dirty="0"/>
              <a:t> </a:t>
            </a:r>
            <a:r>
              <a:rPr lang="en-US" dirty="0" err="1"/>
              <a:t>ko‘rsatkichlarini</a:t>
            </a:r>
            <a:r>
              <a:rPr lang="en-US" dirty="0"/>
              <a:t> </a:t>
            </a:r>
            <a:r>
              <a:rPr lang="en-US" dirty="0" err="1"/>
              <a:t>qabul</a:t>
            </a:r>
            <a:r>
              <a:rPr lang="en-US" dirty="0"/>
              <a:t> </a:t>
            </a:r>
            <a:r>
              <a:rPr lang="en-US" dirty="0" err="1"/>
              <a:t>qiladi</a:t>
            </a:r>
            <a:r>
              <a:rPr lang="en-US" dirty="0"/>
              <a:t> </a:t>
            </a:r>
            <a:r>
              <a:rPr lang="en-US" dirty="0" err="1"/>
              <a:t>va</a:t>
            </a:r>
            <a:r>
              <a:rPr lang="en-US" dirty="0"/>
              <a:t> </a:t>
            </a:r>
            <a:r>
              <a:rPr lang="en-US" dirty="0" err="1"/>
              <a:t>tahlil</a:t>
            </a:r>
            <a:r>
              <a:rPr lang="en-US" dirty="0"/>
              <a:t> </a:t>
            </a:r>
            <a:r>
              <a:rPr lang="en-US" dirty="0" err="1"/>
              <a:t>qiladi</a:t>
            </a:r>
            <a:r>
              <a:rPr lang="en-US" dirty="0"/>
              <a:t>:</a:t>
            </a:r>
            <a:endParaRPr lang="uz-Latn-UZ" dirty="0"/>
          </a:p>
          <a:p>
            <a:pPr lvl="0"/>
            <a:r>
              <a:rPr lang="en-US" dirty="0" err="1"/>
              <a:t>tana</a:t>
            </a:r>
            <a:r>
              <a:rPr lang="en-US" dirty="0"/>
              <a:t> </a:t>
            </a:r>
            <a:r>
              <a:rPr lang="en-US" dirty="0" err="1"/>
              <a:t>holatini</a:t>
            </a:r>
            <a:r>
              <a:rPr lang="en-US" dirty="0"/>
              <a:t> </a:t>
            </a:r>
            <a:r>
              <a:rPr lang="en-US" dirty="0" err="1"/>
              <a:t>ta’minlovchi</a:t>
            </a:r>
            <a:r>
              <a:rPr lang="en-US" dirty="0"/>
              <a:t>, </a:t>
            </a:r>
            <a:r>
              <a:rPr lang="en-US" dirty="0" err="1"/>
              <a:t>saqlovchi</a:t>
            </a:r>
            <a:r>
              <a:rPr lang="en-US" dirty="0"/>
              <a:t> </a:t>
            </a:r>
            <a:r>
              <a:rPr lang="en-US" dirty="0" err="1"/>
              <a:t>analizatorlar</a:t>
            </a:r>
            <a:r>
              <a:rPr lang="en-US" dirty="0"/>
              <a:t> (</a:t>
            </a:r>
            <a:r>
              <a:rPr lang="en-US" dirty="0" err="1"/>
              <a:t>vestibulyar</a:t>
            </a:r>
            <a:r>
              <a:rPr lang="en-US" dirty="0"/>
              <a:t>) </a:t>
            </a:r>
            <a:r>
              <a:rPr lang="en-US" dirty="0" err="1"/>
              <a:t>va</a:t>
            </a:r>
            <a:r>
              <a:rPr lang="en-US" dirty="0"/>
              <a:t> </a:t>
            </a:r>
            <a:r>
              <a:rPr lang="en-US" dirty="0" err="1"/>
              <a:t>harakat</a:t>
            </a:r>
            <a:r>
              <a:rPr lang="en-US" dirty="0"/>
              <a:t> (</a:t>
            </a:r>
            <a:r>
              <a:rPr lang="en-US" dirty="0" err="1"/>
              <a:t>kinetik</a:t>
            </a:r>
            <a:r>
              <a:rPr lang="en-US" dirty="0"/>
              <a:t>) </a:t>
            </a:r>
            <a:r>
              <a:rPr lang="en-US" dirty="0" err="1"/>
              <a:t>analizatorlar</a:t>
            </a:r>
            <a:r>
              <a:rPr lang="en-US" dirty="0"/>
              <a:t> – </a:t>
            </a:r>
            <a:r>
              <a:rPr lang="en-US" dirty="0" err="1"/>
              <a:t>tananing</a:t>
            </a:r>
            <a:r>
              <a:rPr lang="en-US" dirty="0"/>
              <a:t> </a:t>
            </a:r>
            <a:r>
              <a:rPr lang="en-US" dirty="0" err="1"/>
              <a:t>va</a:t>
            </a:r>
            <a:r>
              <a:rPr lang="en-US" dirty="0"/>
              <a:t> </a:t>
            </a:r>
            <a:r>
              <a:rPr lang="en-US" dirty="0" err="1"/>
              <a:t>uning</a:t>
            </a:r>
            <a:r>
              <a:rPr lang="en-US" dirty="0"/>
              <a:t> </a:t>
            </a:r>
            <a:r>
              <a:rPr lang="en-US" dirty="0" err="1"/>
              <a:t>qismlarini</a:t>
            </a:r>
            <a:r>
              <a:rPr lang="en-US" dirty="0"/>
              <a:t> </a:t>
            </a:r>
            <a:r>
              <a:rPr lang="en-US" dirty="0" err="1"/>
              <a:t>holatini</a:t>
            </a:r>
            <a:r>
              <a:rPr lang="en-US" dirty="0"/>
              <a:t> </a:t>
            </a:r>
            <a:r>
              <a:rPr lang="en-US" dirty="0" err="1"/>
              <a:t>fazoda</a:t>
            </a:r>
            <a:r>
              <a:rPr lang="en-US" dirty="0"/>
              <a:t> </a:t>
            </a:r>
            <a:r>
              <a:rPr lang="en-US" dirty="0" err="1"/>
              <a:t>o‘zgarishini</a:t>
            </a:r>
            <a:r>
              <a:rPr lang="en-US" dirty="0"/>
              <a:t> </a:t>
            </a:r>
            <a:r>
              <a:rPr lang="en-US" dirty="0" err="1"/>
              <a:t>qabul</a:t>
            </a:r>
            <a:r>
              <a:rPr lang="en-US" dirty="0"/>
              <a:t> </a:t>
            </a:r>
            <a:r>
              <a:rPr lang="en-US" dirty="0" err="1"/>
              <a:t>qiladi</a:t>
            </a:r>
            <a:r>
              <a:rPr lang="en-US" dirty="0"/>
              <a:t> </a:t>
            </a:r>
            <a:r>
              <a:rPr lang="en-US" dirty="0" err="1"/>
              <a:t>va</a:t>
            </a:r>
            <a:r>
              <a:rPr lang="en-US" dirty="0"/>
              <a:t> </a:t>
            </a:r>
            <a:r>
              <a:rPr lang="en-US" dirty="0" err="1"/>
              <a:t>tahlil</a:t>
            </a:r>
            <a:r>
              <a:rPr lang="en-US" dirty="0"/>
              <a:t> </a:t>
            </a:r>
            <a:r>
              <a:rPr lang="en-US" dirty="0" err="1"/>
              <a:t>qiladi</a:t>
            </a:r>
            <a:r>
              <a:rPr lang="en-US" dirty="0"/>
              <a:t>. </a:t>
            </a:r>
            <a:r>
              <a:rPr lang="en-US" dirty="0" err="1"/>
              <a:t>Tananing</a:t>
            </a:r>
            <a:r>
              <a:rPr lang="en-US" dirty="0"/>
              <a:t> </a:t>
            </a:r>
            <a:r>
              <a:rPr lang="en-US" dirty="0" err="1"/>
              <a:t>tabiy</a:t>
            </a:r>
            <a:r>
              <a:rPr lang="en-US" dirty="0"/>
              <a:t> </a:t>
            </a:r>
            <a:r>
              <a:rPr lang="en-US" dirty="0" err="1"/>
              <a:t>holatini</a:t>
            </a:r>
            <a:r>
              <a:rPr lang="en-US" dirty="0"/>
              <a:t> </a:t>
            </a:r>
            <a:r>
              <a:rPr lang="en-US" dirty="0" err="1"/>
              <a:t>va</a:t>
            </a:r>
            <a:r>
              <a:rPr lang="en-US" dirty="0"/>
              <a:t> </a:t>
            </a:r>
            <a:r>
              <a:rPr lang="en-US" dirty="0" err="1"/>
              <a:t>o‘zgargan</a:t>
            </a:r>
            <a:r>
              <a:rPr lang="en-US" dirty="0"/>
              <a:t> </a:t>
            </a:r>
            <a:r>
              <a:rPr lang="en-US" dirty="0" err="1"/>
              <a:t>holatini</a:t>
            </a:r>
            <a:r>
              <a:rPr lang="en-US" dirty="0"/>
              <a:t> </a:t>
            </a:r>
            <a:r>
              <a:rPr lang="en-US" dirty="0" err="1"/>
              <a:t>tiklanishini</a:t>
            </a:r>
            <a:r>
              <a:rPr lang="en-US" dirty="0"/>
              <a:t> </a:t>
            </a:r>
            <a:r>
              <a:rPr lang="en-US" dirty="0" err="1"/>
              <a:t>muskullar</a:t>
            </a:r>
            <a:r>
              <a:rPr lang="en-US" dirty="0"/>
              <a:t> </a:t>
            </a:r>
            <a:r>
              <a:rPr lang="en-US" dirty="0" err="1"/>
              <a:t>tarangligini</a:t>
            </a:r>
            <a:r>
              <a:rPr lang="en-US" dirty="0"/>
              <a:t> </a:t>
            </a:r>
            <a:r>
              <a:rPr lang="en-US" dirty="0" err="1"/>
              <a:t>va</a:t>
            </a:r>
            <a:r>
              <a:rPr lang="en-US" dirty="0"/>
              <a:t> </a:t>
            </a:r>
            <a:r>
              <a:rPr lang="en-US" dirty="0" err="1"/>
              <a:t>uni</a:t>
            </a:r>
            <a:r>
              <a:rPr lang="en-US" dirty="0"/>
              <a:t> </a:t>
            </a:r>
            <a:r>
              <a:rPr lang="en-US" dirty="0" err="1"/>
              <a:t>qayta</a:t>
            </a:r>
            <a:r>
              <a:rPr lang="en-US" dirty="0"/>
              <a:t> </a:t>
            </a:r>
            <a:r>
              <a:rPr lang="en-US" dirty="0" err="1"/>
              <a:t>taqsimlanishini</a:t>
            </a:r>
            <a:r>
              <a:rPr lang="en-US" dirty="0"/>
              <a:t> </a:t>
            </a:r>
            <a:r>
              <a:rPr lang="en-US" dirty="0" err="1"/>
              <a:t>boshqarilishida</a:t>
            </a:r>
            <a:r>
              <a:rPr lang="en-US" dirty="0"/>
              <a:t> ham </a:t>
            </a:r>
            <a:r>
              <a:rPr lang="en-US" dirty="0" err="1"/>
              <a:t>ishtirok</a:t>
            </a:r>
            <a:r>
              <a:rPr lang="en-US" dirty="0"/>
              <a:t> </a:t>
            </a:r>
            <a:r>
              <a:rPr lang="en-US" dirty="0" err="1"/>
              <a:t>etadilar</a:t>
            </a:r>
            <a:r>
              <a:rPr lang="en-US" dirty="0"/>
              <a:t>;</a:t>
            </a:r>
            <a:endParaRPr lang="uz-Latn-UZ" dirty="0"/>
          </a:p>
          <a:p>
            <a:pPr lvl="0"/>
            <a:r>
              <a:rPr lang="en-US" dirty="0" err="1"/>
              <a:t>og‘riq</a:t>
            </a:r>
            <a:r>
              <a:rPr lang="en-US" dirty="0"/>
              <a:t> </a:t>
            </a:r>
            <a:r>
              <a:rPr lang="en-US" dirty="0" err="1"/>
              <a:t>analizatorlari</a:t>
            </a:r>
            <a:r>
              <a:rPr lang="en-US" dirty="0"/>
              <a:t> – </a:t>
            </a:r>
            <a:r>
              <a:rPr lang="en-US" dirty="0" err="1"/>
              <a:t>ular</a:t>
            </a:r>
            <a:r>
              <a:rPr lang="en-US" dirty="0"/>
              <a:t> </a:t>
            </a:r>
            <a:r>
              <a:rPr lang="en-US" dirty="0" err="1"/>
              <a:t>yordamida</a:t>
            </a:r>
            <a:r>
              <a:rPr lang="en-US" dirty="0"/>
              <a:t> </a:t>
            </a:r>
            <a:r>
              <a:rPr lang="en-US" dirty="0" err="1"/>
              <a:t>omillarning</a:t>
            </a:r>
            <a:r>
              <a:rPr lang="en-US" dirty="0"/>
              <a:t> </a:t>
            </a:r>
            <a:r>
              <a:rPr lang="en-US" dirty="0" err="1"/>
              <a:t>zararli</a:t>
            </a:r>
            <a:r>
              <a:rPr lang="en-US" dirty="0"/>
              <a:t> </a:t>
            </a:r>
            <a:r>
              <a:rPr lang="en-US" dirty="0" err="1"/>
              <a:t>ta’siri</a:t>
            </a:r>
            <a:r>
              <a:rPr lang="en-US" dirty="0"/>
              <a:t> </a:t>
            </a:r>
            <a:r>
              <a:rPr lang="en-US" dirty="0" err="1"/>
              <a:t>haqida</a:t>
            </a:r>
            <a:r>
              <a:rPr lang="en-US" dirty="0"/>
              <a:t> </a:t>
            </a:r>
            <a:r>
              <a:rPr lang="en-US" dirty="0" err="1"/>
              <a:t>ma’lumot</a:t>
            </a:r>
            <a:r>
              <a:rPr lang="en-US" dirty="0"/>
              <a:t> </a:t>
            </a:r>
            <a:r>
              <a:rPr lang="en-US" dirty="0" err="1"/>
              <a:t>paydo</a:t>
            </a:r>
            <a:r>
              <a:rPr lang="en-US" dirty="0"/>
              <a:t> </a:t>
            </a:r>
            <a:r>
              <a:rPr lang="en-US" dirty="0" err="1"/>
              <a:t>bo‘ladi</a:t>
            </a:r>
            <a:r>
              <a:rPr lang="en-US" dirty="0"/>
              <a:t>.</a:t>
            </a:r>
            <a:endParaRPr lang="uz-Latn-UZ" dirty="0"/>
          </a:p>
          <a:p>
            <a:r>
              <a:rPr lang="en-US" i="1" dirty="0" err="1"/>
              <a:t>Tashqi</a:t>
            </a:r>
            <a:r>
              <a:rPr lang="en-US" i="1" dirty="0"/>
              <a:t> </a:t>
            </a:r>
            <a:r>
              <a:rPr lang="en-US" i="1" dirty="0" err="1"/>
              <a:t>analizatorlarning</a:t>
            </a:r>
            <a:r>
              <a:rPr lang="en-US" i="1" dirty="0"/>
              <a:t> </a:t>
            </a:r>
            <a:r>
              <a:rPr lang="en-US" i="1" dirty="0" err="1"/>
              <a:t>o’ziga</a:t>
            </a:r>
            <a:r>
              <a:rPr lang="en-US" i="1" dirty="0"/>
              <a:t> </a:t>
            </a:r>
            <a:r>
              <a:rPr lang="en-US" i="1" dirty="0" err="1"/>
              <a:t>xos</a:t>
            </a:r>
            <a:r>
              <a:rPr lang="en-US" i="1" dirty="0"/>
              <a:t> </a:t>
            </a:r>
            <a:r>
              <a:rPr lang="en-US" i="1" dirty="0" err="1"/>
              <a:t>xususiyatlari</a:t>
            </a:r>
            <a:r>
              <a:rPr lang="en-US" i="1" dirty="0"/>
              <a:t>:</a:t>
            </a:r>
            <a:endParaRPr lang="uz-Latn-UZ" dirty="0"/>
          </a:p>
          <a:p>
            <a:pPr lvl="0"/>
            <a:r>
              <a:rPr lang="en-US" dirty="0" err="1"/>
              <a:t>ular</a:t>
            </a:r>
            <a:r>
              <a:rPr lang="en-US" dirty="0"/>
              <a:t> </a:t>
            </a:r>
            <a:r>
              <a:rPr lang="en-US" dirty="0" err="1"/>
              <a:t>adekvat</a:t>
            </a:r>
            <a:r>
              <a:rPr lang="en-US" dirty="0"/>
              <a:t> </a:t>
            </a:r>
            <a:r>
              <a:rPr lang="en-US" dirty="0" err="1"/>
              <a:t>omillar</a:t>
            </a:r>
            <a:r>
              <a:rPr lang="en-US" dirty="0"/>
              <a:t> </a:t>
            </a:r>
            <a:r>
              <a:rPr lang="en-US" dirty="0" err="1"/>
              <a:t>ta’siriga</a:t>
            </a:r>
            <a:r>
              <a:rPr lang="en-US" dirty="0"/>
              <a:t> </a:t>
            </a:r>
            <a:r>
              <a:rPr lang="en-US" dirty="0" err="1"/>
              <a:t>o‘ta</a:t>
            </a:r>
            <a:r>
              <a:rPr lang="en-US" dirty="0"/>
              <a:t> </a:t>
            </a:r>
            <a:r>
              <a:rPr lang="en-US" dirty="0" err="1"/>
              <a:t>sezuvchan</a:t>
            </a:r>
            <a:r>
              <a:rPr lang="en-US" dirty="0"/>
              <a:t>;</a:t>
            </a:r>
            <a:endParaRPr lang="uz-Latn-UZ" dirty="0"/>
          </a:p>
          <a:p>
            <a:pPr lvl="0"/>
            <a:r>
              <a:rPr lang="uz-Latn-UZ" dirty="0"/>
              <a:t>m</a:t>
            </a:r>
            <a:r>
              <a:rPr lang="ru-RU" dirty="0" err="1"/>
              <a:t>oslashish</a:t>
            </a:r>
            <a:r>
              <a:rPr lang="ru-RU" dirty="0"/>
              <a:t> </a:t>
            </a:r>
            <a:r>
              <a:rPr lang="en-US" dirty="0"/>
              <a:t>q</a:t>
            </a:r>
            <a:r>
              <a:rPr lang="ru-RU" dirty="0" err="1"/>
              <a:t>obiliyatiga</a:t>
            </a:r>
            <a:r>
              <a:rPr lang="ru-RU" dirty="0"/>
              <a:t> </a:t>
            </a:r>
            <a:r>
              <a:rPr lang="ru-RU" dirty="0" err="1"/>
              <a:t>ega</a:t>
            </a:r>
            <a:r>
              <a:rPr lang="en-US" dirty="0"/>
              <a:t>;</a:t>
            </a:r>
            <a:endParaRPr lang="uz-Latn-UZ" dirty="0"/>
          </a:p>
          <a:p>
            <a:pPr lvl="0"/>
            <a:r>
              <a:rPr lang="en-US" dirty="0" err="1"/>
              <a:t>ularga</a:t>
            </a:r>
            <a:r>
              <a:rPr lang="en-US" dirty="0"/>
              <a:t> </a:t>
            </a:r>
            <a:r>
              <a:rPr lang="en-US" dirty="0" err="1"/>
              <a:t>hissiyotni</a:t>
            </a:r>
            <a:r>
              <a:rPr lang="en-US" dirty="0"/>
              <a:t> </a:t>
            </a:r>
            <a:r>
              <a:rPr lang="en-US" dirty="0" err="1"/>
              <a:t>nisbatan</a:t>
            </a:r>
            <a:r>
              <a:rPr lang="en-US" dirty="0"/>
              <a:t> </a:t>
            </a:r>
            <a:r>
              <a:rPr lang="en-US" dirty="0" err="1"/>
              <a:t>sekin</a:t>
            </a:r>
            <a:r>
              <a:rPr lang="en-US" dirty="0"/>
              <a:t> </a:t>
            </a:r>
            <a:r>
              <a:rPr lang="en-US" dirty="0" err="1"/>
              <a:t>ro‘yobga</a:t>
            </a:r>
            <a:r>
              <a:rPr lang="en-US" dirty="0"/>
              <a:t> </a:t>
            </a:r>
            <a:r>
              <a:rPr lang="en-US" dirty="0" err="1"/>
              <a:t>chiqishi</a:t>
            </a:r>
            <a:r>
              <a:rPr lang="en-US" dirty="0"/>
              <a:t> </a:t>
            </a:r>
            <a:r>
              <a:rPr lang="en-US" dirty="0" err="1"/>
              <a:t>va</a:t>
            </a:r>
            <a:r>
              <a:rPr lang="en-US" dirty="0"/>
              <a:t> </a:t>
            </a:r>
            <a:r>
              <a:rPr lang="en-US" dirty="0" err="1"/>
              <a:t>yo‘qolishi</a:t>
            </a:r>
            <a:r>
              <a:rPr lang="en-US" dirty="0"/>
              <a:t> </a:t>
            </a:r>
            <a:r>
              <a:rPr lang="en-US" dirty="0" err="1"/>
              <a:t>xos</a:t>
            </a:r>
            <a:r>
              <a:rPr lang="en-US" dirty="0"/>
              <a:t>;</a:t>
            </a:r>
            <a:endParaRPr lang="uz-Latn-UZ" dirty="0"/>
          </a:p>
          <a:p>
            <a:endParaRPr lang="uz-Latn-UZ" dirty="0"/>
          </a:p>
        </p:txBody>
      </p:sp>
    </p:spTree>
    <p:extLst>
      <p:ext uri="{BB962C8B-B14F-4D97-AF65-F5344CB8AC3E}">
        <p14:creationId xmlns:p14="http://schemas.microsoft.com/office/powerpoint/2010/main" val="191757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9097" y="629265"/>
            <a:ext cx="10865515" cy="5702709"/>
          </a:xfrm>
        </p:spPr>
        <p:txBody>
          <a:bodyPr>
            <a:normAutofit fontScale="92500" lnSpcReduction="10000"/>
          </a:bodyPr>
          <a:lstStyle/>
          <a:p>
            <a:pPr lvl="0"/>
            <a:endParaRPr lang="uz-Latn-UZ" dirty="0" smtClean="0"/>
          </a:p>
          <a:p>
            <a:pPr lvl="0"/>
            <a:endParaRPr lang="uz-Latn-UZ" dirty="0"/>
          </a:p>
          <a:p>
            <a:pPr lvl="0"/>
            <a:r>
              <a:rPr lang="uz-Latn-UZ"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o‘zaro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ustunlik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qilish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tovush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ko‘rishni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pasaytiradi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yomonlashtiradi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yorug‘lik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tovush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qabul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qilishni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kuchaytiradi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Adekvat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omillar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etganda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retseptor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hujayralarining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membranasi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omilning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o‘zaro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sodir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Retseptor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omil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orasidagi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o‘zaro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jarayoni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adekvat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omilning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xarakteriga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quyidagicha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namoyon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bo‘ladi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membrana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deformatsiyalanishi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mexanik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omil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ularning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o‘zaro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fotoretseptorlar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yoruglik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to‘lqinlari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ularning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o‘zaro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hid </a:t>
            </a:r>
            <a:r>
              <a:rPr lang="en-US" sz="2400" dirty="0" err="1">
                <a:latin typeface="Times New Roman" panose="02020603050405020304" pitchFamily="18" charset="0"/>
                <a:cs typeface="Times New Roman" panose="02020603050405020304" pitchFamily="18" charset="0"/>
              </a:rPr>
              <a:t>bilish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retseptorlari</a:t>
            </a:r>
            <a:r>
              <a:rPr lang="uz-Latn-UZ" sz="2400" dirty="0">
                <a:latin typeface="Times New Roman" panose="02020603050405020304" pitchFamily="18" charset="0"/>
                <a:cs typeface="Times New Roman" panose="02020603050405020304" pitchFamily="18" charset="0"/>
              </a:rPr>
              <a:t>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membranalarini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kimyoviy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moddalar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bilan</a:t>
            </a:r>
            <a:r>
              <a:rPr lang="uz-Latn-UZ" sz="2400" dirty="0">
                <a:latin typeface="Times New Roman" panose="02020603050405020304" pitchFamily="18" charset="0"/>
                <a:cs typeface="Times New Roman" panose="02020603050405020304" pitchFamily="18" charset="0"/>
              </a:rPr>
              <a:t> b</a:t>
            </a:r>
            <a:r>
              <a:rPr lang="en-US" sz="2400" dirty="0" err="1">
                <a:latin typeface="Times New Roman" panose="02020603050405020304" pitchFamily="18" charset="0"/>
                <a:cs typeface="Times New Roman" panose="02020603050405020304" pitchFamily="18" charset="0"/>
              </a:rPr>
              <a:t>og‘lanishi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to‘qima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jaro</a:t>
            </a:r>
            <a:r>
              <a:rPr lang="uz-Latn-UZ" sz="2400" dirty="0">
                <a:latin typeface="Times New Roman" panose="02020603050405020304" pitchFamily="18" charset="0"/>
                <a:cs typeface="Times New Roman" panose="02020603050405020304" pitchFamily="18" charset="0"/>
              </a:rPr>
              <a:t>h</a:t>
            </a:r>
            <a:r>
              <a:rPr lang="en-US" sz="2400" dirty="0" err="1">
                <a:latin typeface="Times New Roman" panose="02020603050405020304" pitchFamily="18" charset="0"/>
                <a:cs typeface="Times New Roman" panose="02020603050405020304" pitchFamily="18" charset="0"/>
              </a:rPr>
              <a:t>atlanganda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shikastlanganda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ajraladigan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peptidlar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retseptor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membranasini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bog‘lanishi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harorat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retseptori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membranasini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harorat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ta’sirida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o‘tkazuvchanligini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o‘zgarishi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 </a:t>
            </a:r>
            <a:r>
              <a:rPr lang="en-US" sz="2400" dirty="0" err="1">
                <a:latin typeface="Times New Roman" panose="02020603050405020304" pitchFamily="18" charset="0"/>
                <a:cs typeface="Times New Roman" panose="02020603050405020304" pitchFamily="18" charset="0"/>
              </a:rPr>
              <a:t>jarayonlarning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retseptor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membranasini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natriy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ionlariga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o‘tkazuvchanligini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oshiradi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kuchaytiradi</a:t>
            </a:r>
            <a:r>
              <a:rPr lang="en-US" sz="2400" dirty="0">
                <a:latin typeface="Times New Roman" panose="02020603050405020304" pitchFamily="18" charset="0"/>
                <a:cs typeface="Times New Roman" panose="02020603050405020304" pitchFamily="18" charset="0"/>
              </a:rPr>
              <a:t>.</a:t>
            </a:r>
            <a:endParaRPr lang="uz-Latn-UZ" sz="2400" dirty="0">
              <a:latin typeface="Times New Roman" panose="02020603050405020304" pitchFamily="18" charset="0"/>
              <a:cs typeface="Times New Roman" panose="02020603050405020304" pitchFamily="18" charset="0"/>
            </a:endParaRPr>
          </a:p>
          <a:p>
            <a:endParaRPr lang="uz-Latn-UZ" dirty="0"/>
          </a:p>
        </p:txBody>
      </p:sp>
    </p:spTree>
    <p:extLst>
      <p:ext uri="{BB962C8B-B14F-4D97-AF65-F5344CB8AC3E}">
        <p14:creationId xmlns:p14="http://schemas.microsoft.com/office/powerpoint/2010/main" val="49211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245806"/>
            <a:ext cx="10895012" cy="6164826"/>
          </a:xfrm>
        </p:spPr>
        <p:txBody>
          <a:bodyPr>
            <a:noAutofit/>
          </a:bodyPr>
          <a:lstStyle/>
          <a:p>
            <a:pPr algn="ctr"/>
            <a:r>
              <a:rPr lang="en-US" sz="2800" b="1" dirty="0">
                <a:latin typeface="Times New Roman" panose="02020603050405020304" pitchFamily="18" charset="0"/>
                <a:cs typeface="Times New Roman" panose="02020603050405020304" pitchFamily="18" charset="0"/>
              </a:rPr>
              <a:t>Hid </a:t>
            </a:r>
            <a:r>
              <a:rPr lang="en-US" sz="2800" b="1" dirty="0" err="1">
                <a:latin typeface="Times New Roman" panose="02020603050405020304" pitchFamily="18" charset="0"/>
                <a:cs typeface="Times New Roman" panose="02020603050405020304" pitchFamily="18" charset="0"/>
              </a:rPr>
              <a:t>biluv</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tizimi</a:t>
            </a:r>
            <a:r>
              <a:rPr lang="en-US" sz="2800" i="1" dirty="0">
                <a:latin typeface="Times New Roman" panose="02020603050405020304" pitchFamily="18" charset="0"/>
                <a:cs typeface="Times New Roman" panose="02020603050405020304" pitchFamily="18" charset="0"/>
              </a:rPr>
              <a:t>.</a:t>
            </a:r>
            <a:endParaRPr lang="uz-Latn-UZ" sz="28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tizimining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retseptorlari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Yuqori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burun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yo‘llarida</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retseptorlari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joylashadi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epiteliysi</a:t>
            </a:r>
            <a:r>
              <a:rPr lang="en-US" sz="2000" dirty="0">
                <a:latin typeface="Times New Roman" panose="02020603050405020304" pitchFamily="18" charset="0"/>
                <a:cs typeface="Times New Roman" panose="02020603050405020304" pitchFamily="18" charset="0"/>
              </a:rPr>
              <a:t> bosh </a:t>
            </a:r>
            <a:r>
              <a:rPr lang="en-US" sz="2000" dirty="0" err="1">
                <a:latin typeface="Times New Roman" panose="02020603050405020304" pitchFamily="18" charset="0"/>
                <a:cs typeface="Times New Roman" panose="02020603050405020304" pitchFamily="18" charset="0"/>
              </a:rPr>
              <a:t>nafas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yo‘llarida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joylashib</a:t>
            </a:r>
            <a:r>
              <a:rPr lang="en-US" sz="2000" dirty="0">
                <a:latin typeface="Times New Roman" panose="02020603050405020304" pitchFamily="18" charset="0"/>
                <a:cs typeface="Times New Roman" panose="02020603050405020304" pitchFamily="18" charset="0"/>
              </a:rPr>
              <a:t> 100-150 </a:t>
            </a:r>
            <a:r>
              <a:rPr lang="en-US" sz="2000" dirty="0" err="1">
                <a:latin typeface="Times New Roman" panose="02020603050405020304" pitchFamily="18" charset="0"/>
                <a:cs typeface="Times New Roman" panose="02020603050405020304" pitchFamily="18" charset="0"/>
              </a:rPr>
              <a:t>mkm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qalinlikda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diametri</a:t>
            </a:r>
            <a:r>
              <a:rPr lang="en-US" sz="2000" dirty="0">
                <a:latin typeface="Times New Roman" panose="02020603050405020304" pitchFamily="18" charset="0"/>
                <a:cs typeface="Times New Roman" panose="02020603050405020304" pitchFamily="18" charset="0"/>
              </a:rPr>
              <a:t> 5-10 </a:t>
            </a:r>
            <a:r>
              <a:rPr lang="en-US" sz="2000" dirty="0" err="1">
                <a:latin typeface="Times New Roman" panose="02020603050405020304" pitchFamily="18" charset="0"/>
                <a:cs typeface="Times New Roman" panose="02020603050405020304" pitchFamily="18" charset="0"/>
              </a:rPr>
              <a:t>mkm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retseptor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hujayralarni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ushlaydi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Odamlarda</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retseptorlarining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umumiy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soni</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mln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yaqin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Ichki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qismdagi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kiprikchalar</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bezlari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hosil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suyuq</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muhitda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tebranib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turadi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Bunday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kiprikchalarning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bo‘lishi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ularni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taratuvchi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moddalar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molekulasi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bilan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aloqada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bo‘luvchi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yuzasini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marotabaga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oshiradi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hujayrasining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sferik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kengaygan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qismi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sitokimyoviy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markazi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hisoblanadi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retseptor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hujayrasi-bipolyar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kiprikchalar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apikal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qutbida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joylashgan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bazal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qismidan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miyelinsiz</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akson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boshlanadi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Retseptorlar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aksonning</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nervini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hosil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so‘ngra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nerv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asosiga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kirib</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piyozchasini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hosil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hujayralari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kabi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hujayralari</a:t>
            </a:r>
            <a:r>
              <a:rPr lang="en-US" sz="2000" dirty="0">
                <a:latin typeface="Times New Roman" panose="02020603050405020304" pitchFamily="18" charset="0"/>
                <a:cs typeface="Times New Roman" panose="02020603050405020304" pitchFamily="18" charset="0"/>
              </a:rPr>
              <a:t> ham </a:t>
            </a:r>
            <a:r>
              <a:rPr lang="en-US" sz="2000" dirty="0" err="1">
                <a:latin typeface="Times New Roman" panose="02020603050405020304" pitchFamily="18" charset="0"/>
                <a:cs typeface="Times New Roman" panose="02020603050405020304" pitchFamily="18" charset="0"/>
              </a:rPr>
              <a:t>doimo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yangilanib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turadi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hujayralari</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oyga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yaqin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hayot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kechiradi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tizimining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o‘ziga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tomoni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shundaki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uning</a:t>
            </a:r>
            <a:r>
              <a:rPr lang="en-US" sz="2000" dirty="0">
                <a:latin typeface="Times New Roman" panose="02020603050405020304" pitchFamily="18" charset="0"/>
                <a:cs typeface="Times New Roman" panose="02020603050405020304" pitchFamily="18" charset="0"/>
              </a:rPr>
              <a:t> afferent </a:t>
            </a:r>
            <a:r>
              <a:rPr lang="en-US" sz="2000" dirty="0" err="1">
                <a:latin typeface="Times New Roman" panose="02020603050405020304" pitchFamily="18" charset="0"/>
                <a:cs typeface="Times New Roman" panose="02020603050405020304" pitchFamily="18" charset="0"/>
              </a:rPr>
              <a:t>tolalari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talamusda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kesishmaydi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ya’ni</a:t>
            </a:r>
            <a:r>
              <a:rPr lang="en-US" sz="2000" dirty="0">
                <a:latin typeface="Times New Roman" panose="02020603050405020304" pitchFamily="18" charset="0"/>
                <a:cs typeface="Times New Roman" panose="02020603050405020304" pitchFamily="18" charset="0"/>
              </a:rPr>
              <a:t> bosh </a:t>
            </a:r>
            <a:r>
              <a:rPr lang="en-US" sz="2000" dirty="0" err="1">
                <a:latin typeface="Times New Roman" panose="02020603050405020304" pitchFamily="18" charset="0"/>
                <a:cs typeface="Times New Roman" panose="02020603050405020304" pitchFamily="18" charset="0"/>
              </a:rPr>
              <a:t>miyaning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qarama-qarshi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tomoniga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o‘tmaydi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piyozchasidan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chiquvchi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trakt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necha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tutamlardan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tashkil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topadi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quyidagi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oldingi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bo‘limlariga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yo‘naladi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oldingi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yadrosiga</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bo‘rtig‘iga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prepiriform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po‘stloqqa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periamigdalyar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po‘stloqqa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bodomsimon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yadrolar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kompleksining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qismiga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boradi</a:t>
            </a:r>
            <a:r>
              <a:rPr lang="en-US" sz="2000" dirty="0">
                <a:latin typeface="Times New Roman" panose="02020603050405020304" pitchFamily="18" charset="0"/>
                <a:cs typeface="Times New Roman" panose="02020603050405020304" pitchFamily="18" charset="0"/>
              </a:rPr>
              <a:t>. Hid </a:t>
            </a:r>
            <a:r>
              <a:rPr lang="en-US" sz="2000" dirty="0" err="1">
                <a:latin typeface="Times New Roman" panose="02020603050405020304" pitchFamily="18" charset="0"/>
                <a:cs typeface="Times New Roman" panose="02020603050405020304" pitchFamily="18" charset="0"/>
              </a:rPr>
              <a:t>biluv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markazlarining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barchasi</a:t>
            </a:r>
            <a:r>
              <a:rPr lang="en-US" sz="2000" dirty="0">
                <a:latin typeface="Times New Roman" panose="02020603050405020304" pitchFamily="18" charset="0"/>
                <a:cs typeface="Times New Roman" panose="02020603050405020304" pitchFamily="18" charset="0"/>
              </a:rPr>
              <a:t> ham </a:t>
            </a:r>
            <a:r>
              <a:rPr lang="en-US" sz="2000" dirty="0" err="1">
                <a:latin typeface="Times New Roman" panose="02020603050405020304" pitchFamily="18" charset="0"/>
                <a:cs typeface="Times New Roman" panose="02020603050405020304" pitchFamily="18" charset="0"/>
              </a:rPr>
              <a:t>hidni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ajratishda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ishtirok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etmaydi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shuning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uchun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markazlarni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assotsiativ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markazlar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tarzida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qarash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maqsadga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muvofiq</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bo‘ladi</a:t>
            </a:r>
            <a:r>
              <a:rPr lang="en-US" sz="2000" dirty="0">
                <a:latin typeface="Times New Roman" panose="02020603050405020304" pitchFamily="18" charset="0"/>
                <a:cs typeface="Times New Roman" panose="02020603050405020304" pitchFamily="18" charset="0"/>
              </a:rPr>
              <a:t>. Bu </a:t>
            </a:r>
            <a:r>
              <a:rPr lang="en-US" sz="2000" dirty="0" err="1">
                <a:latin typeface="Times New Roman" panose="02020603050405020304" pitchFamily="18" charset="0"/>
                <a:cs typeface="Times New Roman" panose="02020603050405020304" pitchFamily="18" charset="0"/>
              </a:rPr>
              <a:t>markazlar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murakkab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ovqatlanish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himoya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jinsiy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boshqa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refleksni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yuzaga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chiqaruvchi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tizimlar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bilan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o‘zaro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bog‘lanishini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ta’minlaydi</a:t>
            </a:r>
            <a:endParaRPr lang="uz-Latn-U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7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717" y="624110"/>
            <a:ext cx="10432896" cy="1280890"/>
          </a:xfrm>
        </p:spPr>
        <p:txBody>
          <a:bodyPr>
            <a:normAutofit fontScale="90000"/>
          </a:bodyPr>
          <a:lstStyle/>
          <a:p>
            <a:pPr algn="ctr"/>
            <a:r>
              <a:rPr lang="en-US" sz="3100" b="1" dirty="0" err="1">
                <a:latin typeface="Times New Roman" panose="02020603050405020304" pitchFamily="18" charset="0"/>
                <a:cs typeface="Times New Roman" panose="02020603050405020304" pitchFamily="18" charset="0"/>
              </a:rPr>
              <a:t>Ta’m</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bilish</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retseptorlari</a:t>
            </a:r>
            <a:r>
              <a:rPr lang="en-US" sz="3100" dirty="0" smtClean="0">
                <a:latin typeface="Times New Roman" panose="02020603050405020304" pitchFamily="18" charset="0"/>
                <a:cs typeface="Times New Roman" panose="02020603050405020304" pitchFamily="18" charset="0"/>
              </a:rPr>
              <a:t>.</a:t>
            </a:r>
            <a:r>
              <a:rPr lang="uz-Latn-UZ" sz="3100" dirty="0" smtClean="0">
                <a:latin typeface="Times New Roman" panose="02020603050405020304" pitchFamily="18" charset="0"/>
                <a:cs typeface="Times New Roman" panose="02020603050405020304" pitchFamily="18" charset="0"/>
              </a:rPr>
              <a:t/>
            </a:r>
            <a:br>
              <a:rPr lang="uz-Latn-UZ" sz="3100" dirty="0" smtClean="0">
                <a:latin typeface="Times New Roman" panose="02020603050405020304" pitchFamily="18" charset="0"/>
                <a:cs typeface="Times New Roman" panose="02020603050405020304" pitchFamily="18" charset="0"/>
              </a:rPr>
            </a:br>
            <a:r>
              <a:rPr lang="uz-Latn-UZ" sz="2200" dirty="0">
                <a:latin typeface="Times New Roman" panose="02020603050405020304" pitchFamily="18" charset="0"/>
                <a:cs typeface="Times New Roman" panose="02020603050405020304" pitchFamily="18" charset="0"/>
              </a:rPr>
              <a:t/>
            </a:r>
            <a:br>
              <a:rPr lang="uz-Latn-UZ"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bilish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retseptorlari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tilda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halqumning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orqa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devorida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yumshoq</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tanglayda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bodomsimon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bezlarda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kekirdak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ustida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joylashgan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Ularning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ko‘pchiligi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tilning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uchida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qirg‘oqlarida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tilning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orqa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qismida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joylashadi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Ta’mni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sezuvchi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hujayralari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kolbachasimon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shaklga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ega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bo‘lib</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odamlarda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uning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uzunligi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kengligi</a:t>
            </a:r>
            <a:r>
              <a:rPr lang="en-US" sz="2200" dirty="0">
                <a:latin typeface="Times New Roman" panose="02020603050405020304" pitchFamily="18" charset="0"/>
                <a:cs typeface="Times New Roman" panose="02020603050405020304" pitchFamily="18" charset="0"/>
              </a:rPr>
              <a:t> 70 </a:t>
            </a:r>
            <a:r>
              <a:rPr lang="en-US" sz="2200" dirty="0" err="1">
                <a:latin typeface="Times New Roman" panose="02020603050405020304" pitchFamily="18" charset="0"/>
                <a:cs typeface="Times New Roman" panose="02020603050405020304" pitchFamily="18" charset="0"/>
              </a:rPr>
              <a:t>mkm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atrofida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Ta’mni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sezuvchi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hujayralari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tilning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shilliq</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qavati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yuzasigacha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yetib</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bormaydi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balki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og‘iz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bo‘shlig‘i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maxsus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teshiklari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orqali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bog‘lanadi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sezuvchi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hujayralar</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organizmdagi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umr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ko‘ruvchi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epitelial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hujayralaridir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o‘rtacha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har</a:t>
            </a:r>
            <a:r>
              <a:rPr lang="en-US" sz="2200" dirty="0">
                <a:latin typeface="Times New Roman" panose="02020603050405020304" pitchFamily="18" charset="0"/>
                <a:cs typeface="Times New Roman" panose="02020603050405020304" pitchFamily="18" charset="0"/>
              </a:rPr>
              <a:t> 250 </a:t>
            </a:r>
            <a:r>
              <a:rPr lang="en-US" sz="2200" dirty="0" err="1">
                <a:latin typeface="Times New Roman" panose="02020603050405020304" pitchFamily="18" charset="0"/>
                <a:cs typeface="Times New Roman" panose="02020603050405020304" pitchFamily="18" charset="0"/>
              </a:rPr>
              <a:t>soatda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hujayra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yangisi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almashiniladi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biluv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hujayralarida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uzunligi</a:t>
            </a:r>
            <a:r>
              <a:rPr lang="en-US" sz="2200" dirty="0">
                <a:latin typeface="Times New Roman" panose="02020603050405020304" pitchFamily="18" charset="0"/>
                <a:cs typeface="Times New Roman" panose="02020603050405020304" pitchFamily="18" charset="0"/>
              </a:rPr>
              <a:t> 10-20 </a:t>
            </a:r>
            <a:r>
              <a:rPr lang="en-US" sz="2200" dirty="0" err="1">
                <a:latin typeface="Times New Roman" panose="02020603050405020304" pitchFamily="18" charset="0"/>
                <a:cs typeface="Times New Roman" panose="02020603050405020304" pitchFamily="18" charset="0"/>
              </a:rPr>
              <a:t>mkm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bo‘lgan</a:t>
            </a:r>
            <a:r>
              <a:rPr lang="en-US" sz="2200" dirty="0">
                <a:latin typeface="Times New Roman" panose="02020603050405020304" pitchFamily="18" charset="0"/>
                <a:cs typeface="Times New Roman" panose="02020603050405020304" pitchFamily="18" charset="0"/>
              </a:rPr>
              <a:t> 30-40 ta </a:t>
            </a:r>
            <a:r>
              <a:rPr lang="en-US" sz="2200" dirty="0" err="1">
                <a:latin typeface="Times New Roman" panose="02020603050405020304" pitchFamily="18" charset="0"/>
                <a:cs typeface="Times New Roman" panose="02020603050405020304" pitchFamily="18" charset="0"/>
              </a:rPr>
              <a:t>nozik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mikrovorsinkalar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bo‘ladi</a:t>
            </a:r>
            <a:r>
              <a:rPr lang="en-US" sz="2200" dirty="0">
                <a:latin typeface="Times New Roman" panose="02020603050405020304" pitchFamily="18" charset="0"/>
                <a:cs typeface="Times New Roman" panose="02020603050405020304" pitchFamily="18" charset="0"/>
              </a:rPr>
              <a:t>. Bu </a:t>
            </a:r>
            <a:r>
              <a:rPr lang="en-US" sz="2200" dirty="0" err="1">
                <a:latin typeface="Times New Roman" panose="02020603050405020304" pitchFamily="18" charset="0"/>
                <a:cs typeface="Times New Roman" panose="02020603050405020304" pitchFamily="18" charset="0"/>
              </a:rPr>
              <a:t>mikrovorsinkalar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retseptorlar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qo‘zg‘alishida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muhim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ahamiyatga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egadir</a:t>
            </a:r>
            <a:r>
              <a:rPr lang="en-US" sz="2200" dirty="0">
                <a:latin typeface="Times New Roman" panose="02020603050405020304" pitchFamily="18" charset="0"/>
                <a:cs typeface="Times New Roman" panose="02020603050405020304" pitchFamily="18" charset="0"/>
              </a:rPr>
              <a:t>. </a:t>
            </a:r>
            <a:r>
              <a:rPr lang="uz-Latn-UZ" dirty="0"/>
              <a:t/>
            </a:r>
            <a:br>
              <a:rPr lang="uz-Latn-UZ" dirty="0"/>
            </a:br>
            <a:endParaRPr lang="uz-Latn-UZ" dirty="0"/>
          </a:p>
        </p:txBody>
      </p:sp>
      <p:pic>
        <p:nvPicPr>
          <p:cNvPr id="4" name="Объект 3" descr="C:\Users\user\Desktop\tam bilish.png"/>
          <p:cNvPicPr>
            <a:picLocks noGrp="1"/>
          </p:cNvPicPr>
          <p:nvPr>
            <p:ph idx="1"/>
          </p:nvPr>
        </p:nvPicPr>
        <p:blipFill rotWithShape="1">
          <a:blip r:embed="rId2">
            <a:extLst>
              <a:ext uri="{28A0092B-C50C-407E-A947-70E740481C1C}">
                <a14:useLocalDpi xmlns:a14="http://schemas.microsoft.com/office/drawing/2010/main" val="0"/>
              </a:ext>
            </a:extLst>
          </a:blip>
          <a:srcRect b="54250"/>
          <a:stretch/>
        </p:blipFill>
        <p:spPr bwMode="auto">
          <a:xfrm>
            <a:off x="2192595" y="4258173"/>
            <a:ext cx="9312018" cy="24474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456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575" y="624110"/>
            <a:ext cx="10659038" cy="1280890"/>
          </a:xfrm>
        </p:spPr>
        <p:txBody>
          <a:bodyPr>
            <a:noAutofit/>
          </a:bodyPr>
          <a:lstStyle/>
          <a:p>
            <a:pPr algn="ctr"/>
            <a:r>
              <a:rPr lang="en-US" sz="2800" b="1" dirty="0" err="1">
                <a:latin typeface="Times New Roman" panose="02020603050405020304" pitchFamily="18" charset="0"/>
                <a:cs typeface="Times New Roman" panose="02020603050405020304" pitchFamily="18" charset="0"/>
              </a:rPr>
              <a:t>Ko‘ruv</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analizatori</a:t>
            </a:r>
            <a:r>
              <a:rPr lang="en-US" sz="2800" b="1" dirty="0">
                <a:latin typeface="Times New Roman" panose="02020603050405020304" pitchFamily="18" charset="0"/>
                <a:cs typeface="Times New Roman" panose="02020603050405020304" pitchFamily="18" charset="0"/>
              </a:rPr>
              <a:t>.</a:t>
            </a:r>
            <a:r>
              <a:rPr lang="uz-Latn-UZ" sz="2000" dirty="0">
                <a:latin typeface="Times New Roman" panose="02020603050405020304" pitchFamily="18" charset="0"/>
                <a:cs typeface="Times New Roman" panose="02020603050405020304" pitchFamily="18" charset="0"/>
              </a:rPr>
              <a:t/>
            </a:r>
            <a:br>
              <a:rPr lang="uz-Latn-UZ"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Ko‘ruv</a:t>
            </a:r>
            <a:r>
              <a:rPr lang="en-US" sz="2000" dirty="0">
                <a:latin typeface="Times New Roman" panose="02020603050405020304" pitchFamily="18" charset="0"/>
                <a:cs typeface="Times New Roman" panose="02020603050405020304" pitchFamily="18" charset="0"/>
              </a:rPr>
              <a:t> sensor </a:t>
            </a:r>
            <a:r>
              <a:rPr lang="en-US" sz="2000" dirty="0" err="1">
                <a:latin typeface="Times New Roman" panose="02020603050405020304" pitchFamily="18" charset="0"/>
                <a:cs typeface="Times New Roman" panose="02020603050405020304" pitchFamily="18" charset="0"/>
              </a:rPr>
              <a:t>tizimi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boshqa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analizatorlar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orasida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ahamiyat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kasb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etadi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tizim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miyaga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tashqi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muhitdan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tushgan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axborotlarning</a:t>
            </a:r>
            <a:r>
              <a:rPr lang="en-US" sz="2000" dirty="0">
                <a:latin typeface="Times New Roman" panose="02020603050405020304" pitchFamily="18" charset="0"/>
                <a:cs typeface="Times New Roman" panose="02020603050405020304" pitchFamily="18" charset="0"/>
              </a:rPr>
              <a:t> 90% </a:t>
            </a:r>
            <a:r>
              <a:rPr lang="en-US" sz="2000" dirty="0" err="1">
                <a:latin typeface="Times New Roman" panose="02020603050405020304" pitchFamily="18" charset="0"/>
                <a:cs typeface="Times New Roman" panose="02020603050405020304" pitchFamily="18" charset="0"/>
              </a:rPr>
              <a:t>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yetkazadi</a:t>
            </a:r>
            <a:r>
              <a:rPr lang="en-US" sz="2000" dirty="0">
                <a:latin typeface="Times New Roman" panose="02020603050405020304" pitchFamily="18" charset="0"/>
                <a:cs typeface="Times New Roman" panose="02020603050405020304" pitchFamily="18" charset="0"/>
              </a:rPr>
              <a:t>. </a:t>
            </a:r>
            <a:r>
              <a:rPr lang="uz-Latn-UZ" sz="2000" dirty="0">
                <a:latin typeface="Times New Roman" panose="02020603050405020304" pitchFamily="18" charset="0"/>
                <a:cs typeface="Times New Roman" panose="02020603050405020304" pitchFamily="18" charset="0"/>
              </a:rPr>
              <a:t>Ko‘rish sensor sistemasi retseptor (to‘r pardasida joylashgan) va optik qismdan iborat. Ko‘rish sensor sistemasi yorug‘lik nurlarini qabul qiladi va ularni tahlil qiladi. Odam ko‘zi yorug‘lik nurlarini faqat ko‘rinadigan spektr qismlarini  </a:t>
            </a:r>
            <a:r>
              <a:rPr lang="uz-Latn-UZ" sz="2000" dirty="0" smtClean="0">
                <a:latin typeface="Times New Roman" panose="02020603050405020304" pitchFamily="18" charset="0"/>
                <a:cs typeface="Times New Roman" panose="02020603050405020304" pitchFamily="18" charset="0"/>
              </a:rPr>
              <a:t/>
            </a:r>
            <a:br>
              <a:rPr lang="uz-Latn-UZ" sz="2000" dirty="0" smtClean="0">
                <a:latin typeface="Times New Roman" panose="02020603050405020304" pitchFamily="18" charset="0"/>
                <a:cs typeface="Times New Roman" panose="02020603050405020304" pitchFamily="18" charset="0"/>
              </a:rPr>
            </a:br>
            <a:r>
              <a:rPr lang="uz-Latn-UZ" sz="2000" dirty="0" smtClean="0">
                <a:latin typeface="Times New Roman" panose="02020603050405020304" pitchFamily="18" charset="0"/>
                <a:cs typeface="Times New Roman" panose="02020603050405020304" pitchFamily="18" charset="0"/>
              </a:rPr>
              <a:t> </a:t>
            </a:r>
            <a:r>
              <a:rPr lang="uz-Latn-UZ" sz="2000" dirty="0">
                <a:latin typeface="Times New Roman" panose="02020603050405020304" pitchFamily="18" charset="0"/>
                <a:cs typeface="Times New Roman" panose="02020603050405020304" pitchFamily="18" charset="0"/>
              </a:rPr>
              <a:t>(-400 dan 80 </a:t>
            </a:r>
            <a:r>
              <a:rPr lang="uz-Latn-UZ" sz="2000" i="1" dirty="0">
                <a:latin typeface="Times New Roman" panose="02020603050405020304" pitchFamily="18" charset="0"/>
                <a:cs typeface="Times New Roman" panose="02020603050405020304" pitchFamily="18" charset="0"/>
              </a:rPr>
              <a:t>nm</a:t>
            </a:r>
            <a:r>
              <a:rPr lang="uz-Latn-UZ" sz="2000" dirty="0">
                <a:latin typeface="Times New Roman" panose="02020603050405020304" pitchFamily="18" charset="0"/>
                <a:cs typeface="Times New Roman" panose="02020603050405020304" pitchFamily="18" charset="0"/>
              </a:rPr>
              <a:t> gacha) qabul qiladi.</a:t>
            </a:r>
            <a:br>
              <a:rPr lang="uz-Latn-UZ" sz="2000" dirty="0">
                <a:latin typeface="Times New Roman" panose="02020603050405020304" pitchFamily="18" charset="0"/>
                <a:cs typeface="Times New Roman" panose="02020603050405020304" pitchFamily="18" charset="0"/>
              </a:rPr>
            </a:br>
            <a:r>
              <a:rPr lang="uz-Latn-UZ" sz="2000" dirty="0">
                <a:latin typeface="Times New Roman" panose="02020603050405020304" pitchFamily="18" charset="0"/>
                <a:cs typeface="Times New Roman" panose="02020603050405020304" pitchFamily="18" charset="0"/>
              </a:rPr>
              <a:t>Ko‘rish - ko‘p bo‘g‘inli jarayon bo‘lib, ko‘ruv obrazining shakllanishi va aks ettirilgan nurlarni to‘r pardaga aniq proeksiyalashdan boshlanadi va analizatorning po‘stloq markazida ko‘ruv doirasida qanday jism borligi to‘g‘risida xulosa chiqarish bilan tugaydi. </a:t>
            </a:r>
            <a:br>
              <a:rPr lang="uz-Latn-UZ" sz="2000" dirty="0">
                <a:latin typeface="Times New Roman" panose="02020603050405020304" pitchFamily="18" charset="0"/>
                <a:cs typeface="Times New Roman" panose="02020603050405020304" pitchFamily="18" charset="0"/>
              </a:rPr>
            </a:br>
            <a:endParaRPr lang="uz-Latn-UZ" sz="2000" dirty="0">
              <a:latin typeface="Times New Roman" panose="02020603050405020304" pitchFamily="18" charset="0"/>
              <a:cs typeface="Times New Roman" panose="02020603050405020304" pitchFamily="18" charset="0"/>
            </a:endParaRPr>
          </a:p>
        </p:txBody>
      </p:sp>
      <p:pic>
        <p:nvPicPr>
          <p:cNvPr id="4" name="Объект 3" descr="C:\Users\user\Desktop\ko'rish analizatori.png"/>
          <p:cNvPicPr>
            <a:picLocks noGrp="1"/>
          </p:cNvPicPr>
          <p:nvPr>
            <p:ph idx="1"/>
          </p:nvPr>
        </p:nvPicPr>
        <p:blipFill rotWithShape="1">
          <a:blip r:embed="rId2">
            <a:extLst>
              <a:ext uri="{28A0092B-C50C-407E-A947-70E740481C1C}">
                <a14:useLocalDpi xmlns:a14="http://schemas.microsoft.com/office/drawing/2010/main" val="0"/>
              </a:ext>
            </a:extLst>
          </a:blip>
          <a:srcRect t="5716" b="27584"/>
          <a:stretch/>
        </p:blipFill>
        <p:spPr bwMode="auto">
          <a:xfrm>
            <a:off x="1160207" y="3648074"/>
            <a:ext cx="10530348" cy="3209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244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917" y="594613"/>
            <a:ext cx="10737696" cy="1280890"/>
          </a:xfrm>
        </p:spPr>
        <p:txBody>
          <a:bodyPr>
            <a:normAutofit fontScale="90000"/>
          </a:bodyPr>
          <a:lstStyle/>
          <a:p>
            <a:pPr algn="ctr"/>
            <a:r>
              <a:rPr lang="uz-Latn-UZ" sz="2700" b="1" i="1" dirty="0">
                <a:latin typeface="Times New Roman" panose="02020603050405020304" pitchFamily="18" charset="0"/>
                <a:cs typeface="Times New Roman" panose="02020603050405020304" pitchFamily="18" charset="0"/>
              </a:rPr>
              <a:t>Ko‘zning optik tizimi tuzilishi va funksiyasi</a:t>
            </a:r>
            <a:r>
              <a:rPr lang="uz-Latn-UZ" sz="2700" b="1" dirty="0" smtClean="0">
                <a:latin typeface="Times New Roman" panose="02020603050405020304" pitchFamily="18" charset="0"/>
                <a:cs typeface="Times New Roman" panose="02020603050405020304" pitchFamily="18" charset="0"/>
              </a:rPr>
              <a:t>.</a:t>
            </a:r>
            <a:r>
              <a:rPr lang="uz-Latn-UZ" sz="2000" dirty="0" smtClean="0">
                <a:latin typeface="Times New Roman" panose="02020603050405020304" pitchFamily="18" charset="0"/>
                <a:cs typeface="Times New Roman" panose="02020603050405020304" pitchFamily="18" charset="0"/>
              </a:rPr>
              <a:t/>
            </a:r>
            <a:br>
              <a:rPr lang="uz-Latn-UZ" sz="2000" dirty="0" smtClean="0">
                <a:latin typeface="Times New Roman" panose="02020603050405020304" pitchFamily="18" charset="0"/>
                <a:cs typeface="Times New Roman" panose="02020603050405020304" pitchFamily="18" charset="0"/>
              </a:rPr>
            </a:br>
            <a:r>
              <a:rPr lang="uz-Latn-UZ" sz="2700" dirty="0" smtClean="0">
                <a:latin typeface="Times New Roman" panose="02020603050405020304" pitchFamily="18" charset="0"/>
                <a:cs typeface="Times New Roman" panose="02020603050405020304" pitchFamily="18" charset="0"/>
              </a:rPr>
              <a:t>Ko‘z </a:t>
            </a:r>
            <a:r>
              <a:rPr lang="uz-Latn-UZ" sz="2700" dirty="0">
                <a:latin typeface="Times New Roman" panose="02020603050405020304" pitchFamily="18" charset="0"/>
                <a:cs typeface="Times New Roman" panose="02020603050405020304" pitchFamily="18" charset="0"/>
              </a:rPr>
              <a:t>olmasi sharsimon shaklga ega bo‘lib, chap va o‘ng, past va tepada harakat qiluvchi jismlarni ko‘rish uchun ko‘zni turli tomonlarga harakatlanishini ta’minlaydi. Ko‘zga kiradigan yorug‘lik nurlari to‘r pardaga tushishdan oldin nur sindiruvchi bir necha yuzalar - shox parda, gavhar va shishasimon tananing oldingi va orqa yuzalaridan o‘tadi.</a:t>
            </a:r>
            <a:endParaRPr lang="uz-Latn-UZ" sz="2700" dirty="0">
              <a:latin typeface="Times New Roman" panose="02020603050405020304" pitchFamily="18" charset="0"/>
              <a:cs typeface="Times New Roman" panose="02020603050405020304" pitchFamily="18" charset="0"/>
            </a:endParaRPr>
          </a:p>
        </p:txBody>
      </p:sp>
      <p:pic>
        <p:nvPicPr>
          <p:cNvPr id="7" name="Объект 6" descr="C:\Users\user\Desktop\koz,,,,,.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4903" y="2900516"/>
            <a:ext cx="10776155" cy="3463618"/>
          </a:xfrm>
          <a:prstGeom prst="rect">
            <a:avLst/>
          </a:prstGeom>
          <a:noFill/>
          <a:ln>
            <a:noFill/>
          </a:ln>
        </p:spPr>
      </p:pic>
    </p:spTree>
    <p:extLst>
      <p:ext uri="{BB962C8B-B14F-4D97-AF65-F5344CB8AC3E}">
        <p14:creationId xmlns:p14="http://schemas.microsoft.com/office/powerpoint/2010/main" val="80877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769" y="624109"/>
            <a:ext cx="10904844" cy="1401335"/>
          </a:xfrm>
        </p:spPr>
        <p:txBody>
          <a:bodyPr>
            <a:normAutofit fontScale="90000"/>
          </a:bodyPr>
          <a:lstStyle/>
          <a:p>
            <a:pPr algn="ctr"/>
            <a:r>
              <a:rPr lang="en-US" dirty="0"/>
              <a:t> </a:t>
            </a:r>
            <a:r>
              <a:rPr lang="uz-Latn-UZ" sz="3100" b="1" dirty="0">
                <a:latin typeface="Times New Roman" panose="02020603050405020304" pitchFamily="18" charset="0"/>
                <a:cs typeface="Times New Roman" panose="02020603050405020304" pitchFamily="18" charset="0"/>
              </a:rPr>
              <a:t>Eshituv analizatori.</a:t>
            </a:r>
            <a:r>
              <a:rPr lang="uz-Latn-UZ" sz="2200" dirty="0">
                <a:latin typeface="Times New Roman" panose="02020603050405020304" pitchFamily="18" charset="0"/>
                <a:cs typeface="Times New Roman" panose="02020603050405020304" pitchFamily="18" charset="0"/>
              </a:rPr>
              <a:t/>
            </a:r>
            <a:br>
              <a:rPr lang="uz-Latn-UZ" sz="2200" dirty="0">
                <a:latin typeface="Times New Roman" panose="02020603050405020304" pitchFamily="18" charset="0"/>
                <a:cs typeface="Times New Roman" panose="02020603050405020304" pitchFamily="18" charset="0"/>
              </a:rPr>
            </a:br>
            <a:r>
              <a:rPr lang="uz-Latn-UZ" sz="2200" dirty="0">
                <a:latin typeface="Times New Roman" panose="02020603050405020304" pitchFamily="18" charset="0"/>
                <a:cs typeface="Times New Roman" panose="02020603050405020304" pitchFamily="18" charset="0"/>
              </a:rPr>
              <a:t>Eshituv tizimi - insonlardagi eng muhim distant sensor tizimlardan biri bo‘lib, insonlarda nutqning paydo bo‘lishi va shaxslarning o‘zaro munosabatida muhim ahamiyat kasb etadi. Akustik signallar havoni har xil chastota va kuchda tebratib, ikkala quloqning chig‘anog‘ida joylashgan eshituv retseptorlarini qo‘zg‘atadi. </a:t>
            </a:r>
            <a:r>
              <a:rPr lang="uz-Latn-UZ" sz="2200" dirty="0" smtClean="0">
                <a:latin typeface="Times New Roman" panose="02020603050405020304" pitchFamily="18" charset="0"/>
                <a:cs typeface="Times New Roman" panose="02020603050405020304" pitchFamily="18" charset="0"/>
              </a:rPr>
              <a:t/>
            </a:r>
            <a:br>
              <a:rPr lang="uz-Latn-UZ" sz="2200" dirty="0" smtClean="0">
                <a:latin typeface="Times New Roman" panose="02020603050405020304" pitchFamily="18" charset="0"/>
                <a:cs typeface="Times New Roman" panose="02020603050405020304" pitchFamily="18" charset="0"/>
              </a:rPr>
            </a:br>
            <a:r>
              <a:rPr lang="uz-Latn-UZ" sz="2200" b="1" i="1" dirty="0" smtClean="0">
                <a:latin typeface="Times New Roman" panose="02020603050405020304" pitchFamily="18" charset="0"/>
                <a:cs typeface="Times New Roman" panose="02020603050405020304" pitchFamily="18" charset="0"/>
              </a:rPr>
              <a:t>Tashqi </a:t>
            </a:r>
            <a:r>
              <a:rPr lang="uz-Latn-UZ" sz="2200" b="1" i="1" dirty="0">
                <a:latin typeface="Times New Roman" panose="02020603050405020304" pitchFamily="18" charset="0"/>
                <a:cs typeface="Times New Roman" panose="02020603050405020304" pitchFamily="18" charset="0"/>
              </a:rPr>
              <a:t>va o‘rta quloqning tuzilishi va vazifalari.</a:t>
            </a:r>
            <a:r>
              <a:rPr lang="uz-Latn-UZ" sz="2200" b="1" dirty="0">
                <a:latin typeface="Times New Roman" panose="02020603050405020304" pitchFamily="18" charset="0"/>
                <a:cs typeface="Times New Roman" panose="02020603050405020304" pitchFamily="18" charset="0"/>
              </a:rPr>
              <a:t> </a:t>
            </a:r>
            <a:r>
              <a:rPr lang="uz-Latn-UZ" sz="2200" b="1" dirty="0" smtClean="0">
                <a:latin typeface="Times New Roman" panose="02020603050405020304" pitchFamily="18" charset="0"/>
                <a:cs typeface="Times New Roman" panose="02020603050405020304" pitchFamily="18" charset="0"/>
              </a:rPr>
              <a:t/>
            </a:r>
            <a:br>
              <a:rPr lang="uz-Latn-UZ" sz="2200" b="1" dirty="0" smtClean="0">
                <a:latin typeface="Times New Roman" panose="02020603050405020304" pitchFamily="18" charset="0"/>
                <a:cs typeface="Times New Roman" panose="02020603050405020304" pitchFamily="18" charset="0"/>
              </a:rPr>
            </a:br>
            <a:r>
              <a:rPr lang="uz-Latn-UZ" sz="2200" dirty="0" smtClean="0">
                <a:latin typeface="Times New Roman" panose="02020603050405020304" pitchFamily="18" charset="0"/>
                <a:cs typeface="Times New Roman" panose="02020603050405020304" pitchFamily="18" charset="0"/>
              </a:rPr>
              <a:t>Tashqi </a:t>
            </a:r>
            <a:r>
              <a:rPr lang="uz-Latn-UZ" sz="2200" dirty="0">
                <a:latin typeface="Times New Roman" panose="02020603050405020304" pitchFamily="18" charset="0"/>
                <a:cs typeface="Times New Roman" panose="02020603050405020304" pitchFamily="18" charset="0"/>
              </a:rPr>
              <a:t>eshituv yo‘li tovush tebranishlarini quloq pardasiga (nog‘ora parda) yetkazadi. Nog‘ora parda tashqi quloqni o‘rta quloqdan ajratib turadi, uning shakli ichkariga yo‘nalgan  voronkani eslatadi (0,1 mm) . Nog‘ora parda tashqi eshituv yo‘li orqali kelgan tovush to‘lqinlariga tebranadi. </a:t>
            </a:r>
            <a:endParaRPr lang="uz-Latn-UZ" sz="2200" dirty="0">
              <a:latin typeface="Times New Roman" panose="02020603050405020304" pitchFamily="18" charset="0"/>
              <a:cs typeface="Times New Roman" panose="02020603050405020304" pitchFamily="18" charset="0"/>
            </a:endParaRPr>
          </a:p>
        </p:txBody>
      </p:sp>
      <p:pic>
        <p:nvPicPr>
          <p:cNvPr id="4" name="Объект 3" descr="C:\Users\user\Desktop\quloq....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6852" y="3795252"/>
            <a:ext cx="10363200" cy="2113935"/>
          </a:xfrm>
          <a:prstGeom prst="rect">
            <a:avLst/>
          </a:prstGeom>
          <a:noFill/>
          <a:ln>
            <a:noFill/>
          </a:ln>
        </p:spPr>
      </p:pic>
      <p:sp>
        <p:nvSpPr>
          <p:cNvPr id="5" name="Прямоугольник 4"/>
          <p:cNvSpPr/>
          <p:nvPr/>
        </p:nvSpPr>
        <p:spPr>
          <a:xfrm>
            <a:off x="1681317" y="5160240"/>
            <a:ext cx="9320980" cy="1401922"/>
          </a:xfrm>
          <a:prstGeom prst="rect">
            <a:avLst/>
          </a:prstGeom>
        </p:spPr>
        <p:txBody>
          <a:bodyPr wrap="square">
            <a:spAutoFit/>
          </a:bodyPr>
          <a:lstStyle/>
          <a:p>
            <a:pPr indent="360045" algn="just">
              <a:lnSpc>
                <a:spcPct val="115000"/>
              </a:lnSpc>
            </a:pPr>
            <a:endParaRPr lang="uz-Latn-UZ" sz="1400" i="1"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45" algn="just">
              <a:lnSpc>
                <a:spcPct val="115000"/>
              </a:lnSpc>
            </a:pPr>
            <a:endParaRPr lang="uz-Latn-UZ" sz="1400" i="1" dirty="0">
              <a:latin typeface="Times New Roman" panose="02020603050405020304" pitchFamily="18" charset="0"/>
              <a:ea typeface="Calibri" panose="020F0502020204030204" pitchFamily="34" charset="0"/>
              <a:cs typeface="Times New Roman" panose="02020603050405020304" pitchFamily="18" charset="0"/>
            </a:endParaRPr>
          </a:p>
          <a:p>
            <a:pPr indent="360045" algn="just">
              <a:lnSpc>
                <a:spcPct val="115000"/>
              </a:lnSpc>
            </a:pPr>
            <a:endParaRPr lang="uz-Latn-UZ" sz="1400" i="1" dirty="0">
              <a:latin typeface="Times New Roman" panose="02020603050405020304" pitchFamily="18" charset="0"/>
              <a:ea typeface="Calibri" panose="020F0502020204030204" pitchFamily="34" charset="0"/>
              <a:cs typeface="Times New Roman" panose="02020603050405020304" pitchFamily="18" charset="0"/>
            </a:endParaRPr>
          </a:p>
          <a:p>
            <a:pPr indent="360045" algn="just">
              <a:lnSpc>
                <a:spcPct val="115000"/>
              </a:lnSpc>
            </a:pPr>
            <a:r>
              <a:rPr lang="uz-Latn-UZ" sz="1600" i="1" dirty="0" smtClean="0">
                <a:latin typeface="Times New Roman" panose="02020603050405020304" pitchFamily="18" charset="0"/>
                <a:ea typeface="Calibri" panose="020F0502020204030204" pitchFamily="34" charset="0"/>
                <a:cs typeface="Times New Roman" panose="02020603050405020304" pitchFamily="18" charset="0"/>
              </a:rPr>
              <a:t>1- </a:t>
            </a:r>
            <a:r>
              <a:rPr lang="uz-Latn-UZ" sz="1600" i="1" dirty="0">
                <a:latin typeface="Times New Roman" panose="02020603050405020304" pitchFamily="18" charset="0"/>
                <a:ea typeface="Calibri" panose="020F0502020204030204" pitchFamily="34" charset="0"/>
                <a:cs typeface="Times New Roman" panose="02020603050405020304" pitchFamily="18" charset="0"/>
              </a:rPr>
              <a:t>Chakka suyagi. 2- bolg’acha. 3- sangdon. 4- uzangi. 5- uzangi asosi. 6- yuz nervi. 7- chig’anoq nervi. 8- teshik. 9- nog’ora parda 10- o’rta quloq bo’shlig’i. 11- yevstaxiy eshituv nayi.</a:t>
            </a:r>
            <a:endParaRPr lang="uz-Latn-U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36677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TotalTime>
  <Words>842</Words>
  <Application>Microsoft Office PowerPoint</Application>
  <PresentationFormat>Широкоэкранный</PresentationFormat>
  <Paragraphs>47</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Century Gothic</vt:lpstr>
      <vt:lpstr>Times New Roman</vt:lpstr>
      <vt:lpstr>Wingdings 3</vt:lpstr>
      <vt:lpstr>Легкий дым</vt:lpstr>
      <vt:lpstr>    Xayrullayeva N.D. </vt:lpstr>
      <vt:lpstr>Презентация PowerPoint</vt:lpstr>
      <vt:lpstr>Презентация PowerPoint</vt:lpstr>
      <vt:lpstr>Презентация PowerPoint</vt:lpstr>
      <vt:lpstr>Презентация PowerPoint</vt:lpstr>
      <vt:lpstr>Ta’m bilish retseptorlari.            Ta’m bilish retseptorlari tilda, halqumning orqa devorida, yumshoq tanglayda, bodomsimon bezlarda va kekirdak ustida joylashgan. Ularning ko‘pchiligi tilning uchida, qirg‘oqlarida va tilning orqa qismida joylashadi. Ta’mni sezuvchi hujayralari kolbachasimon shaklga ega bo‘lib, odamlarda uning uzunligi va kengligi 70 mkm atrofida. Ta’mni sezuvchi hujayralari tilning shilliq qavati yuzasigacha yetib bormaydi, balki og‘iz bo‘shlig‘i bilan maxsus teshiklari orqali bog‘lanadi. Ta’m sezuvchi hujayralar – organizmdagi eng kam umr ko‘ruvchi epitelial hujayralaridir, o‘rtacha har 250 soatda eski  hujayra yangisi bilan almashiniladi. Har bir ta’m biluv hujayralarida uzunligi 10-20 mkm bo‘lgan 30-40 ta nozik mikrovorsinkalar bo‘ladi. Bu mikrovorsinkalar retseptorlar qo‘zg‘alishida muhim ahamiyatga egadir.  </vt:lpstr>
      <vt:lpstr>Ko‘ruv analizatori.            Ko‘ruv sensor tizimi boshqa analizatorlar orasida muhim ahamiyat kasb etadi. Chunki bu tizim miyaga tashqi muhitdan tushgan axborotlarning 90% ini yetkazadi. Ko‘rish sensor sistemasi retseptor (to‘r pardasida joylashgan) va optik qismdan iborat. Ko‘rish sensor sistemasi yorug‘lik nurlarini qabul qiladi va ularni tahlil qiladi. Odam ko‘zi yorug‘lik nurlarini faqat ko‘rinadigan spektr qismlarini    (-400 dan 80 nm gacha) qabul qiladi. Ko‘rish - ko‘p bo‘g‘inli jarayon bo‘lib, ko‘ruv obrazining shakllanishi va aks ettirilgan nurlarni to‘r pardaga aniq proeksiyalashdan boshlanadi va analizatorning po‘stloq markazida ko‘ruv doirasida qanday jism borligi to‘g‘risida xulosa chiqarish bilan tugaydi.  </vt:lpstr>
      <vt:lpstr>Ko‘zning optik tizimi tuzilishi va funksiyasi. Ko‘z olmasi sharsimon shaklga ega bo‘lib, chap va o‘ng, past va tepada harakat qiluvchi jismlarni ko‘rish uchun ko‘zni turli tomonlarga harakatlanishini ta’minlaydi. Ko‘zga kiradigan yorug‘lik nurlari to‘r pardaga tushishdan oldin nur sindiruvchi bir necha yuzalar - shox parda, gavhar va shishasimon tananing oldingi va orqa yuzalaridan o‘tadi.</vt:lpstr>
      <vt:lpstr> Eshituv analizatori. Eshituv tizimi - insonlardagi eng muhim distant sensor tizimlardan biri bo‘lib, insonlarda nutqning paydo bo‘lishi va shaxslarning o‘zaro munosabatida muhim ahamiyat kasb etadi. Akustik signallar havoni har xil chastota va kuchda tebratib, ikkala quloqning chig‘anog‘ida joylashgan eshituv retseptorlarini qo‘zg‘atadi.  Tashqi va o‘rta quloqning tuzilishi va vazifalari.  Tashqi eshituv yo‘li tovush tebranishlarini quloq pardasiga (nog‘ora parda) yetkazadi. Nog‘ora parda tashqi quloqni o‘rta quloqdan ajratib turadi, uning shakli ichkariga yo‘nalgan  voronkani eslatadi (0,1 mm) . Nog‘ora parda tashqi eshituv yo‘li orqali kelgan tovush to‘lqinlariga tebranadi. </vt:lpstr>
      <vt:lpstr>O‘rta quloq. Havo bilan to‘lgan o‘rta quloqda uch xil suyakchalar mavjud. Ular bolg‘acha, sandon va uzangi deb nomlanadilar, bu suyakchalar nog‘ora pardaning tebranishlarini ichki quloqqa o‘tkazadi.  Ichki quloq tuzilishi va vazifalari.  Ichki quloqda chig‘anoq joylashgan bo‘lib , u yerda eshituv retseptorlari joylashgan. Chig‘anoq suyakdan tuzilgan spiral kanal bo‘lib, sekin-asta kengayib boradi, odamda 2,5 o‘ramni tashkil qiladi. Suyak kanal boshidan  oxirigacha, ya’ni  chig‘anoqning deyarli uchigacha ikkita parda bilan ajralgan: yupqaroq parda vestibulyar membrana yoki reysner membranasi, zichroq va mayinroq parda esa asosiy membrana deb ataladi. Chig‘anoqning uchida ikkala membrana o‘zaro birlashadi, ularda helicotma degan teshigi bor. Vestibulyar membrana bilan asosiy membrana chig‘anoq bilan suyak kanalini uchta tor yo‘l: yuqori, o‘rta va pastki kanallarga ajratib turadi. Inson tovush tebranishlar chastotasini 16-Gs dan 20000 Gs gacha qabul qiladi</vt:lpstr>
      <vt:lpstr>Vestibulyar sensor sistema odamlarning to‘g‘ri yoki aylanma harakatlarida yuzaga keladigan tezlanish yoki sekinlanish va ularning fazoda bosh holatlarini o‘zgarishidan hosil bo‘lgan impulslarni vestibulyar nervlar orqali miya po‘stloq bo‘limiga o‘tkazadi va tahlil qiladi. Bir tekis harakat jarayonida yoki tinch turgan sharoitda vestibulyar analizator retseptorlari qo‘zg‘almaydi. Vestibulyar analizator retseptorlarida hosil bo‘lgan nerv impulslari skelet muskullarining tarangligini qayta taqsimlanishini yuzaga keltiradi, bu esa tana muvozanatini saqlashda muhim rol o‘ynaydi.  Vestibulyar sistemaning miya po‘stloq neyronlari qo‘l-oyoqlar holatini o‘zgarishidan, tanani u yoq bu yoqqa burilishidan va ichki a’zolarda ro‘yobga chiqadigan nerv impulslariga javob berish va ularni sintez qilish qobiliyatiga ham ega, ya’ni harakatlarni nazorat qilish va boshqarishni ta’minlaydi.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Xayrullayeva N.D. </dc:title>
  <dc:creator>ASUS</dc:creator>
  <cp:lastModifiedBy>ASUS</cp:lastModifiedBy>
  <cp:revision>3</cp:revision>
  <dcterms:created xsi:type="dcterms:W3CDTF">2022-10-29T17:38:14Z</dcterms:created>
  <dcterms:modified xsi:type="dcterms:W3CDTF">2022-10-29T17:59:50Z</dcterms:modified>
</cp:coreProperties>
</file>