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69" r:id="rId15"/>
    <p:sldId id="274" r:id="rId16"/>
    <p:sldId id="275" r:id="rId17"/>
    <p:sldId id="276" r:id="rId18"/>
    <p:sldId id="272" r:id="rId19"/>
    <p:sldId id="273" r:id="rId20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5294" autoAdjust="0"/>
  </p:normalViewPr>
  <p:slideViewPr>
    <p:cSldViewPr snapToGrid="0">
      <p:cViewPr varScale="1">
        <p:scale>
          <a:sx n="73" d="100"/>
          <a:sy n="73" d="100"/>
        </p:scale>
        <p:origin x="-612" y="-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72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36F958-88AD-4B6A-93F7-A3CAE8B644E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D2E71A-3E93-4086-AC1D-5DF81251D7F2}">
      <dgm:prSet phldrT="[Текст]"/>
      <dgm:spPr/>
      <dgm:t>
        <a:bodyPr/>
        <a:lstStyle/>
        <a:p>
          <a:r>
            <a:rPr lang="en-US" dirty="0" err="1" smtClean="0"/>
            <a:t>Metodik</a:t>
          </a:r>
          <a:endParaRPr lang="ru-RU" dirty="0"/>
        </a:p>
      </dgm:t>
    </dgm:pt>
    <dgm:pt modelId="{B26986A8-6226-4803-B2FA-A104F9A57734}" type="parTrans" cxnId="{D6662D81-1A02-4684-BAB7-6E25ABDD7182}">
      <dgm:prSet/>
      <dgm:spPr/>
      <dgm:t>
        <a:bodyPr/>
        <a:lstStyle/>
        <a:p>
          <a:endParaRPr lang="ru-RU"/>
        </a:p>
      </dgm:t>
    </dgm:pt>
    <dgm:pt modelId="{C38B130C-1928-4E28-A879-71D954F5BC60}" type="sibTrans" cxnId="{D6662D81-1A02-4684-BAB7-6E25ABDD7182}">
      <dgm:prSet/>
      <dgm:spPr/>
      <dgm:t>
        <a:bodyPr/>
        <a:lstStyle/>
        <a:p>
          <a:endParaRPr lang="ru-RU"/>
        </a:p>
      </dgm:t>
    </dgm:pt>
    <dgm:pt modelId="{35202769-1E70-4FB8-90C8-E492B37232C3}">
      <dgm:prSet phldrT="[Текст]"/>
      <dgm:spPr/>
      <dgm:t>
        <a:bodyPr/>
        <a:lstStyle/>
        <a:p>
          <a:r>
            <a:rPr lang="en-US" dirty="0" err="1" smtClean="0"/>
            <a:t>Tarbiyaviy</a:t>
          </a:r>
          <a:endParaRPr lang="ru-RU" dirty="0"/>
        </a:p>
      </dgm:t>
    </dgm:pt>
    <dgm:pt modelId="{FC50260F-BA7C-492E-B894-6061E79435F5}" type="parTrans" cxnId="{29CDE3E3-90ED-4F72-BE9D-7517CD750382}">
      <dgm:prSet/>
      <dgm:spPr/>
      <dgm:t>
        <a:bodyPr/>
        <a:lstStyle/>
        <a:p>
          <a:endParaRPr lang="ru-RU"/>
        </a:p>
      </dgm:t>
    </dgm:pt>
    <dgm:pt modelId="{89C55204-DBF8-40D1-8B01-A666C10E619F}" type="sibTrans" cxnId="{29CDE3E3-90ED-4F72-BE9D-7517CD750382}">
      <dgm:prSet/>
      <dgm:spPr/>
      <dgm:t>
        <a:bodyPr/>
        <a:lstStyle/>
        <a:p>
          <a:endParaRPr lang="ru-RU"/>
        </a:p>
      </dgm:t>
    </dgm:pt>
    <dgm:pt modelId="{D8CB9AA6-A947-4267-9E1A-A9B918206903}">
      <dgm:prSet phldrT="[Текст]"/>
      <dgm:spPr/>
      <dgm:t>
        <a:bodyPr/>
        <a:lstStyle/>
        <a:p>
          <a:r>
            <a:rPr lang="en-US" dirty="0" err="1" smtClean="0"/>
            <a:t>Tashkiliy</a:t>
          </a:r>
          <a:endParaRPr lang="ru-RU" dirty="0"/>
        </a:p>
      </dgm:t>
    </dgm:pt>
    <dgm:pt modelId="{52C99A39-B436-422A-80C6-7FB9511C463D}" type="parTrans" cxnId="{547D4A67-4293-4AFD-9000-44F094BF3E7D}">
      <dgm:prSet/>
      <dgm:spPr/>
      <dgm:t>
        <a:bodyPr/>
        <a:lstStyle/>
        <a:p>
          <a:endParaRPr lang="ru-RU"/>
        </a:p>
      </dgm:t>
    </dgm:pt>
    <dgm:pt modelId="{9E413C9B-55F5-481C-9619-31B8CA37F8C7}" type="sibTrans" cxnId="{547D4A67-4293-4AFD-9000-44F094BF3E7D}">
      <dgm:prSet/>
      <dgm:spPr/>
      <dgm:t>
        <a:bodyPr/>
        <a:lstStyle/>
        <a:p>
          <a:endParaRPr lang="ru-RU"/>
        </a:p>
      </dgm:t>
    </dgm:pt>
    <dgm:pt modelId="{4D9CC8E9-628E-46C3-9EE0-7E54345E853C}" type="pres">
      <dgm:prSet presAssocID="{8F36F958-88AD-4B6A-93F7-A3CAE8B644E3}" presName="linear" presStyleCnt="0">
        <dgm:presLayoutVars>
          <dgm:dir/>
          <dgm:animLvl val="lvl"/>
          <dgm:resizeHandles val="exact"/>
        </dgm:presLayoutVars>
      </dgm:prSet>
      <dgm:spPr/>
    </dgm:pt>
    <dgm:pt modelId="{DBAD574D-A036-42A8-9B72-EF5223C1474D}" type="pres">
      <dgm:prSet presAssocID="{71D2E71A-3E93-4086-AC1D-5DF81251D7F2}" presName="parentLin" presStyleCnt="0"/>
      <dgm:spPr/>
    </dgm:pt>
    <dgm:pt modelId="{D8D7D79A-E874-44CA-8D8D-88B4AC96AEF2}" type="pres">
      <dgm:prSet presAssocID="{71D2E71A-3E93-4086-AC1D-5DF81251D7F2}" presName="parentLeftMargin" presStyleLbl="node1" presStyleIdx="0" presStyleCnt="3"/>
      <dgm:spPr/>
    </dgm:pt>
    <dgm:pt modelId="{0728D5B7-9EAC-42CF-9511-D44083316967}" type="pres">
      <dgm:prSet presAssocID="{71D2E71A-3E93-4086-AC1D-5DF81251D7F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A3E2BB-65E4-48E2-A9CC-08233F0C3890}" type="pres">
      <dgm:prSet presAssocID="{71D2E71A-3E93-4086-AC1D-5DF81251D7F2}" presName="negativeSpace" presStyleCnt="0"/>
      <dgm:spPr/>
    </dgm:pt>
    <dgm:pt modelId="{6D5994D1-CBA3-430D-B62E-01472187EFE5}" type="pres">
      <dgm:prSet presAssocID="{71D2E71A-3E93-4086-AC1D-5DF81251D7F2}" presName="childText" presStyleLbl="conFgAcc1" presStyleIdx="0" presStyleCnt="3">
        <dgm:presLayoutVars>
          <dgm:bulletEnabled val="1"/>
        </dgm:presLayoutVars>
      </dgm:prSet>
      <dgm:spPr/>
    </dgm:pt>
    <dgm:pt modelId="{42330BF7-3F04-4888-AF40-CD62C9D8A217}" type="pres">
      <dgm:prSet presAssocID="{C38B130C-1928-4E28-A879-71D954F5BC60}" presName="spaceBetweenRectangles" presStyleCnt="0"/>
      <dgm:spPr/>
    </dgm:pt>
    <dgm:pt modelId="{55CD33D2-AD41-454A-A663-7C2070F903C9}" type="pres">
      <dgm:prSet presAssocID="{35202769-1E70-4FB8-90C8-E492B37232C3}" presName="parentLin" presStyleCnt="0"/>
      <dgm:spPr/>
    </dgm:pt>
    <dgm:pt modelId="{6214ACEA-DCA0-4D86-84B4-95D286F912BE}" type="pres">
      <dgm:prSet presAssocID="{35202769-1E70-4FB8-90C8-E492B37232C3}" presName="parentLeftMargin" presStyleLbl="node1" presStyleIdx="0" presStyleCnt="3"/>
      <dgm:spPr/>
    </dgm:pt>
    <dgm:pt modelId="{7828AAF1-A2A0-4A21-8F2B-65F264CA0AA6}" type="pres">
      <dgm:prSet presAssocID="{35202769-1E70-4FB8-90C8-E492B37232C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EA297CA-52A3-4783-910C-B5C94498A239}" type="pres">
      <dgm:prSet presAssocID="{35202769-1E70-4FB8-90C8-E492B37232C3}" presName="negativeSpace" presStyleCnt="0"/>
      <dgm:spPr/>
    </dgm:pt>
    <dgm:pt modelId="{7E137703-7F7A-49FD-8E67-CDC0F69017A2}" type="pres">
      <dgm:prSet presAssocID="{35202769-1E70-4FB8-90C8-E492B37232C3}" presName="childText" presStyleLbl="conFgAcc1" presStyleIdx="1" presStyleCnt="3">
        <dgm:presLayoutVars>
          <dgm:bulletEnabled val="1"/>
        </dgm:presLayoutVars>
      </dgm:prSet>
      <dgm:spPr/>
    </dgm:pt>
    <dgm:pt modelId="{03FF19DC-1920-47B7-8243-EA699395A7B7}" type="pres">
      <dgm:prSet presAssocID="{89C55204-DBF8-40D1-8B01-A666C10E619F}" presName="spaceBetweenRectangles" presStyleCnt="0"/>
      <dgm:spPr/>
    </dgm:pt>
    <dgm:pt modelId="{7C3A2EAA-1332-474C-8F1C-21E5FD5A6B8F}" type="pres">
      <dgm:prSet presAssocID="{D8CB9AA6-A947-4267-9E1A-A9B918206903}" presName="parentLin" presStyleCnt="0"/>
      <dgm:spPr/>
    </dgm:pt>
    <dgm:pt modelId="{AF97D2FC-9770-46C3-8FC5-F1C6E1D19E5C}" type="pres">
      <dgm:prSet presAssocID="{D8CB9AA6-A947-4267-9E1A-A9B918206903}" presName="parentLeftMargin" presStyleLbl="node1" presStyleIdx="1" presStyleCnt="3"/>
      <dgm:spPr/>
    </dgm:pt>
    <dgm:pt modelId="{D4C999F7-B77B-450C-B4C2-CCBF16FC73C7}" type="pres">
      <dgm:prSet presAssocID="{D8CB9AA6-A947-4267-9E1A-A9B91820690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A51BD7-A37D-4D8E-810F-1C312DCD2031}" type="pres">
      <dgm:prSet presAssocID="{D8CB9AA6-A947-4267-9E1A-A9B918206903}" presName="negativeSpace" presStyleCnt="0"/>
      <dgm:spPr/>
    </dgm:pt>
    <dgm:pt modelId="{DAF0F670-634A-4218-9C23-D28FE6036BF4}" type="pres">
      <dgm:prSet presAssocID="{D8CB9AA6-A947-4267-9E1A-A9B91820690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47D4A67-4293-4AFD-9000-44F094BF3E7D}" srcId="{8F36F958-88AD-4B6A-93F7-A3CAE8B644E3}" destId="{D8CB9AA6-A947-4267-9E1A-A9B918206903}" srcOrd="2" destOrd="0" parTransId="{52C99A39-B436-422A-80C6-7FB9511C463D}" sibTransId="{9E413C9B-55F5-481C-9619-31B8CA37F8C7}"/>
    <dgm:cxn modelId="{D6662D81-1A02-4684-BAB7-6E25ABDD7182}" srcId="{8F36F958-88AD-4B6A-93F7-A3CAE8B644E3}" destId="{71D2E71A-3E93-4086-AC1D-5DF81251D7F2}" srcOrd="0" destOrd="0" parTransId="{B26986A8-6226-4803-B2FA-A104F9A57734}" sibTransId="{C38B130C-1928-4E28-A879-71D954F5BC60}"/>
    <dgm:cxn modelId="{3CF347A5-5E5B-4C9A-889B-C759EA785319}" type="presOf" srcId="{D8CB9AA6-A947-4267-9E1A-A9B918206903}" destId="{AF97D2FC-9770-46C3-8FC5-F1C6E1D19E5C}" srcOrd="0" destOrd="0" presId="urn:microsoft.com/office/officeart/2005/8/layout/list1"/>
    <dgm:cxn modelId="{2B132568-BA84-4C3D-8AAB-6D51B66D03C1}" type="presOf" srcId="{71D2E71A-3E93-4086-AC1D-5DF81251D7F2}" destId="{0728D5B7-9EAC-42CF-9511-D44083316967}" srcOrd="1" destOrd="0" presId="urn:microsoft.com/office/officeart/2005/8/layout/list1"/>
    <dgm:cxn modelId="{62391447-3418-4F8E-8AFF-D922C9DCA49C}" type="presOf" srcId="{D8CB9AA6-A947-4267-9E1A-A9B918206903}" destId="{D4C999F7-B77B-450C-B4C2-CCBF16FC73C7}" srcOrd="1" destOrd="0" presId="urn:microsoft.com/office/officeart/2005/8/layout/list1"/>
    <dgm:cxn modelId="{8A134FB5-2FE6-4E09-9EA9-E08ECD85FE38}" type="presOf" srcId="{35202769-1E70-4FB8-90C8-E492B37232C3}" destId="{7828AAF1-A2A0-4A21-8F2B-65F264CA0AA6}" srcOrd="1" destOrd="0" presId="urn:microsoft.com/office/officeart/2005/8/layout/list1"/>
    <dgm:cxn modelId="{29CDE3E3-90ED-4F72-BE9D-7517CD750382}" srcId="{8F36F958-88AD-4B6A-93F7-A3CAE8B644E3}" destId="{35202769-1E70-4FB8-90C8-E492B37232C3}" srcOrd="1" destOrd="0" parTransId="{FC50260F-BA7C-492E-B894-6061E79435F5}" sibTransId="{89C55204-DBF8-40D1-8B01-A666C10E619F}"/>
    <dgm:cxn modelId="{FEA91D91-5EA2-45B6-855F-3B9F73961DB2}" type="presOf" srcId="{71D2E71A-3E93-4086-AC1D-5DF81251D7F2}" destId="{D8D7D79A-E874-44CA-8D8D-88B4AC96AEF2}" srcOrd="0" destOrd="0" presId="urn:microsoft.com/office/officeart/2005/8/layout/list1"/>
    <dgm:cxn modelId="{FE98A7DB-2E4D-4C01-B57C-C5F926843406}" type="presOf" srcId="{8F36F958-88AD-4B6A-93F7-A3CAE8B644E3}" destId="{4D9CC8E9-628E-46C3-9EE0-7E54345E853C}" srcOrd="0" destOrd="0" presId="urn:microsoft.com/office/officeart/2005/8/layout/list1"/>
    <dgm:cxn modelId="{7416EEF6-A4B1-4657-9016-816E22B65FA7}" type="presOf" srcId="{35202769-1E70-4FB8-90C8-E492B37232C3}" destId="{6214ACEA-DCA0-4D86-84B4-95D286F912BE}" srcOrd="0" destOrd="0" presId="urn:microsoft.com/office/officeart/2005/8/layout/list1"/>
    <dgm:cxn modelId="{47243880-A232-49B7-B592-D9930C148BBD}" type="presParOf" srcId="{4D9CC8E9-628E-46C3-9EE0-7E54345E853C}" destId="{DBAD574D-A036-42A8-9B72-EF5223C1474D}" srcOrd="0" destOrd="0" presId="urn:microsoft.com/office/officeart/2005/8/layout/list1"/>
    <dgm:cxn modelId="{F948C80C-4A10-4CBF-8BBF-A92F06FA3D40}" type="presParOf" srcId="{DBAD574D-A036-42A8-9B72-EF5223C1474D}" destId="{D8D7D79A-E874-44CA-8D8D-88B4AC96AEF2}" srcOrd="0" destOrd="0" presId="urn:microsoft.com/office/officeart/2005/8/layout/list1"/>
    <dgm:cxn modelId="{9D7D6C5B-3F2D-4747-8167-4134D74B0748}" type="presParOf" srcId="{DBAD574D-A036-42A8-9B72-EF5223C1474D}" destId="{0728D5B7-9EAC-42CF-9511-D44083316967}" srcOrd="1" destOrd="0" presId="urn:microsoft.com/office/officeart/2005/8/layout/list1"/>
    <dgm:cxn modelId="{8C6F353A-F7D4-4764-A7D3-F05A5AA242E2}" type="presParOf" srcId="{4D9CC8E9-628E-46C3-9EE0-7E54345E853C}" destId="{7FA3E2BB-65E4-48E2-A9CC-08233F0C3890}" srcOrd="1" destOrd="0" presId="urn:microsoft.com/office/officeart/2005/8/layout/list1"/>
    <dgm:cxn modelId="{91481CFF-F896-443C-844A-32F0339FB26F}" type="presParOf" srcId="{4D9CC8E9-628E-46C3-9EE0-7E54345E853C}" destId="{6D5994D1-CBA3-430D-B62E-01472187EFE5}" srcOrd="2" destOrd="0" presId="urn:microsoft.com/office/officeart/2005/8/layout/list1"/>
    <dgm:cxn modelId="{FCFCCD89-89DA-4AE3-BC18-D88A4958C253}" type="presParOf" srcId="{4D9CC8E9-628E-46C3-9EE0-7E54345E853C}" destId="{42330BF7-3F04-4888-AF40-CD62C9D8A217}" srcOrd="3" destOrd="0" presId="urn:microsoft.com/office/officeart/2005/8/layout/list1"/>
    <dgm:cxn modelId="{6D4E3ACA-98CE-4D4A-AEEA-30985F00043A}" type="presParOf" srcId="{4D9CC8E9-628E-46C3-9EE0-7E54345E853C}" destId="{55CD33D2-AD41-454A-A663-7C2070F903C9}" srcOrd="4" destOrd="0" presId="urn:microsoft.com/office/officeart/2005/8/layout/list1"/>
    <dgm:cxn modelId="{98953105-A18C-4DFB-BFBD-6DA3606420F7}" type="presParOf" srcId="{55CD33D2-AD41-454A-A663-7C2070F903C9}" destId="{6214ACEA-DCA0-4D86-84B4-95D286F912BE}" srcOrd="0" destOrd="0" presId="urn:microsoft.com/office/officeart/2005/8/layout/list1"/>
    <dgm:cxn modelId="{950F1C9D-5F6C-430C-A004-B5EE75E9B10C}" type="presParOf" srcId="{55CD33D2-AD41-454A-A663-7C2070F903C9}" destId="{7828AAF1-A2A0-4A21-8F2B-65F264CA0AA6}" srcOrd="1" destOrd="0" presId="urn:microsoft.com/office/officeart/2005/8/layout/list1"/>
    <dgm:cxn modelId="{29CB896A-8A99-4D07-8693-C2D2630AFCEC}" type="presParOf" srcId="{4D9CC8E9-628E-46C3-9EE0-7E54345E853C}" destId="{4EA297CA-52A3-4783-910C-B5C94498A239}" srcOrd="5" destOrd="0" presId="urn:microsoft.com/office/officeart/2005/8/layout/list1"/>
    <dgm:cxn modelId="{4A53E523-6E50-4B71-9192-29C7FB5549A6}" type="presParOf" srcId="{4D9CC8E9-628E-46C3-9EE0-7E54345E853C}" destId="{7E137703-7F7A-49FD-8E67-CDC0F69017A2}" srcOrd="6" destOrd="0" presId="urn:microsoft.com/office/officeart/2005/8/layout/list1"/>
    <dgm:cxn modelId="{AC17A6B8-42AF-4C8C-B9C1-D58310C92754}" type="presParOf" srcId="{4D9CC8E9-628E-46C3-9EE0-7E54345E853C}" destId="{03FF19DC-1920-47B7-8243-EA699395A7B7}" srcOrd="7" destOrd="0" presId="urn:microsoft.com/office/officeart/2005/8/layout/list1"/>
    <dgm:cxn modelId="{ED6E3686-3BB7-4E6D-B40F-5B69F22237FC}" type="presParOf" srcId="{4D9CC8E9-628E-46C3-9EE0-7E54345E853C}" destId="{7C3A2EAA-1332-474C-8F1C-21E5FD5A6B8F}" srcOrd="8" destOrd="0" presId="urn:microsoft.com/office/officeart/2005/8/layout/list1"/>
    <dgm:cxn modelId="{8FAF67AE-61FF-4ACF-99CF-0363C9EC5A8A}" type="presParOf" srcId="{7C3A2EAA-1332-474C-8F1C-21E5FD5A6B8F}" destId="{AF97D2FC-9770-46C3-8FC5-F1C6E1D19E5C}" srcOrd="0" destOrd="0" presId="urn:microsoft.com/office/officeart/2005/8/layout/list1"/>
    <dgm:cxn modelId="{82ED9B51-F254-439D-88A9-812F31C93202}" type="presParOf" srcId="{7C3A2EAA-1332-474C-8F1C-21E5FD5A6B8F}" destId="{D4C999F7-B77B-450C-B4C2-CCBF16FC73C7}" srcOrd="1" destOrd="0" presId="urn:microsoft.com/office/officeart/2005/8/layout/list1"/>
    <dgm:cxn modelId="{5737E068-C6FA-40FA-A906-68AB13828CB9}" type="presParOf" srcId="{4D9CC8E9-628E-46C3-9EE0-7E54345E853C}" destId="{59A51BD7-A37D-4D8E-810F-1C312DCD2031}" srcOrd="9" destOrd="0" presId="urn:microsoft.com/office/officeart/2005/8/layout/list1"/>
    <dgm:cxn modelId="{CDA938DB-4EDE-42AD-B498-647107AC06E0}" type="presParOf" srcId="{4D9CC8E9-628E-46C3-9EE0-7E54345E853C}" destId="{DAF0F670-634A-4218-9C23-D28FE6036BF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5994D1-CBA3-430D-B62E-01472187EFE5}">
      <dsp:nvSpPr>
        <dsp:cNvPr id="0" name=""/>
        <dsp:cNvSpPr/>
      </dsp:nvSpPr>
      <dsp:spPr>
        <a:xfrm>
          <a:off x="0" y="492157"/>
          <a:ext cx="9888584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28D5B7-9EAC-42CF-9511-D44083316967}">
      <dsp:nvSpPr>
        <dsp:cNvPr id="0" name=""/>
        <dsp:cNvSpPr/>
      </dsp:nvSpPr>
      <dsp:spPr>
        <a:xfrm>
          <a:off x="494429" y="5077"/>
          <a:ext cx="6922008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635" tIns="0" rIns="261635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/>
            <a:t>Metodik</a:t>
          </a:r>
          <a:endParaRPr lang="ru-RU" sz="3300" kern="1200" dirty="0"/>
        </a:p>
      </dsp:txBody>
      <dsp:txXfrm>
        <a:off x="494429" y="5077"/>
        <a:ext cx="6922008" cy="974160"/>
      </dsp:txXfrm>
    </dsp:sp>
    <dsp:sp modelId="{7E137703-7F7A-49FD-8E67-CDC0F69017A2}">
      <dsp:nvSpPr>
        <dsp:cNvPr id="0" name=""/>
        <dsp:cNvSpPr/>
      </dsp:nvSpPr>
      <dsp:spPr>
        <a:xfrm>
          <a:off x="0" y="1989038"/>
          <a:ext cx="9888584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28AAF1-A2A0-4A21-8F2B-65F264CA0AA6}">
      <dsp:nvSpPr>
        <dsp:cNvPr id="0" name=""/>
        <dsp:cNvSpPr/>
      </dsp:nvSpPr>
      <dsp:spPr>
        <a:xfrm>
          <a:off x="494429" y="1501957"/>
          <a:ext cx="6922008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635" tIns="0" rIns="261635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/>
            <a:t>Tarbiyaviy</a:t>
          </a:r>
          <a:endParaRPr lang="ru-RU" sz="3300" kern="1200" dirty="0"/>
        </a:p>
      </dsp:txBody>
      <dsp:txXfrm>
        <a:off x="494429" y="1501957"/>
        <a:ext cx="6922008" cy="974160"/>
      </dsp:txXfrm>
    </dsp:sp>
    <dsp:sp modelId="{DAF0F670-634A-4218-9C23-D28FE6036BF4}">
      <dsp:nvSpPr>
        <dsp:cNvPr id="0" name=""/>
        <dsp:cNvSpPr/>
      </dsp:nvSpPr>
      <dsp:spPr>
        <a:xfrm>
          <a:off x="0" y="3485918"/>
          <a:ext cx="9888584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C999F7-B77B-450C-B4C2-CCBF16FC73C7}">
      <dsp:nvSpPr>
        <dsp:cNvPr id="0" name=""/>
        <dsp:cNvSpPr/>
      </dsp:nvSpPr>
      <dsp:spPr>
        <a:xfrm>
          <a:off x="494429" y="2998838"/>
          <a:ext cx="6922008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635" tIns="0" rIns="261635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/>
            <a:t>Tashkiliy</a:t>
          </a:r>
          <a:endParaRPr lang="ru-RU" sz="3300" kern="1200" dirty="0"/>
        </a:p>
      </dsp:txBody>
      <dsp:txXfrm>
        <a:off x="494429" y="2998838"/>
        <a:ext cx="6922008" cy="974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5780F96-9F63-46DC-89B9-1EB316A4C3F1}" type="datetime1">
              <a:rPr lang="ru-RU" smtClean="0"/>
              <a:pPr rtl="0"/>
              <a:t>08.08.2020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28588A-5C4E-401A-AECC-B6F63A9DE965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57270-FB13-43BF-B9A8-12255E8CEF6B}" type="datetime1">
              <a:rPr lang="ru-RU" smtClean="0"/>
              <a:pPr/>
              <a:t>08.08.2020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542409-6A04-4DC6-AC3A-D3758287A8F2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0082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pic>
        <p:nvPicPr>
          <p:cNvPr id="8" name="Рисунок 7" descr="Пышные белые облака в синем небе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Рисунок 9" descr="Росток крупным планом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Рисунок 10" descr="Волны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87310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F943B5-716B-4E60-AC51-C0D60AE27CA9}" type="datetime1">
              <a:rPr lang="ru-RU" noProof="0" smtClean="0"/>
              <a:pPr rtl="0"/>
              <a:t>08.08.2020</a:t>
            </a:fld>
            <a:endParaRPr lang="ru-RU" noProof="0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"/>
              <a:t>Добавить нижний 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07092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721154-E9C7-4390-942A-E75CA2BFED42}" type="datetime1">
              <a:rPr lang="ru-RU" noProof="0" smtClean="0"/>
              <a:pPr rtl="0"/>
              <a:t>08.08.2020</a:t>
            </a:fld>
            <a:endParaRPr lang="ru-RU" noProof="0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"/>
              <a:t>Добавить нижний 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10142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163828-5280-4472-A4D7-66218A81EFE5}" type="datetime1">
              <a:rPr lang="ru-RU" noProof="0" smtClean="0"/>
              <a:pPr rtl="0"/>
              <a:t>08.08.2020</a:t>
            </a:fld>
            <a:endParaRPr lang="ru-RU" noProof="0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"/>
              <a:t>Добавить нижний 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051168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rtlCol="0"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pic>
        <p:nvPicPr>
          <p:cNvPr id="11" name="Рисунок 10" descr="Зеленая трава крупным планом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Рисунок 8" descr="Волны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98942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4E2717A-72BC-4AC8-8921-DA2D072E37AE}" type="datetime1">
              <a:rPr lang="ru-RU" noProof="0" smtClean="0"/>
              <a:pPr rtl="0"/>
              <a:t>08.08.2020</a:t>
            </a:fld>
            <a:endParaRPr lang="ru-RU" noProof="0" dirty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"/>
              <a:t>Добавить нижний 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816878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D81B4D-E892-4FC6-934E-40A30BFB461C}" type="datetime1">
              <a:rPr lang="ru-RU" noProof="0" smtClean="0"/>
              <a:pPr rtl="0"/>
              <a:t>08.08.2020</a:t>
            </a:fld>
            <a:endParaRPr lang="ru-RU" noProof="0" dirty="0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"/>
              <a:t>Добавить нижний 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71807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333FBD-FBEF-4B57-B8DC-4234BE1A264A}" type="datetime1">
              <a:rPr lang="ru-RU" noProof="0" smtClean="0"/>
              <a:pPr rtl="0"/>
              <a:t>08.08.2020</a:t>
            </a:fld>
            <a:endParaRPr lang="ru-RU" noProof="0" dirty="0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" dirty="0"/>
              <a:t>Добавить нижний 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658775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F4CB2CC-35F0-48D8-B42B-98E8C2903E26}" type="datetime1">
              <a:rPr lang="ru-RU" noProof="0" smtClean="0"/>
              <a:pPr rtl="0"/>
              <a:t>08.08.2020</a:t>
            </a:fld>
            <a:endParaRPr lang="ru-RU" noProof="0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"/>
              <a:t>Добавить нижний 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73937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2B0F11E-5037-405E-8E2B-0466DD3BFAB3}" type="datetime1">
              <a:rPr lang="ru-RU" noProof="0" smtClean="0"/>
              <a:pPr rtl="0"/>
              <a:t>08.08.2020</a:t>
            </a:fld>
            <a:endParaRPr lang="ru-RU" noProof="0" dirty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"/>
              <a:t>Добавить нижний 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35495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13596A-5853-4CC6-8C35-05CA99C740A6}" type="datetime1">
              <a:rPr lang="ru-RU" noProof="0" smtClean="0"/>
              <a:pPr rtl="0"/>
              <a:t>08.08.2020</a:t>
            </a:fld>
            <a:endParaRPr lang="ru-RU" noProof="0" dirty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"/>
              <a:t>Добавить нижний 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64224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9CD8D479-8942-46E8-A226-A4E01F7A105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51B4E433-1349-4167-9370-08225F16CED3}" type="datetime1">
              <a:rPr lang="ru-RU" noProof="0" smtClean="0"/>
              <a:pPr rtl="0"/>
              <a:t>08.08.2020</a:t>
            </a:fld>
            <a:endParaRPr lang="ru-RU" noProof="0" dirty="0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"/>
              <a:t>Добавить нижний 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38161" y="274320"/>
            <a:ext cx="9713462" cy="1619794"/>
          </a:xfrm>
          <a:solidFill>
            <a:schemeClr val="bg2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rtlCol="0"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BIOLOGIYADAN LABORATORIYA VA AMALIY MASHG’ULOTLARNING MAQSADI, VAZIFALARI, TA`LIM-TARBIYA JARAYONIDA TUTGAN O`RNI </a:t>
            </a:r>
            <a:endParaRPr lang="ru-RU" sz="28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87941" y="2367412"/>
            <a:ext cx="4846320" cy="448056"/>
          </a:xfrm>
        </p:spPr>
        <p:txBody>
          <a:bodyPr rtlCol="0">
            <a:noAutofit/>
          </a:bodyPr>
          <a:lstStyle/>
          <a:p>
            <a:pPr rtl="0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Ma’ruzachi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rtl="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Salimova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S.F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5469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D5EB63-A28B-45D6-B508-9EFDD85A1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3A0E3C9-BB94-4245-98A8-D8A6B7F84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0163828-5280-4472-A4D7-66218A81EFE5}" type="datetime1">
              <a:rPr lang="ru-RU" noProof="0" smtClean="0"/>
              <a:pPr rtl="0"/>
              <a:t>08.08.2020</a:t>
            </a:fld>
            <a:endParaRPr lang="ru-RU" noProof="0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4D124B04-4142-4223-80ED-12254DD66A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19581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6B51F4-8AF7-426A-ADAF-D73B51FFF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026" y="499729"/>
            <a:ext cx="9371949" cy="133970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Darsga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qo‘yiladigan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tashkiliy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talablar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o‘z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ichiga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quyidagi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DA1109E-585E-44C5-8789-E318469B0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Mavzuli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reja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asosida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darsning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ilmiy-metodik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saviyada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loyihalangan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ishlanmasi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mavjudligi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1800" b="1" i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Darsning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har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bir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bosqichini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tashkil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etishning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aniq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rejalashtirilgan­ligi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1800" b="1" i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Mavzuga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oid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tarqatma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didaktik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materiallar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o‘quvchilar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bilimini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nazorat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qilish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baholash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uchun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o‘quv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topshiriqlari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differensial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topshiriqlarning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tuzilganligi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1800" b="1" i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Vaqtdan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unumli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foydalanishni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yo‘lga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qo‘yish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uchun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darsning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texnologik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xaritasining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mavjudligi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1800" b="1" i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O‘qitish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vositalarining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mavjudligi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ulardan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samarali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foydalanish­ni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yo‘lga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qo‘yilishi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kabilarni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oladi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800" b="1" i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Biologiya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o‘qituvchi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ushbu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talablarni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yaxshi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bilishi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darslarga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tayyorgarlik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ko‘rish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o‘tkazishda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albatta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ularga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amal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qilishi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lozim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800" b="1" i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Biologiyani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o‘qitishda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darslar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tizim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holda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qo‘llaniladi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shu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sababli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o‘qituvchi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dars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tiplari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turlarini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ularning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o‘ziga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xos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xususiyatlarini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bilishi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lozim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800" b="1" i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DD60195-1734-4B3C-BCC5-74A1A2B3B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0163828-5280-4472-A4D7-66218A81EFE5}" type="datetime1">
              <a:rPr lang="ru-RU" noProof="0" smtClean="0"/>
              <a:pPr rtl="0"/>
              <a:t>08.08.2020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5857467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DF0B7D-56BE-41DC-B851-6948F196C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617" y="191386"/>
            <a:ext cx="9371949" cy="1663497"/>
          </a:xfrm>
        </p:spPr>
        <p:txBody>
          <a:bodyPr>
            <a:normAutofit fontScale="90000"/>
          </a:bodyPr>
          <a:lstStyle/>
          <a:p>
            <a:r>
              <a:rPr lang="ru-RU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Dars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strukturasi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</a:t>
            </a:r>
            <a:r>
              <a:rPr lang="ru-RU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uning</a:t>
            </a:r>
            <a:r>
              <a:rPr lang="ru-RU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yaxlitligi</a:t>
            </a:r>
            <a:r>
              <a:rPr lang="ru-RU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turli</a:t>
            </a:r>
            <a:r>
              <a:rPr lang="ru-RU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tip</a:t>
            </a:r>
            <a:r>
              <a:rPr lang="ru-RU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</a:t>
            </a:r>
            <a:r>
              <a:rPr lang="ru-RU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turlarda</a:t>
            </a:r>
            <a:r>
              <a:rPr lang="ru-RU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tashkil</a:t>
            </a:r>
            <a:r>
              <a:rPr lang="ru-RU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etilganda</a:t>
            </a:r>
            <a:r>
              <a:rPr lang="ru-RU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ham</a:t>
            </a:r>
            <a:r>
              <a:rPr lang="ru-RU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asosiy</a:t>
            </a:r>
            <a:r>
              <a:rPr lang="ru-RU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o‘quv-tarbiyaviy</a:t>
            </a:r>
            <a:r>
              <a:rPr lang="ru-RU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xususiyatlarini</a:t>
            </a:r>
            <a:r>
              <a:rPr lang="ru-RU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saqlash</a:t>
            </a:r>
            <a:r>
              <a:rPr lang="ru-RU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ta’minlana­di­gan</a:t>
            </a:r>
            <a:r>
              <a:rPr lang="ru-RU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darsning</a:t>
            </a:r>
            <a:r>
              <a:rPr lang="ru-RU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tarkibiy</a:t>
            </a:r>
            <a:r>
              <a:rPr lang="ru-RU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qismlari</a:t>
            </a:r>
            <a:r>
              <a:rPr lang="ru-RU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yig‘indisi</a:t>
            </a:r>
            <a:r>
              <a:rPr lang="ru-RU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tushuniladi</a:t>
            </a:r>
            <a:r>
              <a:rPr lang="ru-RU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15E0B6B-3D5D-4145-ADF7-736FF0C2F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FAAD6A6-6942-4A54-87A9-C26A477D9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0163828-5280-4472-A4D7-66218A81EFE5}" type="datetime1">
              <a:rPr lang="ru-RU" noProof="0" smtClean="0"/>
              <a:pPr rtl="0"/>
              <a:t>08.08.2020</a:t>
            </a:fld>
            <a:endParaRPr lang="ru-RU" noProof="0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95A46D09-F5B6-40B9-ADB6-8B1F55186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2433" y="1433179"/>
            <a:ext cx="9499539" cy="519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19739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5E1A35-DA9A-42B9-9F7B-F9F0EEF7F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025" y="380291"/>
            <a:ext cx="9371949" cy="23714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Olimlarning</a:t>
            </a:r>
            <a:r>
              <a:rPr lang="ru-RU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fikricha</a:t>
            </a:r>
            <a:r>
              <a:rPr lang="ru-RU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darslar</a:t>
            </a:r>
            <a:r>
              <a:rPr lang="ru-RU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quyidagi</a:t>
            </a:r>
            <a:r>
              <a:rPr lang="ru-RU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tiplardan</a:t>
            </a:r>
            <a:r>
              <a:rPr lang="ru-RU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iborat</a:t>
            </a:r>
            <a:r>
              <a:rPr lang="ru-RU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bo‘lishi</a:t>
            </a:r>
            <a:r>
              <a:rPr lang="ru-RU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lozim</a:t>
            </a:r>
            <a:r>
              <a:rPr lang="ru-RU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7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Kirish</a:t>
            </a:r>
            <a:r>
              <a:rPr lang="ru-RU" sz="27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7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darslari</a:t>
            </a:r>
            <a:r>
              <a:rPr lang="ru-RU" sz="27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ru-RU" sz="27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7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O‘quv</a:t>
            </a:r>
            <a:r>
              <a:rPr lang="en-US" sz="27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materiali</a:t>
            </a:r>
            <a:r>
              <a:rPr lang="en-US" sz="27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mazmunini</a:t>
            </a:r>
            <a:r>
              <a:rPr lang="en-US" sz="27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yorituvchi</a:t>
            </a:r>
            <a:r>
              <a:rPr lang="en-US" sz="27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darslar</a:t>
            </a:r>
            <a:r>
              <a:rPr lang="en-US" sz="27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7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7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7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Umumlashtiruvchi</a:t>
            </a:r>
            <a:r>
              <a:rPr lang="ru-RU" sz="27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7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darslar</a:t>
            </a:r>
            <a:r>
              <a:rPr lang="ru-RU" sz="27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ru-RU" sz="27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b="1" i="1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1B8FD9B-DA63-47F3-9B2E-14311D49C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0163828-5280-4472-A4D7-66218A81EFE5}" type="datetime1">
              <a:rPr lang="ru-RU" noProof="0" smtClean="0"/>
              <a:pPr rtl="0"/>
              <a:t>08.08.2020</a:t>
            </a:fld>
            <a:endParaRPr lang="ru-RU" noProof="0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2E22C978-3ADC-41F4-8153-204321C05CD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090"/>
          <a:stretch/>
        </p:blipFill>
        <p:spPr bwMode="auto">
          <a:xfrm>
            <a:off x="1410025" y="2467123"/>
            <a:ext cx="9371949" cy="416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203510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E445B9-B058-4AA7-9FCF-960506828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026" y="499729"/>
            <a:ext cx="9371949" cy="1382234"/>
          </a:xfrm>
        </p:spPr>
        <p:txBody>
          <a:bodyPr>
            <a:normAutofit fontScale="90000"/>
          </a:bodyPr>
          <a:lstStyle/>
          <a:p>
            <a:r>
              <a:rPr lang="uz-Cyrl-UZ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O‘qituvchining darsga tayyorgarligi quyidagi bosqichlarni o‘z ichiga oladi: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BD49DDE-FD79-4FBA-A86B-8CD4A907B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 algn="just">
              <a:buFont typeface="+mj-lt"/>
              <a:buAutoNum type="arabicPeriod"/>
              <a:tabLst>
                <a:tab pos="450215" algn="l"/>
                <a:tab pos="540385" algn="l"/>
              </a:tabLst>
            </a:pPr>
            <a:r>
              <a:rPr lang="uz-Cyrl-UZ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O‘quv dasturi, istiqbol va mavzuli rejaga binoan, mazkur darsning darslar sistemasida tutgan o‘rnini, mavzulararo, boblararo va fanlar­aro bog‘lanishlar;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450215" algn="l"/>
                <a:tab pos="540385" algn="l"/>
              </a:tabLst>
            </a:pPr>
            <a:r>
              <a:rPr lang="uz-Cyrl-UZ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Darslikdagi o‘quv materiali mazmuni va uning hajmi bilan tanishishi, unga bog‘liq holda DTS me’yorlari, biologiyani o‘qitishga qo‘yiladigan talablarni aniqlashi;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450215" algn="l"/>
                <a:tab pos="540385" algn="l"/>
              </a:tabLst>
            </a:pPr>
            <a:r>
              <a:rPr lang="uz-Cyrl-UZ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Dars tipini tanlashi, uning strukturasini tuzishi, didaktik maqsad­lar­ni aniqlash, o‘quv materiali asosida darsning mantiqiy, tarbiyaviy yo‘nalishi va shaxsni rivojlantirish imkoniyatlari;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450215" algn="l"/>
                <a:tab pos="540385" algn="l"/>
              </a:tabLst>
            </a:pPr>
            <a:r>
              <a:rPr lang="uz-Cyrl-UZ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Qo‘shimcha adabiyotlar va metodik qo‘llanmalar bilan tanishishi va ularni amaliyotga qo‘llash yo‘llarini belgilashi;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450215" algn="l"/>
                <a:tab pos="540385" algn="l"/>
              </a:tabLst>
            </a:pPr>
            <a:r>
              <a:rPr lang="uz-Cyrl-UZ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Darsda foydalaniladigan ko‘rgazma vositalarini tanlash, didaktik va tarqatma materiallar tayyorlash, test topshiriqlarini tuzish, o‘quvchilar uchun mustaqil ta’lim uchun adabiyotlar, ularning sahifalarini aniqlashi;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450215" algn="l"/>
                <a:tab pos="540385" algn="l"/>
              </a:tabLst>
            </a:pP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O‘quvchilarning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ishi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kerakli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ob’ektlarni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tanlash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450215" algn="l"/>
                <a:tab pos="540385" algn="l"/>
              </a:tabLst>
            </a:pP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Darsning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borishi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har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bosqich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ajratiladigan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vaqt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taqsimoti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450215" algn="l"/>
                <a:tab pos="540385" algn="l"/>
              </a:tabLst>
            </a:pP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Dars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rejasini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tuzishi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matnini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ishlab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chiqishi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lozim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9485C3A-454E-4F79-BBAF-4D7428F7A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0163828-5280-4472-A4D7-66218A81EFE5}" type="datetime1">
              <a:rPr lang="ru-RU" noProof="0" smtClean="0"/>
              <a:pPr rtl="0"/>
              <a:t>08.08.2020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341398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DARS TIPLARI VA TURLARI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2331" y="979714"/>
            <a:ext cx="10907486" cy="5185955"/>
          </a:xfrm>
        </p:spPr>
        <p:txBody>
          <a:bodyPr>
            <a:normAutofit/>
          </a:bodyPr>
          <a:lstStyle/>
          <a:p>
            <a:r>
              <a:rPr lang="uz-Cyrl-UZ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O‘quv dasturidan o‘rin olgan mavzularning mazmuni, ta’limiy, tarbiyaviy va rivojlan­tiruvchi maqsadlari hisobga olingan holda darslar­ning tuzilishi, unda o‘quvchilarning bilish faoliyatini tashkil etish va boshqarish o‘ziga xos xususiyatlarga ega bo‘ladi</a:t>
            </a:r>
            <a:r>
              <a:rPr lang="uz-Cyrl-UZ" sz="2800" b="1" i="1" dirty="0" smtClean="0">
                <a:solidFill>
                  <a:srgbClr val="FF0000"/>
                </a:solidFill>
              </a:rPr>
              <a:t>.</a:t>
            </a:r>
            <a:endParaRPr lang="ru-RU" sz="2800" b="1" i="1" dirty="0" smtClean="0">
              <a:solidFill>
                <a:srgbClr val="FF0000"/>
              </a:solidFill>
            </a:endParaRPr>
          </a:p>
          <a:p>
            <a:r>
              <a:rPr lang="uz-Cyrl-UZ" sz="2800" dirty="0" smtClean="0"/>
              <a:t>B.P. Esipov, G.I. SHukina darslarni asosiy didaktik maqsadlariga ko‘ra tasniflashni tavsiya etgan. Mazkur tipologiyada darslar quyidagi:</a:t>
            </a:r>
            <a:endParaRPr lang="ru-RU" sz="2800" dirty="0" smtClean="0"/>
          </a:p>
          <a:p>
            <a:pPr>
              <a:buFont typeface="Wingdings" pitchFamily="2" charset="2"/>
              <a:buChar char="ü"/>
            </a:pP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Bilim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ko‘nikma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malakalarni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shakllantirish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Bilimlarni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tizimga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solish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umumlashtirish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Bilim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ko‘nikma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malakalarni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mustahkamlash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takrorlash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Nazorat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baholash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Kombinirlashgan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majmuali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tiplarga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ajratilgan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0163828-5280-4472-A4D7-66218A81EFE5}" type="datetime1">
              <a:rPr lang="ru-RU" noProof="0" smtClean="0"/>
              <a:pPr rtl="0"/>
              <a:t>08.08.2020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9214" y="195943"/>
            <a:ext cx="9371949" cy="186460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S.V.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Ivanov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tomonidan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darslar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o‘quv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jarayonining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asosiy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bosqichlari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asosida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tiplarga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ajratilgan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Kirish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darslari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O‘quv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materiali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dastlabki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tanishish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darslari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Tushunchalarni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shakllantirish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darslari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Mashq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kilish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darslari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 smtClean="0"/>
          </a:p>
          <a:p>
            <a:pPr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cs typeface="Aharoni" pitchFamily="2" charset="-79"/>
              </a:rPr>
              <a:t>Ushbu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cs typeface="Aharoni" pitchFamily="2" charset="-79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cs typeface="Aharoni" pitchFamily="2" charset="-79"/>
              </a:rPr>
              <a:t>tipologiyada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cs typeface="Aharoni" pitchFamily="2" charset="-79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cs typeface="Aharoni" pitchFamily="2" charset="-79"/>
              </a:rPr>
              <a:t>darslarning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cs typeface="Aharoni" pitchFamily="2" charset="-79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cs typeface="Aharoni" pitchFamily="2" charset="-79"/>
              </a:rPr>
              <a:t>hamma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cs typeface="Aharoni" pitchFamily="2" charset="-79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cs typeface="Aharoni" pitchFamily="2" charset="-79"/>
              </a:rPr>
              <a:t>xususiyatlari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cs typeface="Aharoni" pitchFamily="2" charset="-79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cs typeface="Aharoni" pitchFamily="2" charset="-79"/>
              </a:rPr>
              <a:t>hisobga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cs typeface="Aharoni" pitchFamily="2" charset="-79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cs typeface="Aharoni" pitchFamily="2" charset="-79"/>
              </a:rPr>
              <a:t>olinma­gan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cs typeface="Aharoni" pitchFamily="2" charset="-79"/>
              </a:rPr>
              <a:t>,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cs typeface="Aharoni" pitchFamily="2" charset="-79"/>
              </a:rPr>
              <a:t>jumladan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cs typeface="Aharoni" pitchFamily="2" charset="-79"/>
              </a:rPr>
              <a:t>,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cs typeface="Aharoni" pitchFamily="2" charset="-79"/>
              </a:rPr>
              <a:t>ta’lim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cs typeface="Aharoni" pitchFamily="2" charset="-79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cs typeface="Aharoni" pitchFamily="2" charset="-79"/>
              </a:rPr>
              <a:t>mazmunining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cs typeface="Aharoni" pitchFamily="2" charset="-79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cs typeface="Aharoni" pitchFamily="2" charset="-79"/>
              </a:rPr>
              <a:t>tarkibiy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cs typeface="Aharoni" pitchFamily="2" charset="-79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cs typeface="Aharoni" pitchFamily="2" charset="-79"/>
              </a:rPr>
              <a:t>qismlari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cs typeface="Aharoni" pitchFamily="2" charset="-79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cs typeface="Aharoni" pitchFamily="2" charset="-79"/>
              </a:rPr>
              <a:t>bo‘lgan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cs typeface="Aharoni" pitchFamily="2" charset="-79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cs typeface="Aharoni" pitchFamily="2" charset="-79"/>
              </a:rPr>
              <a:t>ko‘nikma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cs typeface="Aharoni" pitchFamily="2" charset="-79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cs typeface="Aharoni" pitchFamily="2" charset="-79"/>
              </a:rPr>
              <a:t>va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cs typeface="Aharoni" pitchFamily="2" charset="-79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cs typeface="Aharoni" pitchFamily="2" charset="-79"/>
              </a:rPr>
              <a:t>malakalar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cs typeface="Aharoni" pitchFamily="2" charset="-79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cs typeface="Aharoni" pitchFamily="2" charset="-79"/>
              </a:rPr>
              <a:t>e’tibordan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cs typeface="Aharoni" pitchFamily="2" charset="-79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cs typeface="Aharoni" pitchFamily="2" charset="-79"/>
              </a:rPr>
              <a:t>chetda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cs typeface="Aharoni" pitchFamily="2" charset="-79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cs typeface="Aharoni" pitchFamily="2" charset="-79"/>
              </a:rPr>
              <a:t>qolgan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0163828-5280-4472-A4D7-66218A81EFE5}" type="datetime1">
              <a:rPr lang="ru-RU" noProof="0" smtClean="0"/>
              <a:pPr rtl="0"/>
              <a:t>08.08.2020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0026" y="720224"/>
            <a:ext cx="9371949" cy="118356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N.M. </a:t>
            </a: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Verzilin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darslarni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tiplarga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ajratishda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tushunchalarni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asosiy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mezon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etib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belgilagan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4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Anatomik</a:t>
            </a:r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mazmundagi</a:t>
            </a:r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darslar</a:t>
            </a:r>
            <a:endParaRPr lang="ru-RU" sz="4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Morfologik</a:t>
            </a:r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mazmundagi</a:t>
            </a:r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darslar</a:t>
            </a:r>
            <a:endParaRPr lang="ru-RU" sz="4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Filogenetik</a:t>
            </a:r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mazmundagi</a:t>
            </a:r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darslar</a:t>
            </a:r>
            <a:endParaRPr lang="ru-RU" sz="4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4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Ekologik</a:t>
            </a:r>
            <a:r>
              <a:rPr lang="en-US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mazmundagi</a:t>
            </a:r>
            <a:r>
              <a:rPr lang="en-US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darslar</a:t>
            </a:r>
            <a:r>
              <a:rPr lang="en-US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h.q.</a:t>
            </a:r>
            <a:endParaRPr lang="ru-RU" sz="4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Qayd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etilgan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tipologiyani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amaliyotga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joriy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qilish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qiyin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kechadi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chunki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ta’lim-tarbiya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jarayonida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tushunchalar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bir-biri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uzviy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ravishda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shakllantiriladi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0163828-5280-4472-A4D7-66218A81EFE5}" type="datetime1">
              <a:rPr lang="ru-RU" noProof="0" smtClean="0"/>
              <a:pPr rtl="0"/>
              <a:t>08.08.2020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DBCBA3-17C1-46CB-8BD1-20F886B79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531448"/>
          </a:xfrm>
        </p:spPr>
        <p:txBody>
          <a:bodyPr>
            <a:normAutofit fontScale="90000"/>
          </a:bodyPr>
          <a:lstStyle/>
          <a:p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TALABALARNING BILIMLARINI NAZORAT QILISH SAVOLLARI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A73AE6C-B992-4B61-973A-3DE9E3BD0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 algn="just">
              <a:buFont typeface="+mj-lt"/>
              <a:buAutoNum type="arabicPeriod"/>
              <a:tabLst>
                <a:tab pos="180340" algn="l"/>
                <a:tab pos="450215" algn="l"/>
                <a:tab pos="540385" algn="l"/>
                <a:tab pos="630555" algn="l"/>
              </a:tabLst>
            </a:pP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Darsning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maqsad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vazifalarini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aniqlang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180340" algn="l"/>
                <a:tab pos="450215" algn="l"/>
                <a:tab pos="540385" algn="l"/>
                <a:tab pos="630555" algn="l"/>
              </a:tabLst>
            </a:pP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Darsning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o‘ziga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xos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xususiyatlarini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ko‘rsating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180340" algn="l"/>
                <a:tab pos="450215" algn="l"/>
                <a:tab pos="540385" algn="l"/>
                <a:tab pos="630555" algn="l"/>
              </a:tabLst>
            </a:pP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Biologiya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darslariga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qo‘yiladigan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umumiy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talablarni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aniqlang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180340" algn="l"/>
                <a:tab pos="450215" algn="l"/>
                <a:tab pos="540385" algn="l"/>
                <a:tab pos="630555" algn="l"/>
              </a:tabLst>
            </a:pP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Biologiya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darslariga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qo‘yiladigan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metodik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talablarni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aniqlang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180340" algn="l"/>
                <a:tab pos="450215" algn="l"/>
                <a:tab pos="540385" algn="l"/>
                <a:tab pos="630555" algn="l"/>
              </a:tabLst>
            </a:pP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Dars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tiplari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turlarini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aniqlang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180340" algn="l"/>
                <a:tab pos="450215" algn="l"/>
                <a:tab pos="540385" algn="l"/>
                <a:tab pos="630555" algn="l"/>
              </a:tabLst>
            </a:pP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Kirish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darslarining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o‘ziga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xos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xususiyatlarini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ko‘rsating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180340" algn="l"/>
                <a:tab pos="450215" algn="l"/>
                <a:tab pos="540385" algn="l"/>
                <a:tab pos="630555" algn="l"/>
              </a:tabLst>
            </a:pP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Mavzu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mazmunini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yoritishga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mo‘ljallangan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darslarning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o‘ziga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xos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xususiyatlarini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ko‘rsating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180340" algn="l"/>
                <a:tab pos="450215" algn="l"/>
                <a:tab pos="540385" algn="l"/>
                <a:tab pos="630555" algn="l"/>
              </a:tabLst>
            </a:pP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Umumlashtiruvchi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darslarning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o‘ziga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xos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xususiyatlarini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ko‘rsating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180340" algn="l"/>
                <a:tab pos="450215" algn="l"/>
                <a:tab pos="540385" algn="l"/>
                <a:tab pos="630555" algn="l"/>
              </a:tabLst>
            </a:pP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Dars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strukturasi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tarkibiy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qismlarni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o‘z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ichiga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olishini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aniqlang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BD84197-0F84-401E-B8B0-70BF03428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0163828-5280-4472-A4D7-66218A81EFE5}" type="datetime1">
              <a:rPr lang="ru-RU" noProof="0" smtClean="0"/>
              <a:pPr rtl="0"/>
              <a:t>08.08.2020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6788401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D3A5FC-C9A3-48DB-A419-039D5D5C6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C8EBECA-55DF-497B-BE80-366BB830E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EF0B50C-B6F3-498C-83F8-F74487BEF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0163828-5280-4472-A4D7-66218A81EFE5}" type="datetime1">
              <a:rPr lang="ru-RU" noProof="0" smtClean="0"/>
              <a:pPr rtl="0"/>
              <a:t>08.08.2020</a:t>
            </a:fld>
            <a:endParaRPr lang="ru-RU" noProof="0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xmlns="" id="{F8B99C1B-5C5D-4417-8632-22A786C03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217567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717FD376-19BD-4BE3-AF29-7BF72D244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025" y="531501"/>
            <a:ext cx="9371949" cy="1183566"/>
          </a:xfrm>
        </p:spPr>
        <p:txBody>
          <a:bodyPr>
            <a:normAutofit fontScale="90000"/>
          </a:bodyPr>
          <a:lstStyle/>
          <a:p>
            <a:r>
              <a:rPr lang="uz-Cyrl-UZ" sz="6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Reja:</a:t>
            </a:r>
            <a:r>
              <a:rPr lang="ru-R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F027150-44C1-44F1-AF5B-B4E6E575C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111" y="1861892"/>
            <a:ext cx="9371948" cy="4620682"/>
          </a:xfrm>
        </p:spPr>
        <p:txBody>
          <a:bodyPr/>
          <a:lstStyle/>
          <a:p>
            <a:pPr marL="342900" lvl="0" indent="-342900" algn="just">
              <a:buFont typeface="+mj-lt"/>
              <a:buAutoNum type="arabicPeriod"/>
              <a:tabLst>
                <a:tab pos="270510" algn="l"/>
                <a:tab pos="630555" algn="l"/>
              </a:tabLst>
            </a:pPr>
            <a:r>
              <a:rPr lang="uz-Cyrl-UZ" sz="3200" b="1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Darsning maqsad va vazifalari, o‘ziga xos xususiyatlari.</a:t>
            </a:r>
            <a:endParaRPr lang="ru-RU" sz="3200" b="1" i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270510" algn="l"/>
                <a:tab pos="630555" algn="l"/>
              </a:tabLst>
            </a:pPr>
            <a:r>
              <a:rPr lang="en-US" sz="3200" b="1" i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Biologiya</a:t>
            </a:r>
            <a:r>
              <a:rPr lang="en-US" sz="3200" b="1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darslariga</a:t>
            </a:r>
            <a:r>
              <a:rPr lang="en-US" sz="3200" b="1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qo‘yiladigan</a:t>
            </a:r>
            <a:r>
              <a:rPr lang="en-US" sz="3200" b="1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talablar</a:t>
            </a:r>
            <a:r>
              <a:rPr lang="en-US" sz="3200" b="1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i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270510" algn="l"/>
                <a:tab pos="630555" algn="l"/>
              </a:tabLst>
            </a:pPr>
            <a:r>
              <a:rPr lang="ru-RU" sz="3200" b="1" i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Dars</a:t>
            </a:r>
            <a:r>
              <a:rPr lang="ru-RU" sz="3200" b="1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tiplari</a:t>
            </a:r>
            <a:r>
              <a:rPr lang="ru-RU" sz="3200" b="1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ru-RU" sz="3200" b="1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turlari</a:t>
            </a:r>
            <a:r>
              <a:rPr lang="ru-RU" sz="3200" b="1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buFont typeface="+mj-lt"/>
              <a:buAutoNum type="arabicPeriod"/>
              <a:tabLst>
                <a:tab pos="270510" algn="l"/>
                <a:tab pos="630555" algn="l"/>
              </a:tabLst>
            </a:pPr>
            <a:r>
              <a:rPr lang="ru-RU" sz="3200" b="1" i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Dars</a:t>
            </a:r>
            <a:r>
              <a:rPr lang="ru-RU" sz="3200" b="1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strukturasi</a:t>
            </a:r>
            <a:r>
              <a:rPr lang="ru-RU" sz="3200" b="1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buFont typeface="+mj-lt"/>
              <a:buAutoNum type="arabicPeriod"/>
              <a:tabLst>
                <a:tab pos="270510" algn="l"/>
                <a:tab pos="630555" algn="l"/>
              </a:tabLst>
            </a:pPr>
            <a:r>
              <a:rPr lang="ru-RU" sz="3200" b="1" i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O‘qituvchining</a:t>
            </a:r>
            <a:r>
              <a:rPr lang="ru-RU" sz="3200" b="1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darsga</a:t>
            </a:r>
            <a:r>
              <a:rPr lang="ru-RU" sz="3200" b="1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tayyorgarligi</a:t>
            </a:r>
            <a:r>
              <a:rPr lang="ru-RU" sz="3200" b="1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903DA39-721F-4FAB-9A0B-FD456D64D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0163828-5280-4472-A4D7-66218A81EFE5}" type="datetime1">
              <a:rPr lang="ru-RU" noProof="0" smtClean="0"/>
              <a:pPr rtl="0"/>
              <a:t>08.08.2020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3073513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1E65E0-92FB-499A-9A32-45AA81D57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Asosiy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tushunchalar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va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tayanch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bilimlar</a:t>
            </a:r>
            <a:r>
              <a:rPr lang="ru-RU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C8A3279-BFB9-49F1-8808-4D163118C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0027" y="1180214"/>
            <a:ext cx="9371948" cy="5006469"/>
          </a:xfrm>
        </p:spPr>
        <p:txBody>
          <a:bodyPr/>
          <a:lstStyle/>
          <a:p>
            <a:pPr marL="0" indent="0" algn="ctr">
              <a:buNone/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Struktura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maqsad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vazifa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dars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tipi, talab,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dars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turlari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tayyorgarlik</a:t>
            </a:r>
            <a:endParaRPr lang="ru-RU" sz="4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987FC2C-F534-470A-90B2-6652D98A2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0163828-5280-4472-A4D7-66218A81EFE5}" type="datetime1">
              <a:rPr lang="ru-RU" noProof="0" smtClean="0"/>
              <a:pPr rtl="0"/>
              <a:t>08.08.2020</a:t>
            </a:fld>
            <a:endParaRPr lang="ru-RU" noProof="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B62BF4B4-1180-46B0-A85C-6C1D1BC43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0921" y="3161961"/>
            <a:ext cx="5029203" cy="3467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D6AD6263-0541-41E1-A380-A3E088460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3733" y="3161961"/>
            <a:ext cx="5436434" cy="333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098439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88FC07-CC9F-4EE3-B85F-B2240559F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026" y="1297172"/>
            <a:ext cx="9371949" cy="2131828"/>
          </a:xfrm>
        </p:spPr>
        <p:txBody>
          <a:bodyPr>
            <a:noAutofit/>
          </a:bodyPr>
          <a:lstStyle/>
          <a:p>
            <a:r>
              <a:rPr lang="ru-RU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Dars</a:t>
            </a:r>
            <a:r>
              <a:rPr lang="ru-RU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biologiyani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o‘qitishning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asosiy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shakli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bo‘lib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uning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tuzilishi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tashkil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etilishi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unda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o‘quvchilarning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bilish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faoliyatini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tashkil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etish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boshqarish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faollashtirish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masalalari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biologiya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o‘qitish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metodikasining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asosiy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muammosi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sanaladi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A0272FA-1FEA-43D1-9963-A0C65CBED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0027" y="3051543"/>
            <a:ext cx="9371948" cy="313513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C0A207F-B2D7-46DA-8A27-F05D089F3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0163828-5280-4472-A4D7-66218A81EFE5}" type="datetime1">
              <a:rPr lang="ru-RU" noProof="0" smtClean="0"/>
              <a:pPr rtl="0"/>
              <a:t>08.08.2020</a:t>
            </a:fld>
            <a:endParaRPr lang="ru-RU" noProof="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F625A469-6D90-486E-8C25-F9B54E5D9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4261" y="3051543"/>
            <a:ext cx="9796130" cy="331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90358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DBADC3-7D76-4DB3-9757-2AB075E63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026" y="1222090"/>
            <a:ext cx="9371949" cy="1985550"/>
          </a:xfrm>
        </p:spPr>
        <p:txBody>
          <a:bodyPr>
            <a:noAutofit/>
          </a:bodyPr>
          <a:lstStyle/>
          <a:p>
            <a:r>
              <a:rPr lang="ru-RU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Dars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biologiya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o‘quv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dasturi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bilan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me’yorlangan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mazmunni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o‘rganish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maqsadi­da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yoshi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tayyorgarlik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darajasi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bir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xil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doimiy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tarkibga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ega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bo‘lgan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o‘quvchilardan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iborat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guruh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sinf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larda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belgilangan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vaqt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doirasida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qat’iy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jadval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asosida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biologiya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o‘quv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xonasida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tashkil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etiladi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4800" i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9725067-6528-4CD4-B616-BB092102A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0027" y="2679405"/>
            <a:ext cx="9371948" cy="350727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B10E156-3CE6-41C8-86EC-62575501B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0163828-5280-4472-A4D7-66218A81EFE5}" type="datetime1">
              <a:rPr lang="ru-RU" noProof="0" smtClean="0"/>
              <a:pPr rtl="0"/>
              <a:t>08.08.2020</a:t>
            </a:fld>
            <a:endParaRPr lang="ru-RU" noProof="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A02C7E3D-0033-41F9-9004-FFBE00880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0026" y="2493472"/>
            <a:ext cx="9371948" cy="413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63954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B01E5E-91F1-4D33-9895-41452CBC4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898" y="1928516"/>
            <a:ext cx="9371949" cy="118356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Biologiya</a:t>
            </a:r>
            <a:r>
              <a:rPr lang="en-US" sz="4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o‘qitish</a:t>
            </a:r>
            <a:r>
              <a:rPr lang="en-US" sz="4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metodikasida</a:t>
            </a:r>
            <a:r>
              <a:rPr lang="en-US" sz="4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darsga</a:t>
            </a:r>
            <a:r>
              <a:rPr lang="en-US" sz="4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qo‘yiladigan</a:t>
            </a:r>
            <a:r>
              <a:rPr lang="en-US" sz="4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talablar</a:t>
            </a:r>
            <a:r>
              <a:rPr lang="en-US" sz="4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uch</a:t>
            </a:r>
            <a:r>
              <a:rPr lang="en-US" sz="4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guruh</a:t>
            </a:r>
            <a:r>
              <a:rPr lang="en-US" sz="44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ga</a:t>
            </a:r>
            <a:r>
              <a:rPr lang="en-US" sz="4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bo’linadi</a:t>
            </a:r>
            <a:r>
              <a:rPr lang="en-US" sz="4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:</a:t>
            </a:r>
            <a:br>
              <a:rPr lang="en-US" sz="4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1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31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B3DA74E-8863-4C55-BFAF-47833646A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0163828-5280-4472-A4D7-66218A81EFE5}" type="datetime1">
              <a:rPr lang="ru-RU" noProof="0" smtClean="0"/>
              <a:pPr rtl="0"/>
              <a:t>08.08.2020</a:t>
            </a:fld>
            <a:endParaRPr lang="ru-RU" noProof="0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xmlns="" id="{2E0B444E-D95B-4A75-B1E6-48350D9952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xmlns="" id="{C67324EF-BBE3-4B1E-AD8C-ABA30E4E80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8" name="Схема 7"/>
          <p:cNvGraphicFramePr/>
          <p:nvPr/>
        </p:nvGraphicFramePr>
        <p:xfrm>
          <a:off x="1946365" y="2090057"/>
          <a:ext cx="9888584" cy="4322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2507850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599ED6-39FE-4696-9406-41DC4F7A2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Metodik</a:t>
            </a:r>
            <a:r>
              <a:rPr lang="ru-RU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talablar</a:t>
            </a:r>
            <a:r>
              <a:rPr lang="ru-RU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jumlasiga</a:t>
            </a:r>
            <a:r>
              <a:rPr lang="ru-RU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ru-RU" sz="36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6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5124AA1-A4DE-45E9-BEEE-54F5A9B16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Har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bir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darsning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ta’limiy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maqsadlari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uning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darslar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sistemasida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tutgan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o‘rnini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aniq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belgilash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O‘quvchilarning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tayyorgarlik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darajasi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o‘qitish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maqsadlari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o‘quv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dastu­ri­ning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talablariga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mos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holda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o‘quv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materialini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optimal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darajada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tanlash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Darsda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rivojlantiriladigan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umumiy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shakllantiriladigan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xususiy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biologik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tushunchalar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tarkib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toptiriladigan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ko‘nikma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malakalarni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aniqlash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Darsning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har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bir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bosqichining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maqsadini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amalga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oshirish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maqsadida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o‘qitishning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samarali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metodlari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vositalari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bilimlarni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nazorat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qilish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rag‘batlantirish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metodlarini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aniqlash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ularni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uyg‘unlash­ti­rish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orqali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o‘quvchilarning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bilish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faoliyatini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faollashtirish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Darsda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o‘quvchilarni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yalpi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o‘qitish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bilan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bir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qatorda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yakka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kichik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guruhlarda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mustaqil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ishlarini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tashkil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etish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orqali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ularda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tahsil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olishga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bo‘lgan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ehtiyojini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qondirish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qiziqishini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orttirish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musta­qil­likni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rivojlantirish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kabilarni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kiritish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mumkin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  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1002435-3AC8-4CD1-BB27-63A247904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0163828-5280-4472-A4D7-66218A81EFE5}" type="datetime1">
              <a:rPr lang="ru-RU" noProof="0" smtClean="0"/>
              <a:pPr rtl="0"/>
              <a:t>08.08.2020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8211817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287A23-A078-431D-BA6B-D32489679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7717B21-439F-4E5E-A7FC-438C614E9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0163828-5280-4472-A4D7-66218A81EFE5}" type="datetime1">
              <a:rPr lang="ru-RU" noProof="0" smtClean="0"/>
              <a:pPr rtl="0"/>
              <a:t>08.08.2020</a:t>
            </a:fld>
            <a:endParaRPr lang="ru-RU" noProof="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E91392D1-4B6E-4454-B534-B31C466A79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346" y="180754"/>
            <a:ext cx="10932039" cy="654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26921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D4186A-7110-40C0-B0C2-3AACA1EA2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Darsga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qo‘yiladigan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tarbiyaviy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talablar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ru-RU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4A9F7EC-E43A-414C-814A-8F5D70019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Darsning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o‘quvchilarning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o‘zlashtirayotgan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bilimlari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mavzuning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ilmiy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dunyoqarashni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kengaytirish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ma’naviy-axloqiy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aqliy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gigienik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jismoniy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jinsiy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iqtisodiy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tarbiya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berish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estetik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tuyg‘u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mehnatsevar­lik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ekologik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madaniyatni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tarkib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toptirish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imkoniyatlarini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hisobga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olgan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holda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tarbiyaviy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maqsadlarining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aniq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qo‘yilishi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O‘quvchilar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tomonidan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bilimlarni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mustaqil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o‘zlashtirish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ko‘nikma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malakalari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biologiyani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o‘rganishga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bo‘lgan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ehtiyojini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qondirish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qiziqishini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rivojlantirish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ularning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faoliyatidagi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ijodiy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faollik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tashabbuskorlikni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rag‘batlantirish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O‘qituvchi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tomonidan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yuqori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darajadagi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pedagogik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takt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muloqot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madaniyatiga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amal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qilish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kabilarni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o‘zida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mujassamlashtiradi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E5512E8-496C-4E5D-B2C1-148C1C59A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0163828-5280-4472-A4D7-66218A81EFE5}" type="datetime1">
              <a:rPr lang="ru-RU" noProof="0" smtClean="0"/>
              <a:pPr rtl="0"/>
              <a:t>08.08.2020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3173136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Экология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16064208_TF03098889.potx" id="{6E782BF9-2EAE-4A35-8194-CFD4D75475FE}" vid="{18C159E4-9044-4474-91D5-8A91EED38B47}"/>
    </a:ext>
  </a:extLst>
</a:theme>
</file>

<file path=ppt/theme/theme2.xml><?xml version="1.0" encoding="utf-8"?>
<a:theme xmlns:a="http://schemas.openxmlformats.org/drawingml/2006/main" name="Тема Offic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презентацию на тему природы и экологии с фотографиями</Template>
  <TotalTime>136</TotalTime>
  <Words>895</Words>
  <Application>Microsoft Office PowerPoint</Application>
  <PresentationFormat>Произвольный</PresentationFormat>
  <Paragraphs>96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Экология 16x9</vt:lpstr>
      <vt:lpstr>BIOLOGIYADAN LABORATORIYA VA AMALIY MASHG’ULOTLARNING MAQSADI, VAZIFALARI, TA`LIM-TARBIYA JARAYONIDA TUTGAN O`RNI </vt:lpstr>
      <vt:lpstr>Reja: </vt:lpstr>
      <vt:lpstr>Asosiy tushunchalar va tayanch bilimlar </vt:lpstr>
      <vt:lpstr>Dars – biologiyani o‘qitishning asosiy shakli bo‘lib, uning tuzilishi, tashkil etilishi, unda o‘quvchilarning bilish faoliyatini tashkil etish, boshqarish va faollashtirish masalalari biologiya o‘qitish metodikasining asosiy muammosi sanaladi. </vt:lpstr>
      <vt:lpstr>Dars - biologiya o‘quv dasturi bilan me’yorlangan mazmunni o‘rganish maqsadi­da yoshi, tayyorgarlik darajasi bir xil, doimiy tarkibga ega bo‘lgan o‘quvchilardan iborat guruh (sinf)larda belgilangan vaqt doirasida, qat’iy jadval asosida biologiya o‘quv xonasida tashkil etiladi.  </vt:lpstr>
      <vt:lpstr>Biologiya o‘qitish metodikasida darsga qo‘yiladigan talablar uch guruhga bo’linadi :   </vt:lpstr>
      <vt:lpstr>Metodik talablar jumlasiga: </vt:lpstr>
      <vt:lpstr>Слайд 8</vt:lpstr>
      <vt:lpstr>Darsga qo‘yiladigan tarbiyaviy talablar: </vt:lpstr>
      <vt:lpstr>Слайд 10</vt:lpstr>
      <vt:lpstr>Darsga qo‘yiladigan tashkiliy talablar o‘z ichiga quyidagi: </vt:lpstr>
      <vt:lpstr>Dars strukturasi – bu uning yaxlitligi, turli tip va turlarda tashkil etilganda ham asosiy o‘quv-tarbiyaviy xususiyatlarini saqlash ta’minlana­di­gan darsning tarkibiy qismlari yig‘indisi tushuniladi.  </vt:lpstr>
      <vt:lpstr>Olimlarning fikricha darslar quyidagi tiplardan iborat bo‘lishi lozim: Kirish darslari. O‘quv materiali mazmunini yorituvchi darslar. Umumlashtiruvchi darslar. </vt:lpstr>
      <vt:lpstr>O‘qituvchining darsga tayyorgarligi quyidagi bosqichlarni o‘z ichiga oladi: </vt:lpstr>
      <vt:lpstr>DARS TIPLARI VA TURLARI </vt:lpstr>
      <vt:lpstr>S.V. Ivanov tomonidan darslar o‘quv jarayonining asosiy bosqichlari asosida tiplarga ajratilgan:  </vt:lpstr>
      <vt:lpstr>N.M. Verzilin darslarni tiplarga ajratishda tushunchalarni asosiy mezon etib belgilagan: </vt:lpstr>
      <vt:lpstr>TALABALARNING BILIMLARINI NAZORAT QILISH SAVOLLARI 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BIOLOGIYADAN LABORATORIYA VA AMALIY MASHG’ULOTLARNING MAQSADI, VAZIFALARI, TA`LIM-TARBIYA JARAYONIDA TUTGAN O`RNI </dc:title>
  <dc:creator>Манзура Зокирова</dc:creator>
  <cp:lastModifiedBy>Uuser</cp:lastModifiedBy>
  <cp:revision>8</cp:revision>
  <dcterms:created xsi:type="dcterms:W3CDTF">2020-08-08T12:53:53Z</dcterms:created>
  <dcterms:modified xsi:type="dcterms:W3CDTF">2020-08-08T13:38:08Z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