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58" r:id="rId6"/>
    <p:sldId id="267" r:id="rId7"/>
    <p:sldId id="268" r:id="rId8"/>
    <p:sldId id="266" r:id="rId9"/>
    <p:sldId id="261" r:id="rId10"/>
    <p:sldId id="262" r:id="rId11"/>
    <p:sldId id="263" r:id="rId12"/>
    <p:sldId id="279" r:id="rId13"/>
    <p:sldId id="280" r:id="rId14"/>
    <p:sldId id="264" r:id="rId15"/>
    <p:sldId id="265" r:id="rId16"/>
    <p:sldId id="269" r:id="rId17"/>
    <p:sldId id="270" r:id="rId18"/>
    <p:sldId id="271" r:id="rId19"/>
    <p:sldId id="272" r:id="rId20"/>
    <p:sldId id="273" r:id="rId21"/>
    <p:sldId id="275" r:id="rId22"/>
    <p:sldId id="276" r:id="rId23"/>
    <p:sldId id="277" r:id="rId24"/>
    <p:sldId id="278" r:id="rId25"/>
    <p:sldId id="28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F3D30865-E516-4F92-B66D-3B4F29253AC0}" type="datetimeFigureOut">
              <a:rPr lang="ru-RU" smtClean="0"/>
              <a:pPr/>
              <a:t>16.02.2021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30F5518-489D-473B-A632-8158ACB968E2}" type="slidenum">
              <a:rPr lang="ru-RU" smtClean="0"/>
              <a:pPr/>
              <a:t>‹#›</a:t>
            </a:fld>
            <a:endParaRPr lang="ru-RU"/>
          </a:p>
        </p:txBody>
      </p:sp>
    </p:spTree>
  </p:cSld>
  <p:clrMapOvr>
    <a:masterClrMapping/>
  </p:clrMapOvr>
  <p:transition spd="med">
    <p:wheel spokes="2"/>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D30865-E516-4F92-B66D-3B4F29253AC0}" type="datetimeFigureOut">
              <a:rPr lang="ru-RU" smtClean="0"/>
              <a:pPr/>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0F5518-489D-473B-A632-8158ACB968E2}" type="slidenum">
              <a:rPr lang="ru-RU" smtClean="0"/>
              <a:pPr/>
              <a:t>‹#›</a:t>
            </a:fld>
            <a:endParaRPr lang="ru-RU"/>
          </a:p>
        </p:txBody>
      </p:sp>
    </p:spTree>
  </p:cSld>
  <p:clrMapOvr>
    <a:masterClrMapping/>
  </p:clrMapOvr>
  <p:transition spd="med">
    <p:wheel spokes="2"/>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D30865-E516-4F92-B66D-3B4F29253AC0}" type="datetimeFigureOut">
              <a:rPr lang="ru-RU" smtClean="0"/>
              <a:pPr/>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0F5518-489D-473B-A632-8158ACB968E2}" type="slidenum">
              <a:rPr lang="ru-RU" smtClean="0"/>
              <a:pPr/>
              <a:t>‹#›</a:t>
            </a:fld>
            <a:endParaRPr lang="ru-RU"/>
          </a:p>
        </p:txBody>
      </p:sp>
    </p:spTree>
  </p:cSld>
  <p:clrMapOvr>
    <a:masterClrMapping/>
  </p:clrMapOvr>
  <p:transition spd="med">
    <p:wheel spokes="2"/>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D30865-E516-4F92-B66D-3B4F29253AC0}" type="datetimeFigureOut">
              <a:rPr lang="ru-RU" smtClean="0"/>
              <a:pPr/>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0F5518-489D-473B-A632-8158ACB968E2}" type="slidenum">
              <a:rPr lang="ru-RU" smtClean="0"/>
              <a:pPr/>
              <a:t>‹#›</a:t>
            </a:fld>
            <a:endParaRPr lang="ru-RU"/>
          </a:p>
        </p:txBody>
      </p:sp>
      <p:sp>
        <p:nvSpPr>
          <p:cNvPr id="7" name="Заголовок 6"/>
          <p:cNvSpPr>
            <a:spLocks noGrp="1"/>
          </p:cNvSpPr>
          <p:nvPr>
            <p:ph type="title"/>
          </p:nvPr>
        </p:nvSpPr>
        <p:spPr/>
        <p:txBody>
          <a:bodyPr rtlCol="0"/>
          <a:lstStyle/>
          <a:p>
            <a:r>
              <a:rPr kumimoji="0" lang="ru-RU" smtClean="0"/>
              <a:t>Образец заголовка</a:t>
            </a:r>
            <a:endParaRPr kumimoji="0" lang="en-US"/>
          </a:p>
        </p:txBody>
      </p:sp>
    </p:spTree>
  </p:cSld>
  <p:clrMapOvr>
    <a:masterClrMapping/>
  </p:clrMapOvr>
  <p:transition spd="med">
    <p:wheel spokes="2"/>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3D30865-E516-4F92-B66D-3B4F29253AC0}" type="datetimeFigureOut">
              <a:rPr lang="ru-RU" smtClean="0"/>
              <a:pPr/>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0F5518-489D-473B-A632-8158ACB968E2}"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2"/>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3D30865-E516-4F92-B66D-3B4F29253AC0}" type="datetimeFigureOut">
              <a:rPr lang="ru-RU" smtClean="0"/>
              <a:pPr/>
              <a:t>16.02.2021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0F5518-489D-473B-A632-8158ACB968E2}" type="slidenum">
              <a:rPr lang="ru-RU" smtClean="0"/>
              <a:pPr/>
              <a:t>‹#›</a:t>
            </a:fld>
            <a:endParaRPr lang="ru-RU"/>
          </a:p>
        </p:txBody>
      </p:sp>
      <p:sp>
        <p:nvSpPr>
          <p:cNvPr id="8" name="Заголовок 7"/>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2"/>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3D30865-E516-4F92-B66D-3B4F29253AC0}" type="datetimeFigureOut">
              <a:rPr lang="ru-RU" smtClean="0"/>
              <a:pPr/>
              <a:t>16.02.2021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30F5518-489D-473B-A632-8158ACB968E2}"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spd="med">
    <p:wheel spokes="2"/>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F3D30865-E516-4F92-B66D-3B4F29253AC0}" type="datetimeFigureOut">
              <a:rPr lang="ru-RU" smtClean="0"/>
              <a:pPr/>
              <a:t>16.02.2021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30F5518-489D-473B-A632-8158ACB968E2}" type="slidenum">
              <a:rPr lang="ru-RU" smtClean="0"/>
              <a:pPr/>
              <a:t>‹#›</a:t>
            </a:fld>
            <a:endParaRPr lang="ru-RU"/>
          </a:p>
        </p:txBody>
      </p:sp>
      <p:sp>
        <p:nvSpPr>
          <p:cNvPr id="6" name="Заголовок 5"/>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2"/>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3D30865-E516-4F92-B66D-3B4F29253AC0}" type="datetimeFigureOut">
              <a:rPr lang="ru-RU" smtClean="0"/>
              <a:pPr/>
              <a:t>16.02.2021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30F5518-489D-473B-A632-8158ACB968E2}" type="slidenum">
              <a:rPr lang="ru-RU" smtClean="0"/>
              <a:pPr/>
              <a:t>‹#›</a:t>
            </a:fld>
            <a:endParaRPr lang="ru-RU"/>
          </a:p>
        </p:txBody>
      </p:sp>
    </p:spTree>
  </p:cSld>
  <p:clrMapOvr>
    <a:masterClrMapping/>
  </p:clrMapOvr>
  <p:transition spd="med">
    <p:wheel spokes="2"/>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F3D30865-E516-4F92-B66D-3B4F29253AC0}" type="datetimeFigureOut">
              <a:rPr lang="ru-RU" smtClean="0"/>
              <a:pPr/>
              <a:t>16.02.2021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0F5518-489D-473B-A632-8158ACB968E2}"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spd="med">
    <p:wheel spokes="2"/>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F3D30865-E516-4F92-B66D-3B4F29253AC0}" type="datetimeFigureOut">
              <a:rPr lang="ru-RU" smtClean="0"/>
              <a:pPr/>
              <a:t>16.02.2021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30F5518-489D-473B-A632-8158ACB968E2}"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2"/>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3D30865-E516-4F92-B66D-3B4F29253AC0}" type="datetimeFigureOut">
              <a:rPr lang="ru-RU" smtClean="0"/>
              <a:pPr/>
              <a:t>16.02.2021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30F5518-489D-473B-A632-8158ACB968E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wheel spokes="2"/>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71481"/>
            <a:ext cx="7772400" cy="3028970"/>
          </a:xfrm>
        </p:spPr>
        <p:txBody>
          <a:bodyPr>
            <a:normAutofit fontScale="90000"/>
          </a:bodyPr>
          <a:lstStyle/>
          <a:p>
            <a:pPr algn="ctr"/>
            <a:r>
              <a:rPr lang="de-DE" dirty="0" smtClean="0">
                <a:latin typeface="Times New Roman" pitchFamily="18" charset="0"/>
                <a:cs typeface="Times New Roman" pitchFamily="18" charset="0"/>
              </a:rPr>
              <a:t>BIOLOGIYADAN DTS LARI VA O’QUV DASTURI. BIOLOGIYA DARSLIKLARINING TAHLILI.</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77280" y="5589240"/>
            <a:ext cx="8280920" cy="2138362"/>
          </a:xfrm>
        </p:spPr>
        <p:txBody>
          <a:bodyPr>
            <a:normAutofit/>
          </a:bodyPr>
          <a:lstStyle/>
          <a:p>
            <a:pPr algn="l"/>
            <a:r>
              <a:rPr lang="en-US" sz="3200" b="1" dirty="0" smtClean="0">
                <a:solidFill>
                  <a:schemeClr val="bg1"/>
                </a:solidFill>
                <a:latin typeface="Aparajita" pitchFamily="34" charset="0"/>
                <a:cs typeface="Aparajita" pitchFamily="34" charset="0"/>
              </a:rPr>
              <a:t>MA’RUZACHI: SALIMOVA SARVINOZ</a:t>
            </a:r>
          </a:p>
          <a:p>
            <a:pPr algn="l"/>
            <a:r>
              <a:rPr lang="en-US" sz="3200" b="1" dirty="0" smtClean="0">
                <a:solidFill>
                  <a:schemeClr val="bg1"/>
                </a:solidFill>
                <a:latin typeface="Aparajita" pitchFamily="34" charset="0"/>
                <a:cs typeface="Aparajita" pitchFamily="34" charset="0"/>
              </a:rPr>
              <a:t>FARXODOVNA</a:t>
            </a:r>
            <a:endParaRPr lang="ru-RU" sz="3200" b="1" dirty="0">
              <a:solidFill>
                <a:schemeClr val="bg1"/>
              </a:solidFill>
              <a:cs typeface="Aparajita" pitchFamily="34" charset="0"/>
            </a:endParaRPr>
          </a:p>
        </p:txBody>
      </p:sp>
    </p:spTree>
  </p:cSld>
  <p:clrMapOvr>
    <a:masterClrMapping/>
  </p:clrMapOvr>
  <p:transition spd="med">
    <p:wheel spokes="8"/>
    <p:sndAc>
      <p:stSnd>
        <p:snd r:embed="rId2" name="click.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algn="just">
              <a:buNone/>
            </a:pPr>
            <a:r>
              <a:rPr lang="en-US"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Tahlillar</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asosida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o‘quvchilarning</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yoshi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imkoniyatlari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va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psixofiziologik</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xususiyatlariga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asoslanmasdan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umumta’lim</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fanlari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o‘quv</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dasturlariga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kiritilgan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yoki</a:t>
            </a:r>
            <a:r>
              <a:rPr lang="ru-RU" sz="3200" dirty="0">
                <a:latin typeface="Times New Roman" pitchFamily="18" charset="0"/>
                <a:cs typeface="Times New Roman" pitchFamily="18" charset="0"/>
              </a:rPr>
              <a:t> 12 </a:t>
            </a:r>
            <a:r>
              <a:rPr lang="ru-RU" sz="3200" dirty="0" err="1">
                <a:latin typeface="Times New Roman" pitchFamily="18" charset="0"/>
                <a:cs typeface="Times New Roman" pitchFamily="18" charset="0"/>
              </a:rPr>
              <a:t>yillik</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majburiy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ta’limga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o‘tish</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davrida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quyi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bosqichlarga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o‘tkazilgan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sinflar</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ta’lim</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bosqichlari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umumiy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o‘rta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va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o‘rta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maxsus</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kasb</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hunar</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ta’limi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mazmunida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takrorlangan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izchilligi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ta’minlanmagan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jami</a:t>
            </a:r>
            <a:r>
              <a:rPr lang="ru-RU" sz="3200" dirty="0">
                <a:latin typeface="Times New Roman" pitchFamily="18" charset="0"/>
                <a:cs typeface="Times New Roman" pitchFamily="18" charset="0"/>
              </a:rPr>
              <a:t> </a:t>
            </a:r>
            <a:r>
              <a:rPr lang="ru-RU" sz="3200" dirty="0">
                <a:solidFill>
                  <a:srgbClr val="FF0000"/>
                </a:solidFill>
                <a:latin typeface="Times New Roman" pitchFamily="18" charset="0"/>
                <a:cs typeface="Times New Roman" pitchFamily="18" charset="0"/>
              </a:rPr>
              <a:t>813 </a:t>
            </a:r>
            <a:r>
              <a:rPr lang="ru-RU" sz="3200" dirty="0" err="1">
                <a:solidFill>
                  <a:srgbClr val="FF0000"/>
                </a:solidFill>
                <a:latin typeface="Times New Roman" pitchFamily="18" charset="0"/>
                <a:cs typeface="Times New Roman" pitchFamily="18" charset="0"/>
              </a:rPr>
              <a:t>soat</a:t>
            </a:r>
            <a:r>
              <a:rPr lang="ru-RU" sz="3200" dirty="0">
                <a:solidFill>
                  <a:srgbClr val="FF0000"/>
                </a:solidFill>
                <a:latin typeface="Times New Roman" pitchFamily="18" charset="0"/>
                <a:cs typeface="Times New Roman" pitchFamily="18" charset="0"/>
              </a:rPr>
              <a:t> </a:t>
            </a:r>
            <a:r>
              <a:rPr lang="ru-RU" sz="3200" dirty="0" err="1">
                <a:solidFill>
                  <a:schemeClr val="tx1">
                    <a:lumMod val="95000"/>
                    <a:lumOff val="5000"/>
                  </a:schemeClr>
                </a:solidFill>
                <a:latin typeface="Times New Roman" pitchFamily="18" charset="0"/>
                <a:cs typeface="Times New Roman" pitchFamily="18" charset="0"/>
              </a:rPr>
              <a:t>hajmdagi</a:t>
            </a:r>
            <a:r>
              <a:rPr lang="ru-RU" sz="3200" dirty="0">
                <a:solidFill>
                  <a:schemeClr val="tx1">
                    <a:lumMod val="95000"/>
                    <a:lumOff val="5000"/>
                  </a:schemeClr>
                </a:solidFill>
                <a:latin typeface="Times New Roman" pitchFamily="18" charset="0"/>
                <a:cs typeface="Times New Roman" pitchFamily="18" charset="0"/>
              </a:rPr>
              <a:t> </a:t>
            </a:r>
            <a:r>
              <a:rPr lang="ru-RU" sz="3200" dirty="0" err="1">
                <a:solidFill>
                  <a:schemeClr val="tx1">
                    <a:lumMod val="95000"/>
                    <a:lumOff val="5000"/>
                  </a:schemeClr>
                </a:solidFill>
                <a:latin typeface="Times New Roman" pitchFamily="18" charset="0"/>
                <a:cs typeface="Times New Roman" pitchFamily="18" charset="0"/>
              </a:rPr>
              <a:t>mavzular</a:t>
            </a:r>
            <a:r>
              <a:rPr lang="ru-RU" sz="3200" dirty="0">
                <a:solidFill>
                  <a:schemeClr val="tx1">
                    <a:lumMod val="95000"/>
                    <a:lumOff val="5000"/>
                  </a:schemeClr>
                </a:solidFill>
                <a:latin typeface="Times New Roman" pitchFamily="18" charset="0"/>
                <a:cs typeface="Times New Roman" pitchFamily="18" charset="0"/>
              </a:rPr>
              <a:t> </a:t>
            </a:r>
            <a:r>
              <a:rPr lang="ru-RU" sz="3200" dirty="0" err="1">
                <a:latin typeface="Times New Roman" pitchFamily="18" charset="0"/>
                <a:cs typeface="Times New Roman" pitchFamily="18" charset="0"/>
              </a:rPr>
              <a:t>aniqlanib</a:t>
            </a:r>
            <a:r>
              <a:rPr lang="ru-RU" sz="3200" dirty="0">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optimallashtirildi</a:t>
            </a:r>
            <a:r>
              <a:rPr lang="ru-RU" sz="3200" dirty="0">
                <a:solidFill>
                  <a:srgbClr val="FF0000"/>
                </a:solidFill>
                <a:latin typeface="Times New Roman" pitchFamily="18" charset="0"/>
                <a:cs typeface="Times New Roman" pitchFamily="18" charset="0"/>
              </a:rPr>
              <a:t>.</a:t>
            </a:r>
          </a:p>
          <a:p>
            <a:endParaRPr lang="ru-RU"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92500"/>
          </a:bodyPr>
          <a:lstStyle/>
          <a:p>
            <a:pPr>
              <a:buNone/>
            </a:pPr>
            <a:r>
              <a:rPr lang="en-US" dirty="0" smtClean="0"/>
              <a:t>     	</a:t>
            </a:r>
            <a:r>
              <a:rPr lang="ru-RU" dirty="0" err="1" smtClean="0">
                <a:latin typeface="Times New Roman" pitchFamily="18" charset="0"/>
                <a:cs typeface="Times New Roman" pitchFamily="18" charset="0"/>
              </a:rPr>
              <a:t>Shundan</a:t>
            </a:r>
            <a:r>
              <a:rPr lang="ru-RU" dirty="0">
                <a:latin typeface="Times New Roman" pitchFamily="18" charset="0"/>
                <a:cs typeface="Times New Roman" pitchFamily="18" charset="0"/>
              </a:rPr>
              <a:t>, </a:t>
            </a:r>
            <a:r>
              <a:rPr lang="ru-RU" dirty="0">
                <a:solidFill>
                  <a:srgbClr val="FF0000"/>
                </a:solidFill>
                <a:latin typeface="Times New Roman" pitchFamily="18" charset="0"/>
                <a:cs typeface="Times New Roman" pitchFamily="18" charset="0"/>
              </a:rPr>
              <a:t>247 </a:t>
            </a:r>
            <a:r>
              <a:rPr lang="ru-RU" dirty="0" err="1">
                <a:solidFill>
                  <a:srgbClr val="FF0000"/>
                </a:solidFill>
                <a:latin typeface="Times New Roman" pitchFamily="18" charset="0"/>
                <a:cs typeface="Times New Roman" pitchFamily="18" charset="0"/>
              </a:rPr>
              <a:t>soat</a:t>
            </a:r>
            <a:r>
              <a:rPr lang="ru-RU" dirty="0">
                <a:solidFill>
                  <a:srgbClr val="FF0000"/>
                </a:solidFill>
                <a:latin typeface="Times New Roman" pitchFamily="18" charset="0"/>
                <a:cs typeface="Times New Roman" pitchFamily="18" charset="0"/>
              </a:rPr>
              <a:t> </a:t>
            </a:r>
            <a:r>
              <a:rPr lang="ru-RU" dirty="0" err="1">
                <a:latin typeface="Times New Roman" pitchFamily="18" charset="0"/>
                <a:cs typeface="Times New Roman" pitchFamily="18" charset="0"/>
              </a:rPr>
              <a:t>hajmdagi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mavzular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umumiy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o‘rta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o‘quv</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dasturlaridan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chiqarilib</a:t>
            </a:r>
            <a:r>
              <a:rPr lang="ru-RU" dirty="0">
                <a:latin typeface="Times New Roman" pitchFamily="18" charset="0"/>
                <a:cs typeface="Times New Roman" pitchFamily="18" charset="0"/>
              </a:rPr>
              <a:t>, </a:t>
            </a:r>
            <a:r>
              <a:rPr lang="ru-RU" dirty="0" err="1">
                <a:solidFill>
                  <a:srgbClr val="00B0F0"/>
                </a:solidFill>
                <a:latin typeface="Times New Roman" pitchFamily="18" charset="0"/>
                <a:cs typeface="Times New Roman" pitchFamily="18" charset="0"/>
              </a:rPr>
              <a:t>o‘rta</a:t>
            </a:r>
            <a:r>
              <a:rPr lang="ru-RU" dirty="0">
                <a:solidFill>
                  <a:srgbClr val="00B0F0"/>
                </a:solidFill>
                <a:latin typeface="Times New Roman" pitchFamily="18" charset="0"/>
                <a:cs typeface="Times New Roman" pitchFamily="18" charset="0"/>
              </a:rPr>
              <a:t> </a:t>
            </a:r>
            <a:r>
              <a:rPr lang="ru-RU" dirty="0" err="1">
                <a:solidFill>
                  <a:srgbClr val="00B0F0"/>
                </a:solidFill>
                <a:latin typeface="Times New Roman" pitchFamily="18" charset="0"/>
                <a:cs typeface="Times New Roman" pitchFamily="18" charset="0"/>
              </a:rPr>
              <a:t>maxsus</a:t>
            </a:r>
            <a:r>
              <a:rPr lang="ru-RU" dirty="0">
                <a:solidFill>
                  <a:srgbClr val="00B0F0"/>
                </a:solidFill>
                <a:latin typeface="Times New Roman" pitchFamily="18" charset="0"/>
                <a:cs typeface="Times New Roman" pitchFamily="18" charset="0"/>
              </a:rPr>
              <a:t>, </a:t>
            </a:r>
            <a:r>
              <a:rPr lang="ru-RU" dirty="0" err="1">
                <a:solidFill>
                  <a:srgbClr val="00B0F0"/>
                </a:solidFill>
                <a:latin typeface="Times New Roman" pitchFamily="18" charset="0"/>
                <a:cs typeface="Times New Roman" pitchFamily="18" charset="0"/>
              </a:rPr>
              <a:t>kasb-hunar</a:t>
            </a:r>
            <a:r>
              <a:rPr lang="ru-RU" dirty="0">
                <a:solidFill>
                  <a:srgbClr val="00B0F0"/>
                </a:solidFill>
                <a:latin typeface="Times New Roman" pitchFamily="18" charset="0"/>
                <a:cs typeface="Times New Roman" pitchFamily="18" charset="0"/>
              </a:rPr>
              <a:t> </a:t>
            </a:r>
            <a:r>
              <a:rPr lang="ru-RU" dirty="0" err="1">
                <a:solidFill>
                  <a:srgbClr val="00B0F0"/>
                </a:solidFill>
                <a:latin typeface="Times New Roman" pitchFamily="18" charset="0"/>
                <a:cs typeface="Times New Roman" pitchFamily="18" charset="0"/>
              </a:rPr>
              <a:t>ta’limi</a:t>
            </a:r>
            <a:r>
              <a:rPr lang="ru-RU" dirty="0" err="1">
                <a:latin typeface="Times New Roman" pitchFamily="18" charset="0"/>
                <a:cs typeface="Times New Roman" pitchFamily="18" charset="0"/>
              </a:rPr>
              <a:t>ga</a:t>
            </a:r>
            <a:r>
              <a:rPr lang="ru-RU" dirty="0">
                <a:latin typeface="Times New Roman" pitchFamily="18" charset="0"/>
                <a:cs typeface="Times New Roman" pitchFamily="18" charset="0"/>
              </a:rPr>
              <a:t>, </a:t>
            </a:r>
            <a:r>
              <a:rPr lang="ru-RU" dirty="0">
                <a:solidFill>
                  <a:srgbClr val="FF0000"/>
                </a:solidFill>
                <a:latin typeface="Times New Roman" pitchFamily="18" charset="0"/>
                <a:cs typeface="Times New Roman" pitchFamily="18" charset="0"/>
              </a:rPr>
              <a:t>327 </a:t>
            </a:r>
            <a:r>
              <a:rPr lang="ru-RU" dirty="0" err="1">
                <a:solidFill>
                  <a:srgbClr val="FF0000"/>
                </a:solidFill>
                <a:latin typeface="Times New Roman" pitchFamily="18" charset="0"/>
                <a:cs typeface="Times New Roman" pitchFamily="18" charset="0"/>
              </a:rPr>
              <a:t>soat</a:t>
            </a:r>
            <a:r>
              <a:rPr lang="ru-RU" dirty="0">
                <a:solidFill>
                  <a:srgbClr val="FF0000"/>
                </a:solidFill>
                <a:latin typeface="Times New Roman" pitchFamily="18" charset="0"/>
                <a:cs typeface="Times New Roman" pitchFamily="18" charset="0"/>
              </a:rPr>
              <a:t> </a:t>
            </a:r>
            <a:r>
              <a:rPr lang="ru-RU" dirty="0" err="1">
                <a:latin typeface="Times New Roman" pitchFamily="18" charset="0"/>
                <a:cs typeface="Times New Roman" pitchFamily="18" charset="0"/>
              </a:rPr>
              <a:t>hajmdagi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mavzular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esa</a:t>
            </a:r>
            <a:r>
              <a:rPr lang="ru-RU" dirty="0">
                <a:latin typeface="Times New Roman" pitchFamily="18" charset="0"/>
                <a:cs typeface="Times New Roman" pitchFamily="18" charset="0"/>
              </a:rPr>
              <a:t> </a:t>
            </a:r>
            <a:r>
              <a:rPr lang="ru-RU" dirty="0" err="1">
                <a:solidFill>
                  <a:srgbClr val="00B0F0"/>
                </a:solidFill>
                <a:latin typeface="Times New Roman" pitchFamily="18" charset="0"/>
                <a:cs typeface="Times New Roman" pitchFamily="18" charset="0"/>
              </a:rPr>
              <a:t>sinfdan-sinfga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o‘tkazildi</a:t>
            </a:r>
            <a:r>
              <a:rPr lang="ru-RU" dirty="0">
                <a:latin typeface="Times New Roman" pitchFamily="18" charset="0"/>
                <a:cs typeface="Times New Roman" pitchFamily="18" charset="0"/>
              </a:rPr>
              <a:t>, </a:t>
            </a:r>
            <a:r>
              <a:rPr lang="ru-RU" dirty="0">
                <a:solidFill>
                  <a:srgbClr val="FF0000"/>
                </a:solidFill>
                <a:latin typeface="Times New Roman" pitchFamily="18" charset="0"/>
                <a:cs typeface="Times New Roman" pitchFamily="18" charset="0"/>
              </a:rPr>
              <a:t>239 </a:t>
            </a:r>
            <a:r>
              <a:rPr lang="ru-RU" dirty="0" err="1">
                <a:solidFill>
                  <a:srgbClr val="FF0000"/>
                </a:solidFill>
                <a:latin typeface="Times New Roman" pitchFamily="18" charset="0"/>
                <a:cs typeface="Times New Roman" pitchFamily="18" charset="0"/>
              </a:rPr>
              <a:t>soat</a:t>
            </a:r>
            <a:r>
              <a:rPr lang="ru-RU" dirty="0">
                <a:solidFill>
                  <a:srgbClr val="FF0000"/>
                </a:solidFill>
                <a:latin typeface="Times New Roman" pitchFamily="18" charset="0"/>
                <a:cs typeface="Times New Roman" pitchFamily="18" charset="0"/>
              </a:rPr>
              <a:t> </a:t>
            </a:r>
            <a:r>
              <a:rPr lang="ru-RU" dirty="0" err="1">
                <a:latin typeface="Times New Roman" pitchFamily="18" charset="0"/>
                <a:cs typeface="Times New Roman" pitchFamily="18" charset="0"/>
              </a:rPr>
              <a:t>hajmdagi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mavzular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sinflarda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takrorlanganligi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uchun</a:t>
            </a:r>
            <a:r>
              <a:rPr lang="ru-RU" dirty="0">
                <a:latin typeface="Times New Roman" pitchFamily="18" charset="0"/>
                <a:cs typeface="Times New Roman" pitchFamily="18" charset="0"/>
              </a:rPr>
              <a:t> </a:t>
            </a:r>
            <a:r>
              <a:rPr lang="ru-RU" dirty="0" err="1">
                <a:solidFill>
                  <a:srgbClr val="00B0F0"/>
                </a:solidFill>
                <a:latin typeface="Times New Roman" pitchFamily="18" charset="0"/>
                <a:cs typeface="Times New Roman" pitchFamily="18" charset="0"/>
              </a:rPr>
              <a:t>qisqartirilib</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maqbullashtirildi</a:t>
            </a:r>
            <a:r>
              <a:rPr lang="ru-RU" dirty="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O‘rta</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maxsus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kasb-hunar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ta’limiga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o‘tkazilgan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sinflar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kesimida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maqbullashtirilgan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soatlar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hisobidan</a:t>
            </a:r>
            <a:r>
              <a:rPr lang="ru-RU" dirty="0">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amaliy</a:t>
            </a:r>
            <a:r>
              <a:rPr lang="ru-RU" dirty="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mashg’ulotlar</a:t>
            </a:r>
            <a:r>
              <a:rPr lang="ru-RU" dirty="0">
                <a:solidFill>
                  <a:srgbClr val="0070C0"/>
                </a:solidFill>
                <a:latin typeface="Times New Roman" pitchFamily="18" charset="0"/>
                <a:cs typeface="Times New Roman" pitchFamily="18" charset="0"/>
              </a:rPr>
              <a:t> </a:t>
            </a:r>
            <a:r>
              <a:rPr lang="ru-RU" dirty="0" err="1">
                <a:latin typeface="Times New Roman" pitchFamily="18" charset="0"/>
                <a:cs typeface="Times New Roman" pitchFamily="18" charset="0"/>
              </a:rPr>
              <a:t>uchun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qo‘shimcha</a:t>
            </a:r>
            <a:r>
              <a:rPr lang="ru-RU" dirty="0">
                <a:latin typeface="Times New Roman" pitchFamily="18" charset="0"/>
                <a:cs typeface="Times New Roman" pitchFamily="18" charset="0"/>
              </a:rPr>
              <a:t> </a:t>
            </a:r>
            <a:r>
              <a:rPr lang="ru-RU" dirty="0">
                <a:solidFill>
                  <a:srgbClr val="FF0000"/>
                </a:solidFill>
                <a:latin typeface="Times New Roman" pitchFamily="18" charset="0"/>
                <a:cs typeface="Times New Roman" pitchFamily="18" charset="0"/>
              </a:rPr>
              <a:t>240 </a:t>
            </a:r>
            <a:r>
              <a:rPr lang="ru-RU" dirty="0" err="1">
                <a:solidFill>
                  <a:srgbClr val="FF0000"/>
                </a:solidFill>
                <a:latin typeface="Times New Roman" pitchFamily="18" charset="0"/>
                <a:cs typeface="Times New Roman" pitchFamily="18" charset="0"/>
              </a:rPr>
              <a:t>soat</a:t>
            </a:r>
            <a:r>
              <a:rPr lang="ru-RU" dirty="0">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murakkab</a:t>
            </a:r>
            <a:r>
              <a:rPr lang="ru-RU" dirty="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mavzular</a:t>
            </a:r>
            <a:r>
              <a:rPr lang="ru-RU" dirty="0" err="1">
                <a:latin typeface="Times New Roman" pitchFamily="18" charset="0"/>
                <a:cs typeface="Times New Roman" pitchFamily="18" charset="0"/>
              </a:rPr>
              <a:t>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kengaytirib</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o‘qitish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uchun</a:t>
            </a:r>
            <a:r>
              <a:rPr lang="ru-RU" dirty="0">
                <a:latin typeface="Times New Roman" pitchFamily="18" charset="0"/>
                <a:cs typeface="Times New Roman" pitchFamily="18" charset="0"/>
              </a:rPr>
              <a:t> </a:t>
            </a:r>
            <a:r>
              <a:rPr lang="ru-RU" dirty="0">
                <a:solidFill>
                  <a:srgbClr val="C00000"/>
                </a:solidFill>
                <a:latin typeface="Times New Roman" pitchFamily="18" charset="0"/>
                <a:cs typeface="Times New Roman" pitchFamily="18" charset="0"/>
              </a:rPr>
              <a:t>359 </a:t>
            </a:r>
            <a:r>
              <a:rPr lang="ru-RU" dirty="0" err="1">
                <a:solidFill>
                  <a:srgbClr val="C00000"/>
                </a:solidFill>
                <a:latin typeface="Times New Roman" pitchFamily="18" charset="0"/>
                <a:cs typeface="Times New Roman" pitchFamily="18" charset="0"/>
              </a:rPr>
              <a:t>soat</a:t>
            </a:r>
            <a:r>
              <a:rPr lang="ru-RU" dirty="0">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yangi</a:t>
            </a:r>
            <a:r>
              <a:rPr lang="ru-RU" dirty="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mavzular</a:t>
            </a:r>
            <a:r>
              <a:rPr lang="ru-RU" dirty="0">
                <a:solidFill>
                  <a:srgbClr val="0070C0"/>
                </a:solidFill>
                <a:latin typeface="Times New Roman" pitchFamily="18" charset="0"/>
                <a:cs typeface="Times New Roman" pitchFamily="18" charset="0"/>
              </a:rPr>
              <a:t> </a:t>
            </a:r>
            <a:r>
              <a:rPr lang="ru-RU" dirty="0" err="1">
                <a:latin typeface="Times New Roman" pitchFamily="18" charset="0"/>
                <a:cs typeface="Times New Roman" pitchFamily="18" charset="0"/>
              </a:rPr>
              <a:t>uchun</a:t>
            </a:r>
            <a:r>
              <a:rPr lang="ru-RU" dirty="0">
                <a:latin typeface="Times New Roman" pitchFamily="18" charset="0"/>
                <a:cs typeface="Times New Roman" pitchFamily="18" charset="0"/>
              </a:rPr>
              <a:t> </a:t>
            </a:r>
            <a:r>
              <a:rPr lang="ru-RU" dirty="0">
                <a:solidFill>
                  <a:srgbClr val="C00000"/>
                </a:solidFill>
                <a:latin typeface="Times New Roman" pitchFamily="18" charset="0"/>
                <a:cs typeface="Times New Roman" pitchFamily="18" charset="0"/>
              </a:rPr>
              <a:t>214 </a:t>
            </a:r>
            <a:r>
              <a:rPr lang="ru-RU" dirty="0" err="1">
                <a:solidFill>
                  <a:srgbClr val="C00000"/>
                </a:solidFill>
                <a:latin typeface="Times New Roman" pitchFamily="18" charset="0"/>
                <a:cs typeface="Times New Roman" pitchFamily="18" charset="0"/>
              </a:rPr>
              <a:t>soat</a:t>
            </a:r>
            <a:r>
              <a:rPr lang="ru-RU" dirty="0">
                <a:solidFill>
                  <a:srgbClr val="C00000"/>
                </a:solidFill>
                <a:latin typeface="Times New Roman" pitchFamily="18" charset="0"/>
                <a:cs typeface="Times New Roman" pitchFamily="18" charset="0"/>
              </a:rPr>
              <a:t> </a:t>
            </a:r>
            <a:r>
              <a:rPr lang="ru-RU" dirty="0" err="1">
                <a:latin typeface="Times New Roman" pitchFamily="18" charset="0"/>
                <a:cs typeface="Times New Roman" pitchFamily="18" charset="0"/>
              </a:rPr>
              <a:t>ajratildi</a:t>
            </a:r>
            <a:r>
              <a:rPr lang="ru-RU" dirty="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O‘rta</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maxsus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kasb-hunar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ta’limida</a:t>
            </a:r>
            <a:r>
              <a:rPr lang="ru-RU" dirty="0">
                <a:latin typeface="Times New Roman" pitchFamily="18" charset="0"/>
                <a:cs typeface="Times New Roman" pitchFamily="18" charset="0"/>
              </a:rPr>
              <a:t> </a:t>
            </a:r>
            <a:r>
              <a:rPr lang="ru-RU" dirty="0">
                <a:solidFill>
                  <a:srgbClr val="C00000"/>
                </a:solidFill>
                <a:latin typeface="Times New Roman" pitchFamily="18" charset="0"/>
                <a:cs typeface="Times New Roman" pitchFamily="18" charset="0"/>
              </a:rPr>
              <a:t>413 </a:t>
            </a:r>
            <a:r>
              <a:rPr lang="ru-RU" dirty="0" err="1">
                <a:solidFill>
                  <a:srgbClr val="C00000"/>
                </a:solidFill>
                <a:latin typeface="Times New Roman" pitchFamily="18" charset="0"/>
                <a:cs typeface="Times New Roman" pitchFamily="18" charset="0"/>
              </a:rPr>
              <a:t>soat</a:t>
            </a:r>
            <a:r>
              <a:rPr lang="ru-RU" dirty="0">
                <a:solidFill>
                  <a:srgbClr val="C00000"/>
                </a:solidFill>
                <a:latin typeface="Times New Roman" pitchFamily="18" charset="0"/>
                <a:cs typeface="Times New Roman" pitchFamily="18" charset="0"/>
              </a:rPr>
              <a:t> </a:t>
            </a:r>
            <a:r>
              <a:rPr lang="ru-RU" dirty="0" err="1">
                <a:latin typeface="Times New Roman" pitchFamily="18" charset="0"/>
                <a:cs typeface="Times New Roman" pitchFamily="18" charset="0"/>
              </a:rPr>
              <a:t>hajmdagi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mavzular</a:t>
            </a:r>
            <a:r>
              <a:rPr lang="ru-RU" dirty="0">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optimallashtirilib</a:t>
            </a:r>
            <a:r>
              <a:rPr lang="ru-RU" dirty="0">
                <a:latin typeface="Times New Roman" pitchFamily="18" charset="0"/>
                <a:cs typeface="Times New Roman" pitchFamily="18" charset="0"/>
              </a:rPr>
              <a:t>, </a:t>
            </a:r>
            <a:r>
              <a:rPr lang="ru-RU" dirty="0">
                <a:solidFill>
                  <a:srgbClr val="C00000"/>
                </a:solidFill>
                <a:latin typeface="Times New Roman" pitchFamily="18" charset="0"/>
                <a:cs typeface="Times New Roman" pitchFamily="18" charset="0"/>
              </a:rPr>
              <a:t>333 </a:t>
            </a:r>
            <a:r>
              <a:rPr lang="ru-RU" dirty="0" err="1">
                <a:solidFill>
                  <a:srgbClr val="C00000"/>
                </a:solidFill>
                <a:latin typeface="Times New Roman" pitchFamily="18" charset="0"/>
                <a:cs typeface="Times New Roman" pitchFamily="18" charset="0"/>
              </a:rPr>
              <a:t>soat</a:t>
            </a:r>
            <a:r>
              <a:rPr lang="ru-RU" dirty="0">
                <a:solidFill>
                  <a:srgbClr val="C00000"/>
                </a:solidFill>
                <a:latin typeface="Times New Roman" pitchFamily="18" charset="0"/>
                <a:cs typeface="Times New Roman" pitchFamily="18" charset="0"/>
              </a:rPr>
              <a:t> </a:t>
            </a:r>
            <a:r>
              <a:rPr lang="ru-RU" dirty="0" err="1">
                <a:latin typeface="Times New Roman" pitchFamily="18" charset="0"/>
                <a:cs typeface="Times New Roman" pitchFamily="18" charset="0"/>
              </a:rPr>
              <a:t>hajmdagi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mavzularga</a:t>
            </a:r>
            <a:r>
              <a:rPr lang="ru-RU" dirty="0">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qo‘shimchalar</a:t>
            </a:r>
            <a:r>
              <a:rPr lang="ru-RU" dirty="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kiritilib</a:t>
            </a:r>
            <a:r>
              <a:rPr lang="ru-RU" dirty="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to‘ldirildi</a:t>
            </a:r>
            <a:r>
              <a:rPr lang="ru-RU" dirty="0">
                <a:solidFill>
                  <a:srgbClr val="0070C0"/>
                </a:solidFill>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qolgan</a:t>
            </a:r>
            <a:r>
              <a:rPr lang="ru-RU" dirty="0">
                <a:latin typeface="Times New Roman" pitchFamily="18" charset="0"/>
                <a:cs typeface="Times New Roman" pitchFamily="18" charset="0"/>
              </a:rPr>
              <a:t> </a:t>
            </a:r>
            <a:r>
              <a:rPr lang="ru-RU" dirty="0">
                <a:solidFill>
                  <a:srgbClr val="C00000"/>
                </a:solidFill>
                <a:latin typeface="Times New Roman" pitchFamily="18" charset="0"/>
                <a:cs typeface="Times New Roman" pitchFamily="18" charset="0"/>
              </a:rPr>
              <a:t>80 </a:t>
            </a:r>
            <a:r>
              <a:rPr lang="ru-RU" dirty="0" err="1">
                <a:solidFill>
                  <a:srgbClr val="C00000"/>
                </a:solidFill>
                <a:latin typeface="Times New Roman" pitchFamily="18" charset="0"/>
                <a:cs typeface="Times New Roman" pitchFamily="18" charset="0"/>
              </a:rPr>
              <a:t>soati</a:t>
            </a:r>
            <a:r>
              <a:rPr lang="ru-RU" dirty="0">
                <a:solidFill>
                  <a:srgbClr val="C0000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mavjud</a:t>
            </a:r>
            <a:r>
              <a:rPr lang="ru-RU" dirty="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mavzular</a:t>
            </a:r>
            <a:r>
              <a:rPr lang="ru-RU" dirty="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tarkibiga</a:t>
            </a:r>
            <a:r>
              <a:rPr lang="ru-RU" dirty="0">
                <a:solidFill>
                  <a:srgbClr val="0070C0"/>
                </a:solidFill>
                <a:latin typeface="Times New Roman" pitchFamily="18" charset="0"/>
                <a:cs typeface="Times New Roman" pitchFamily="18" charset="0"/>
              </a:rPr>
              <a:t> </a:t>
            </a:r>
            <a:r>
              <a:rPr lang="ru-RU" dirty="0" err="1">
                <a:solidFill>
                  <a:srgbClr val="0070C0"/>
                </a:solidFill>
                <a:latin typeface="Times New Roman" pitchFamily="18" charset="0"/>
                <a:cs typeface="Times New Roman" pitchFamily="18" charset="0"/>
              </a:rPr>
              <a:t>singdirildi</a:t>
            </a:r>
            <a:r>
              <a:rPr lang="ru-RU" dirty="0">
                <a:solidFill>
                  <a:srgbClr val="0070C0"/>
                </a:solidFill>
                <a:latin typeface="Times New Roman" pitchFamily="18" charset="0"/>
                <a:cs typeface="Times New Roman" pitchFamily="18" charset="0"/>
              </a:rPr>
              <a:t>.</a:t>
            </a:r>
          </a:p>
          <a:p>
            <a:endParaRPr lang="ru-RU" dirty="0"/>
          </a:p>
        </p:txBody>
      </p:sp>
    </p:spTree>
  </p:cSld>
  <p:clrMapOvr>
    <a:masterClrMapping/>
  </p:clrMapOvr>
  <p:transition spd="med">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92500" lnSpcReduction="20000"/>
          </a:bodyPr>
          <a:lstStyle/>
          <a:p>
            <a:pPr>
              <a:buNone/>
            </a:pPr>
            <a:r>
              <a:rPr lang="es-VE" dirty="0" smtClean="0"/>
              <a:t>	</a:t>
            </a:r>
            <a:r>
              <a:rPr lang="es-VE" dirty="0" smtClean="0">
                <a:latin typeface="Times New Roman" pitchFamily="18" charset="0"/>
                <a:cs typeface="Times New Roman" pitchFamily="18" charset="0"/>
              </a:rPr>
              <a:t>Umumiy </a:t>
            </a:r>
            <a:r>
              <a:rPr lang="es-VE" dirty="0">
                <a:latin typeface="Times New Roman" pitchFamily="18" charset="0"/>
                <a:cs typeface="Times New Roman" pitchFamily="18" charset="0"/>
              </a:rPr>
              <a:t>o‘rta va o‘rta maxsus, kasb-hunar ta'limining Davlat ta'lim standartlari, o‘quv dasturlari va darsliklari uzviyligi, uzluksizligi hamda o‘quvchilarning yosh va psixofiziologik xususiyatlariga mosligi ikki bosqichda tahlil qilindi.</a:t>
            </a:r>
            <a:endParaRPr lang="ru-RU" dirty="0">
              <a:latin typeface="Times New Roman" pitchFamily="18" charset="0"/>
              <a:cs typeface="Times New Roman" pitchFamily="18" charset="0"/>
            </a:endParaRPr>
          </a:p>
          <a:p>
            <a:r>
              <a:rPr lang="es-VE" b="1" u="sng" dirty="0">
                <a:latin typeface="Times New Roman" pitchFamily="18" charset="0"/>
                <a:cs typeface="Times New Roman" pitchFamily="18" charset="0"/>
              </a:rPr>
              <a:t>Birinchi bosqichda</a:t>
            </a:r>
            <a:r>
              <a:rPr lang="es-VE" dirty="0">
                <a:latin typeface="Times New Roman" pitchFamily="18" charset="0"/>
                <a:cs typeface="Times New Roman" pitchFamily="18" charset="0"/>
              </a:rPr>
              <a:t> (gorizontal tahlil) umumiy o‘rta ta'limda o‘qitiladigan 24 ta o‘quv fani bo‘yicha DTS, o‘quv dasturi va darslik mazmuni sinflar kesimida tahlil qilinib, tegishli xulosa va takliflar tayyorlandi. </a:t>
            </a:r>
            <a:endParaRPr lang="ru-RU" dirty="0">
              <a:latin typeface="Times New Roman" pitchFamily="18" charset="0"/>
              <a:cs typeface="Times New Roman" pitchFamily="18" charset="0"/>
            </a:endParaRPr>
          </a:p>
          <a:p>
            <a:r>
              <a:rPr lang="es-VE" b="1" u="sng" dirty="0">
                <a:latin typeface="Times New Roman" pitchFamily="18" charset="0"/>
                <a:cs typeface="Times New Roman" pitchFamily="18" charset="0"/>
              </a:rPr>
              <a:t>Ikkinchi bosqichda</a:t>
            </a:r>
            <a:r>
              <a:rPr lang="es-VE" dirty="0">
                <a:latin typeface="Times New Roman" pitchFamily="18" charset="0"/>
                <a:cs typeface="Times New Roman" pitchFamily="18" charset="0"/>
              </a:rPr>
              <a:t> (vertikal tahlil) o‘rta maxsus, kasb-hunar ta'limi muassasalarida o‘rganilishi davom etadigan 17 ta umumta'lim fanlari, jumladan, biologiya fani bo‘yicha umumiy o‘rta va o‘rta maxsus ta'limning Davlat ta'lim standartlari, o‘quv dasturlari uzviylik va uzluksizlik jihatidan tahlil qilinib, o‘quvchilarning ta'lim bosqichlarida egallashlari lozim bo‘lgan bilimlarining hajmi optimallashtirildi.</a:t>
            </a:r>
            <a:endParaRPr lang="ru-RU" dirty="0">
              <a:latin typeface="Times New Roman" pitchFamily="18" charset="0"/>
              <a:cs typeface="Times New Roman" pitchFamily="18" charset="0"/>
            </a:endParaRPr>
          </a:p>
          <a:p>
            <a:endParaRPr lang="ru-RU" dirty="0"/>
          </a:p>
        </p:txBody>
      </p:sp>
    </p:spTree>
  </p:cSld>
  <p:clrMapOvr>
    <a:masterClrMapping/>
  </p:clrMapOvr>
  <p:transition spd="med">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a:buNone/>
            </a:pPr>
            <a:r>
              <a:rPr lang="es-VE" b="1" dirty="0" smtClean="0">
                <a:latin typeface="Times New Roman" pitchFamily="18" charset="0"/>
                <a:cs typeface="Times New Roman" pitchFamily="18" charset="0"/>
              </a:rPr>
              <a:t>		</a:t>
            </a:r>
            <a:r>
              <a:rPr lang="es-VE" dirty="0" smtClean="0">
                <a:latin typeface="Times New Roman" pitchFamily="18" charset="0"/>
                <a:cs typeface="Times New Roman" pitchFamily="18" charset="0"/>
              </a:rPr>
              <a:t>Jumladan</a:t>
            </a:r>
            <a:r>
              <a:rPr lang="es-VE" dirty="0">
                <a:latin typeface="Times New Roman" pitchFamily="18" charset="0"/>
                <a:cs typeface="Times New Roman" pitchFamily="18" charset="0"/>
              </a:rPr>
              <a:t>, ishchi guruhlar xulosalari va tahlillari, Ilmiy - metodik Kengash tavsiyalari asosida umumiy o‘rta ta'lim maktablarining </a:t>
            </a:r>
            <a:r>
              <a:rPr lang="es-VE" dirty="0">
                <a:solidFill>
                  <a:srgbClr val="00B0F0"/>
                </a:solidFill>
                <a:latin typeface="Times New Roman" pitchFamily="18" charset="0"/>
                <a:cs typeface="Times New Roman" pitchFamily="18" charset="0"/>
              </a:rPr>
              <a:t>5-9-sinflarida biologiya fanidan </a:t>
            </a:r>
            <a:r>
              <a:rPr lang="es-VE" dirty="0">
                <a:latin typeface="Times New Roman" pitchFamily="18" charset="0"/>
                <a:cs typeface="Times New Roman" pitchFamily="18" charset="0"/>
              </a:rPr>
              <a:t>jami </a:t>
            </a:r>
            <a:r>
              <a:rPr lang="es-VE" dirty="0">
                <a:solidFill>
                  <a:srgbClr val="FF0000"/>
                </a:solidFill>
                <a:latin typeface="Times New Roman" pitchFamily="18" charset="0"/>
                <a:cs typeface="Times New Roman" pitchFamily="18" charset="0"/>
              </a:rPr>
              <a:t>12 soat </a:t>
            </a:r>
            <a:r>
              <a:rPr lang="es-VE" dirty="0">
                <a:latin typeface="Times New Roman" pitchFamily="18" charset="0"/>
                <a:cs typeface="Times New Roman" pitchFamily="18" charset="0"/>
              </a:rPr>
              <a:t>hajmdagi </a:t>
            </a:r>
            <a:r>
              <a:rPr lang="es-VE" dirty="0">
                <a:solidFill>
                  <a:srgbClr val="FF0000"/>
                </a:solidFill>
                <a:latin typeface="Times New Roman" pitchFamily="18" charset="0"/>
                <a:cs typeface="Times New Roman" pitchFamily="18" charset="0"/>
              </a:rPr>
              <a:t>6 ta mavzu optimallashtirildi</a:t>
            </a:r>
            <a:r>
              <a:rPr lang="es-VE" dirty="0">
                <a:latin typeface="Times New Roman" pitchFamily="18" charset="0"/>
                <a:cs typeface="Times New Roman" pitchFamily="18" charset="0"/>
              </a:rPr>
              <a:t>. Shundan, </a:t>
            </a:r>
            <a:r>
              <a:rPr lang="es-VE" dirty="0">
                <a:solidFill>
                  <a:srgbClr val="FF0000"/>
                </a:solidFill>
                <a:latin typeface="Times New Roman" pitchFamily="18" charset="0"/>
                <a:cs typeface="Times New Roman" pitchFamily="18" charset="0"/>
              </a:rPr>
              <a:t>9 soat </a:t>
            </a:r>
            <a:r>
              <a:rPr lang="es-VE" dirty="0">
                <a:latin typeface="Times New Roman" pitchFamily="18" charset="0"/>
                <a:cs typeface="Times New Roman" pitchFamily="18" charset="0"/>
              </a:rPr>
              <a:t>hajmidagi </a:t>
            </a:r>
            <a:r>
              <a:rPr lang="es-VE" dirty="0">
                <a:solidFill>
                  <a:srgbClr val="FF0000"/>
                </a:solidFill>
                <a:latin typeface="Times New Roman" pitchFamily="18" charset="0"/>
                <a:cs typeface="Times New Roman" pitchFamily="18" charset="0"/>
              </a:rPr>
              <a:t>4 ta mavzu </a:t>
            </a:r>
            <a:r>
              <a:rPr lang="es-VE" dirty="0">
                <a:latin typeface="Times New Roman" pitchFamily="18" charset="0"/>
                <a:cs typeface="Times New Roman" pitchFamily="18" charset="0"/>
              </a:rPr>
              <a:t>kasb-hunar kollejlari va akademik litsey o‘quvchilari yoshiga xosligi sababli umumiy o‘rta ta'lim dasturidan chiqarildi. </a:t>
            </a:r>
            <a:r>
              <a:rPr lang="es-VE" dirty="0">
                <a:solidFill>
                  <a:srgbClr val="FF0000"/>
                </a:solidFill>
                <a:latin typeface="Times New Roman" pitchFamily="18" charset="0"/>
                <a:cs typeface="Times New Roman" pitchFamily="18" charset="0"/>
              </a:rPr>
              <a:t>1 soatlik 1 ta mavzu sinfdan-sinfga </a:t>
            </a:r>
            <a:r>
              <a:rPr lang="es-VE" dirty="0">
                <a:latin typeface="Times New Roman" pitchFamily="18" charset="0"/>
                <a:cs typeface="Times New Roman" pitchFamily="18" charset="0"/>
              </a:rPr>
              <a:t>va </a:t>
            </a:r>
            <a:r>
              <a:rPr lang="es-VE" dirty="0">
                <a:solidFill>
                  <a:srgbClr val="FF0000"/>
                </a:solidFill>
                <a:latin typeface="Times New Roman" pitchFamily="18" charset="0"/>
                <a:cs typeface="Times New Roman" pitchFamily="18" charset="0"/>
              </a:rPr>
              <a:t>1 soatlik  </a:t>
            </a:r>
            <a:r>
              <a:rPr lang="es-VE" dirty="0">
                <a:solidFill>
                  <a:srgbClr val="002060"/>
                </a:solidFill>
                <a:latin typeface="Times New Roman" pitchFamily="18" charset="0"/>
                <a:cs typeface="Times New Roman" pitchFamily="18" charset="0"/>
              </a:rPr>
              <a:t>yana</a:t>
            </a:r>
            <a:r>
              <a:rPr lang="es-VE" dirty="0">
                <a:solidFill>
                  <a:srgbClr val="FF0000"/>
                </a:solidFill>
                <a:latin typeface="Times New Roman" pitchFamily="18" charset="0"/>
                <a:cs typeface="Times New Roman" pitchFamily="18" charset="0"/>
              </a:rPr>
              <a:t> bir mavzu bobdan-bob</a:t>
            </a:r>
            <a:r>
              <a:rPr lang="es-VE" dirty="0">
                <a:latin typeface="Times New Roman" pitchFamily="18" charset="0"/>
                <a:cs typeface="Times New Roman" pitchFamily="18" charset="0"/>
              </a:rPr>
              <a:t>ga ko‘chirildi Mazkur o‘zgarishlar 5, 6, 8, 9-sinflarda amalga oshirildi.</a:t>
            </a:r>
            <a:endParaRPr lang="ru-RU" dirty="0">
              <a:latin typeface="Times New Roman" pitchFamily="18" charset="0"/>
              <a:cs typeface="Times New Roman" pitchFamily="18" charset="0"/>
            </a:endParaRPr>
          </a:p>
          <a:p>
            <a:endParaRPr lang="ru-RU" dirty="0"/>
          </a:p>
        </p:txBody>
      </p:sp>
    </p:spTree>
  </p:cSld>
  <p:clrMapOvr>
    <a:masterClrMapping/>
  </p:clrMapOvr>
  <p:transition spd="med">
    <p:wheel spokes="2"/>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lnSpcReduction="10000"/>
          </a:bodyPr>
          <a:lstStyle/>
          <a:p>
            <a:pPr algn="just">
              <a:buNone/>
            </a:pPr>
            <a:r>
              <a:rPr lang="en-US" dirty="0" smtClean="0"/>
              <a:t>		</a:t>
            </a:r>
            <a:r>
              <a:rPr lang="uz-Cyrl-UZ" sz="3200" dirty="0" smtClean="0">
                <a:latin typeface="Times New Roman" pitchFamily="18" charset="0"/>
                <a:cs typeface="Times New Roman" pitchFamily="18" charset="0"/>
              </a:rPr>
              <a:t>Natijada</a:t>
            </a:r>
            <a:r>
              <a:rPr lang="uz-Cyrl-UZ" sz="3200" dirty="0">
                <a:latin typeface="Times New Roman" pitchFamily="18" charset="0"/>
                <a:cs typeface="Times New Roman" pitchFamily="18" charset="0"/>
              </a:rPr>
              <a:t>, umumiy o‘rta ta’lim davlat standartlarining sharhlari va umumta’lim maktablari, akademik litseylar va kasb hunar kollejlarida o‘qitiladigan </a:t>
            </a:r>
            <a:r>
              <a:rPr lang="uz-Cyrl-UZ" sz="3200" dirty="0">
                <a:solidFill>
                  <a:srgbClr val="C00000"/>
                </a:solidFill>
                <a:latin typeface="Times New Roman" pitchFamily="18" charset="0"/>
                <a:cs typeface="Times New Roman" pitchFamily="18" charset="0"/>
              </a:rPr>
              <a:t>18 ta umumta’lim fanlari bo‘yicha o‘quv dasturlari qayta ishlandi </a:t>
            </a:r>
            <a:r>
              <a:rPr lang="uz-Cyrl-UZ" sz="3200" dirty="0">
                <a:latin typeface="Times New Roman" pitchFamily="18" charset="0"/>
                <a:cs typeface="Times New Roman" pitchFamily="18" charset="0"/>
              </a:rPr>
              <a:t>hamda Respublika ta’lim markazi huzuridagi fanlar bo‘yicha Ilmiy-metodik kengashlar hamda </a:t>
            </a:r>
            <a:r>
              <a:rPr lang="ru-RU" sz="3200" dirty="0" err="1">
                <a:latin typeface="Times New Roman" pitchFamily="18" charset="0"/>
                <a:cs typeface="Times New Roman" pitchFamily="18" charset="0"/>
              </a:rPr>
              <a:t>o</a:t>
            </a:r>
            <a:r>
              <a:rPr lang="uz-Cyrl-UZ" sz="3200" dirty="0">
                <a:latin typeface="Times New Roman" pitchFamily="18" charset="0"/>
                <a:cs typeface="Times New Roman" pitchFamily="18" charset="0"/>
              </a:rPr>
              <a:t>liy va o‘rta maxsus, kasb-hunar ta’limi yo‘nalishlari bo‘yicha o‘quv-uslubiy birlashmalar faoliyatini </a:t>
            </a:r>
            <a:r>
              <a:rPr lang="ru-RU" sz="3200" dirty="0" err="1">
                <a:latin typeface="Times New Roman" pitchFamily="18" charset="0"/>
                <a:cs typeface="Times New Roman" pitchFamily="18" charset="0"/>
              </a:rPr>
              <a:t>m</a:t>
            </a:r>
            <a:r>
              <a:rPr lang="uz-Cyrl-UZ" sz="3200" dirty="0">
                <a:latin typeface="Times New Roman" pitchFamily="18" charset="0"/>
                <a:cs typeface="Times New Roman" pitchFamily="18" charset="0"/>
              </a:rPr>
              <a:t>uvofiqlashtiruvchi kengashning fan komissiyalarida muhokama etilib, tasdiqlandi. </a:t>
            </a:r>
            <a:endParaRPr lang="ru-RU" sz="3200" dirty="0">
              <a:latin typeface="Times New Roman" pitchFamily="18" charset="0"/>
              <a:cs typeface="Times New Roman" pitchFamily="18" charset="0"/>
            </a:endParaRPr>
          </a:p>
          <a:p>
            <a:endParaRPr lang="ru-RU" dirty="0"/>
          </a:p>
        </p:txBody>
      </p:sp>
    </p:spTree>
  </p:cSld>
  <p:clrMapOvr>
    <a:masterClrMapping/>
  </p:clrMapOvr>
  <p:transition spd="med">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en-US" dirty="0" smtClean="0"/>
              <a:t>		</a:t>
            </a:r>
            <a:r>
              <a:rPr lang="uz-Cyrl-UZ" dirty="0" smtClean="0">
                <a:latin typeface="Times New Roman" pitchFamily="18" charset="0"/>
                <a:cs typeface="Times New Roman" pitchFamily="18" charset="0"/>
              </a:rPr>
              <a:t>Bundan </a:t>
            </a:r>
            <a:r>
              <a:rPr lang="uz-Cyrl-UZ" dirty="0">
                <a:latin typeface="Times New Roman" pitchFamily="18" charset="0"/>
                <a:cs typeface="Times New Roman" pitchFamily="18" charset="0"/>
              </a:rPr>
              <a:t>tashqari, barcha umumta’lim fanlari bo‘yicha o‘qituvchilar uchun taqvim-mavzu rejalarining namunalari ishlab chiqildi hamda optimallashtirilgan o‘quv dasturlarini amaliyotga joriy etish bo‘yicha metodik tavsiyalar tayyorlandi.</a:t>
            </a:r>
            <a:endParaRPr lang="ru-RU" dirty="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uz-Cyrl-UZ" dirty="0" smtClean="0">
                <a:latin typeface="Times New Roman" pitchFamily="18" charset="0"/>
                <a:cs typeface="Times New Roman" pitchFamily="18" charset="0"/>
              </a:rPr>
              <a:t>Shu </a:t>
            </a:r>
            <a:r>
              <a:rPr lang="uz-Cyrl-UZ" dirty="0">
                <a:latin typeface="Times New Roman" pitchFamily="18" charset="0"/>
                <a:cs typeface="Times New Roman" pitchFamily="18" charset="0"/>
              </a:rPr>
              <a:t>asosda umumiy o‘rta ta’limda foydalanib kelinayotgan darsliklar mazmuniga ham tegishli o‘zgartirishlar kiritildi, masalan, 8-sinf iqtisodiy bilim asoslari fanidan 6,3%, geografiya fanidan 3,5%, </a:t>
            </a:r>
            <a:r>
              <a:rPr lang="uz-Cyrl-UZ" dirty="0">
                <a:solidFill>
                  <a:srgbClr val="00B0F0"/>
                </a:solidFill>
                <a:latin typeface="Times New Roman" pitchFamily="18" charset="0"/>
                <a:cs typeface="Times New Roman" pitchFamily="18" charset="0"/>
              </a:rPr>
              <a:t>9-sinf biologiya fanidan (Sitologiya va genetika asoslari) 6,2% o‘zgarishlar darsliklar mazmuniga singdirildi.</a:t>
            </a:r>
            <a:endParaRPr lang="ru-RU" dirty="0">
              <a:solidFill>
                <a:srgbClr val="00B0F0"/>
              </a:solidFill>
              <a:latin typeface="Times New Roman" pitchFamily="18" charset="0"/>
              <a:cs typeface="Times New Roman" pitchFamily="18" charset="0"/>
            </a:endParaRPr>
          </a:p>
          <a:p>
            <a:endParaRPr lang="ru-RU" dirty="0"/>
          </a:p>
        </p:txBody>
      </p:sp>
    </p:spTree>
  </p:cSld>
  <p:clrMapOvr>
    <a:masterClrMapping/>
  </p:clrMapOvr>
  <p:transition spd="med">
    <p:wheel spokes="2"/>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10000"/>
          </a:bodyPr>
          <a:lstStyle/>
          <a:p>
            <a:pPr>
              <a:buNone/>
            </a:pPr>
            <a:r>
              <a:rPr lang="en-US" dirty="0" smtClean="0"/>
              <a:t>	</a:t>
            </a:r>
            <a:r>
              <a:rPr lang="ru-RU" dirty="0"/>
              <a:t>	</a:t>
            </a:r>
            <a:r>
              <a:rPr lang="ru-RU" dirty="0" err="1" smtClean="0">
                <a:latin typeface="Times New Roman" pitchFamily="18" charset="0"/>
                <a:cs typeface="Times New Roman" pitchFamily="18" charset="0"/>
              </a:rPr>
              <a:t>Biologiya-tirik</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tabiat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hayot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kelib</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chiqishi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xilma-xilligi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taraqqiyotning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barcha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jihatlari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haqidagi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fanlar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majmuasidan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iborat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bo‘lib</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umumta'lim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maktablarida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biologiya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roli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shu</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fanning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jamiyat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taraqqiyotidagi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ahamiyati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bilan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belgilanadi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Respublika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mustaqilligining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dastlabki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yillaridan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ta'lim-tarbiya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sohasini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isloh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qilish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natijasida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to‘plangan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tajribalar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chiqarilgan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qator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qonunlar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biologiya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o‘qitishning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kelgusidagi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talablar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darajasiga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ko‘tarish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milliy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umuminsoniy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qadriyatlarni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tarkib</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toptirishi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hamda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ijtimoiy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hayotlari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olishni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davom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ettirishlari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uchun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zarur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bo‘lgan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bilimlarni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egallashlari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lozim</a:t>
            </a:r>
            <a:r>
              <a:rPr lang="ru-RU" dirty="0">
                <a:latin typeface="Times New Roman" pitchFamily="18" charset="0"/>
                <a:cs typeface="Times New Roman" pitchFamily="18" charset="0"/>
              </a:rPr>
              <a:t>. </a:t>
            </a:r>
          </a:p>
          <a:p>
            <a:endParaRPr lang="ru-RU" dirty="0"/>
          </a:p>
        </p:txBody>
      </p:sp>
      <p:sp>
        <p:nvSpPr>
          <p:cNvPr id="2" name="Заголовок 1"/>
          <p:cNvSpPr>
            <a:spLocks noGrp="1"/>
          </p:cNvSpPr>
          <p:nvPr>
            <p:ph type="title"/>
          </p:nvPr>
        </p:nvSpPr>
        <p:spPr/>
        <p:txBody>
          <a:bodyPr>
            <a:normAutofit fontScale="90000"/>
          </a:bodyPr>
          <a:lstStyle/>
          <a:p>
            <a:r>
              <a:rPr lang="ru-RU" dirty="0" err="1" smtClean="0">
                <a:latin typeface="Times New Roman" pitchFamily="18" charset="0"/>
                <a:cs typeface="Times New Roman" pitchFamily="18" charset="0"/>
              </a:rPr>
              <a:t>Umumiy</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o‘rta</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ta'lim</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maktablarida</a:t>
            </a:r>
            <a:r>
              <a:rPr lang="ru-RU"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biologiya</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ta'limining</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maqsadi</a:t>
            </a:r>
            <a:r>
              <a:rPr lang="ru-RU" b="1"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57298"/>
            <a:ext cx="8229600" cy="5143536"/>
          </a:xfrm>
        </p:spPr>
        <p:txBody>
          <a:bodyPr>
            <a:normAutofit fontScale="47500" lnSpcReduction="20000"/>
          </a:bodyPr>
          <a:lstStyle/>
          <a:p>
            <a:r>
              <a:rPr lang="en-US" dirty="0" smtClean="0">
                <a:latin typeface="Times New Roman" pitchFamily="18" charset="0"/>
                <a:cs typeface="Times New Roman" pitchFamily="18" charset="0"/>
              </a:rPr>
              <a:t>-</a:t>
            </a:r>
            <a:r>
              <a:rPr lang="en-US" sz="3400" dirty="0" err="1">
                <a:latin typeface="Times New Roman" pitchFamily="18" charset="0"/>
                <a:cs typeface="Times New Roman" pitchFamily="18" charset="0"/>
              </a:rPr>
              <a:t>o‘quvchilarni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asosiy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biologik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tushunchalar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yetakchi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g‘oyalar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ilmiy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dalillar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qonunlar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ilmiy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bilish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usullari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organik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olamning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manzarasini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shakllantirishga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oid</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bilimlar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bilan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tanishtirish</a:t>
            </a:r>
            <a:r>
              <a:rPr lang="en-US" sz="3400" dirty="0">
                <a:latin typeface="Times New Roman" pitchFamily="18" charset="0"/>
                <a:cs typeface="Times New Roman" pitchFamily="18" charset="0"/>
              </a:rPr>
              <a:t>; </a:t>
            </a:r>
            <a:endParaRPr lang="ru-RU" sz="3400" dirty="0">
              <a:latin typeface="Times New Roman" pitchFamily="18" charset="0"/>
              <a:cs typeface="Times New Roman" pitchFamily="18" charset="0"/>
            </a:endParaRPr>
          </a:p>
          <a:p>
            <a:r>
              <a:rPr lang="en-US" sz="3400" dirty="0">
                <a:latin typeface="Times New Roman" pitchFamily="18" charset="0"/>
                <a:cs typeface="Times New Roman" pitchFamily="18" charset="0"/>
              </a:rPr>
              <a:t>-</a:t>
            </a:r>
            <a:r>
              <a:rPr lang="en-US" sz="3400" dirty="0" err="1">
                <a:latin typeface="Times New Roman" pitchFamily="18" charset="0"/>
                <a:cs typeface="Times New Roman" pitchFamily="18" charset="0"/>
              </a:rPr>
              <a:t>tirik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tabiat</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taraqqiyoti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jarayonida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vujudga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kelgan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moslanish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mexanizmlari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haqida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ma'lumot</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berish</a:t>
            </a:r>
            <a:r>
              <a:rPr lang="en-US" sz="3400" dirty="0">
                <a:latin typeface="Times New Roman" pitchFamily="18" charset="0"/>
                <a:cs typeface="Times New Roman" pitchFamily="18" charset="0"/>
              </a:rPr>
              <a:t>; </a:t>
            </a:r>
            <a:endParaRPr lang="ru-RU" sz="3400" dirty="0">
              <a:latin typeface="Times New Roman" pitchFamily="18" charset="0"/>
              <a:cs typeface="Times New Roman" pitchFamily="18" charset="0"/>
            </a:endParaRPr>
          </a:p>
          <a:p>
            <a:r>
              <a:rPr lang="en-US" sz="3400" dirty="0">
                <a:latin typeface="Times New Roman" pitchFamily="18" charset="0"/>
                <a:cs typeface="Times New Roman" pitchFamily="18" charset="0"/>
              </a:rPr>
              <a:t>-</a:t>
            </a:r>
            <a:r>
              <a:rPr lang="en-US" sz="3400" dirty="0" err="1">
                <a:latin typeface="Times New Roman" pitchFamily="18" charset="0"/>
                <a:cs typeface="Times New Roman" pitchFamily="18" charset="0"/>
              </a:rPr>
              <a:t>tirik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organizm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unda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ketadigan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barcha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jarayonlar</a:t>
            </a:r>
            <a:r>
              <a:rPr lang="en-US" sz="3400" dirty="0">
                <a:latin typeface="Times New Roman" pitchFamily="18" charset="0"/>
                <a:cs typeface="Times New Roman" pitchFamily="18" charset="0"/>
              </a:rPr>
              <a:t>.</a:t>
            </a:r>
            <a:endParaRPr lang="ru-RU" sz="3400" dirty="0">
              <a:latin typeface="Times New Roman" pitchFamily="18" charset="0"/>
              <a:cs typeface="Times New Roman" pitchFamily="18" charset="0"/>
            </a:endParaRPr>
          </a:p>
          <a:p>
            <a:r>
              <a:rPr lang="en-US" sz="3400" dirty="0">
                <a:latin typeface="Times New Roman" pitchFamily="18" charset="0"/>
                <a:cs typeface="Times New Roman" pitchFamily="18" charset="0"/>
              </a:rPr>
              <a:t>-</a:t>
            </a:r>
            <a:r>
              <a:rPr lang="en-US" sz="3400" dirty="0" err="1">
                <a:latin typeface="Times New Roman" pitchFamily="18" charset="0"/>
                <a:cs typeface="Times New Roman" pitchFamily="18" charset="0"/>
              </a:rPr>
              <a:t>o‘quvchilarni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organizmlarning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hayoti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ularni</a:t>
            </a:r>
            <a:r>
              <a:rPr lang="en-US" sz="3400" dirty="0">
                <a:latin typeface="Times New Roman" pitchFamily="18" charset="0"/>
                <a:cs typeface="Times New Roman" pitchFamily="18" charset="0"/>
              </a:rPr>
              <a:t> individual  </a:t>
            </a:r>
            <a:r>
              <a:rPr lang="en-US" sz="3400" dirty="0" err="1">
                <a:latin typeface="Times New Roman" pitchFamily="18" charset="0"/>
                <a:cs typeface="Times New Roman" pitchFamily="18" charset="0"/>
              </a:rPr>
              <a:t>va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tarixiy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rivojlanishining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asosiy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qonunlari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hujayra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organizm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populyasiya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tur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darajalar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biologik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jarayonlar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haqidagi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bilimlar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bilan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qurollantirish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ularning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biologiyani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o‘rganishiga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bo‘lgan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qiziqish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ijodiy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qobiliyatlarini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oshirish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hamda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kelgusidagi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uzluksiz</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ta'lim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tizimini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davom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ettirishlari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uchun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zamin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tayyorlash</a:t>
            </a:r>
            <a:r>
              <a:rPr lang="en-US" sz="3400" dirty="0">
                <a:latin typeface="Times New Roman" pitchFamily="18" charset="0"/>
                <a:cs typeface="Times New Roman" pitchFamily="18" charset="0"/>
              </a:rPr>
              <a:t>; </a:t>
            </a:r>
            <a:endParaRPr lang="ru-RU" sz="3400" dirty="0">
              <a:latin typeface="Times New Roman" pitchFamily="18" charset="0"/>
              <a:cs typeface="Times New Roman" pitchFamily="18" charset="0"/>
            </a:endParaRPr>
          </a:p>
          <a:p>
            <a:r>
              <a:rPr lang="en-US" sz="3400" dirty="0">
                <a:latin typeface="Times New Roman" pitchFamily="18" charset="0"/>
                <a:cs typeface="Times New Roman" pitchFamily="18" charset="0"/>
              </a:rPr>
              <a:t>-</a:t>
            </a:r>
            <a:r>
              <a:rPr lang="en-US" sz="3400" dirty="0" err="1">
                <a:latin typeface="Times New Roman" pitchFamily="18" charset="0"/>
                <a:cs typeface="Times New Roman" pitchFamily="18" charset="0"/>
              </a:rPr>
              <a:t>o‘quvchilarni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o‘zlarining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o‘zgalarning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salomatliklarini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saqlashga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sog‘lom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turmush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tarzini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tarkib</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toptirishga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yunaltirish</a:t>
            </a:r>
            <a:r>
              <a:rPr lang="en-US" sz="3400" dirty="0">
                <a:latin typeface="Times New Roman" pitchFamily="18" charset="0"/>
                <a:cs typeface="Times New Roman" pitchFamily="18" charset="0"/>
              </a:rPr>
              <a:t>;</a:t>
            </a:r>
            <a:endParaRPr lang="ru-RU" sz="3400" dirty="0">
              <a:latin typeface="Times New Roman" pitchFamily="18" charset="0"/>
              <a:cs typeface="Times New Roman" pitchFamily="18" charset="0"/>
            </a:endParaRPr>
          </a:p>
          <a:p>
            <a:r>
              <a:rPr lang="en-US" sz="3400" dirty="0">
                <a:latin typeface="Times New Roman" pitchFamily="18" charset="0"/>
                <a:cs typeface="Times New Roman" pitchFamily="18" charset="0"/>
              </a:rPr>
              <a:t>-</a:t>
            </a:r>
            <a:r>
              <a:rPr lang="en-US" sz="3400" dirty="0" err="1">
                <a:latin typeface="Times New Roman" pitchFamily="18" charset="0"/>
                <a:cs typeface="Times New Roman" pitchFamily="18" charset="0"/>
              </a:rPr>
              <a:t>biologiya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ta'limi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mazmunining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hozirgi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ijtimoiy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hayot</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va</a:t>
            </a:r>
            <a:r>
              <a:rPr lang="en-US" sz="3400" dirty="0">
                <a:latin typeface="Times New Roman" pitchFamily="18" charset="0"/>
                <a:cs typeface="Times New Roman" pitchFamily="18" charset="0"/>
              </a:rPr>
              <a:t> fan-</a:t>
            </a:r>
            <a:r>
              <a:rPr lang="en-US" sz="3400" dirty="0" err="1">
                <a:latin typeface="Times New Roman" pitchFamily="18" charset="0"/>
                <a:cs typeface="Times New Roman" pitchFamily="18" charset="0"/>
              </a:rPr>
              <a:t>texnika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taraqqiyoti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bilan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mustahkam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bog‘lanishini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ta'minlash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asosida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o‘quvchilarni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ongli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ravishda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kasb</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tanlashga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yo‘naltirish</a:t>
            </a:r>
            <a:r>
              <a:rPr lang="en-US" sz="3400" dirty="0">
                <a:latin typeface="Times New Roman" pitchFamily="18" charset="0"/>
                <a:cs typeface="Times New Roman" pitchFamily="18" charset="0"/>
              </a:rPr>
              <a:t>;</a:t>
            </a:r>
            <a:endParaRPr lang="ru-RU" sz="3400" dirty="0">
              <a:latin typeface="Times New Roman" pitchFamily="18" charset="0"/>
              <a:cs typeface="Times New Roman" pitchFamily="18" charset="0"/>
            </a:endParaRPr>
          </a:p>
          <a:p>
            <a:r>
              <a:rPr lang="en-US" sz="3400" dirty="0">
                <a:latin typeface="Times New Roman" pitchFamily="18" charset="0"/>
                <a:cs typeface="Times New Roman" pitchFamily="18" charset="0"/>
              </a:rPr>
              <a:t>-</a:t>
            </a:r>
            <a:r>
              <a:rPr lang="en-US" sz="3400" dirty="0" err="1">
                <a:latin typeface="Times New Roman" pitchFamily="18" charset="0"/>
                <a:cs typeface="Times New Roman" pitchFamily="18" charset="0"/>
              </a:rPr>
              <a:t>tabiatga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barcha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boyliklariga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oqilona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munosabatda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bo‘lish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fazilatlarini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yosh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avlod</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ongiga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singdirish</a:t>
            </a:r>
            <a:r>
              <a:rPr lang="en-US" sz="3400" dirty="0">
                <a:latin typeface="Times New Roman" pitchFamily="18" charset="0"/>
                <a:cs typeface="Times New Roman" pitchFamily="18" charset="0"/>
              </a:rPr>
              <a:t>;</a:t>
            </a:r>
            <a:endParaRPr lang="ru-RU" sz="3400" dirty="0">
              <a:latin typeface="Times New Roman" pitchFamily="18" charset="0"/>
              <a:cs typeface="Times New Roman" pitchFamily="18" charset="0"/>
            </a:endParaRPr>
          </a:p>
          <a:p>
            <a:r>
              <a:rPr lang="en-US" sz="3400" dirty="0">
                <a:latin typeface="Times New Roman" pitchFamily="18" charset="0"/>
                <a:cs typeface="Times New Roman" pitchFamily="18" charset="0"/>
              </a:rPr>
              <a:t>-</a:t>
            </a:r>
            <a:r>
              <a:rPr lang="en-US" sz="3400" dirty="0" err="1">
                <a:latin typeface="Times New Roman" pitchFamily="18" charset="0"/>
                <a:cs typeface="Times New Roman" pitchFamily="18" charset="0"/>
              </a:rPr>
              <a:t>biologiya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ta'limi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mazmunini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o‘lkaga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oid</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materiallar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bilan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boyitish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biologik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bilimlar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zaminida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mahalliy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o‘simlik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hayvon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turlari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seleksiya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yutuqlari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qadimda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yashab</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ijod</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etgan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buyuk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allomalarimiz</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hozirgi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olimlarimizning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biologiyaga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oid</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ishlari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bilan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tanishtirish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orqali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o‘quvchilarni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milliy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istiqlol</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vatanparvarlik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ruhida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tarbiyalashdan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iborat</a:t>
            </a:r>
            <a:r>
              <a:rPr lang="en-US" sz="3400" dirty="0">
                <a:latin typeface="Times New Roman" pitchFamily="18" charset="0"/>
                <a:cs typeface="Times New Roman" pitchFamily="18" charset="0"/>
              </a:rPr>
              <a:t>.</a:t>
            </a:r>
            <a:endParaRPr lang="ru-RU" sz="3400" dirty="0">
              <a:latin typeface="Times New Roman" pitchFamily="18" charset="0"/>
              <a:cs typeface="Times New Roman" pitchFamily="18" charset="0"/>
            </a:endParaRPr>
          </a:p>
          <a:p>
            <a:endParaRPr lang="ru-RU" sz="34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r>
              <a:rPr lang="en-US" sz="3100" dirty="0" err="1" smtClean="0">
                <a:latin typeface="Times New Roman" pitchFamily="18" charset="0"/>
                <a:cs typeface="Times New Roman" pitchFamily="18" charset="0"/>
              </a:rPr>
              <a:t>Umumiy</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o‘rta</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ta'lim</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maktablarida</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biologiya</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ta'limining</a:t>
            </a:r>
            <a:r>
              <a:rPr lang="en-US" sz="3100"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asosiy</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vazifalari</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quyidagilardan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iborat</a:t>
            </a:r>
            <a:r>
              <a:rPr lang="en-US" sz="3100" dirty="0" smtClean="0">
                <a:latin typeface="Times New Roman" pitchFamily="18" charset="0"/>
                <a:cs typeface="Times New Roman" pitchFamily="18" charset="0"/>
              </a:rPr>
              <a:t>:</a:t>
            </a:r>
            <a:endParaRPr lang="ru-RU" dirty="0"/>
          </a:p>
        </p:txBody>
      </p:sp>
    </p:spTree>
  </p:cSld>
  <p:clrMapOvr>
    <a:masterClrMapping/>
  </p:clrMapOvr>
  <p:transition spd="med">
    <p:wheel spokes="2"/>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buNone/>
            </a:pPr>
            <a:r>
              <a:rPr lang="en-US" dirty="0" smtClean="0"/>
              <a:t>	</a:t>
            </a:r>
            <a:r>
              <a:rPr lang="en-US" sz="4000" dirty="0" err="1" smtClean="0">
                <a:latin typeface="Times New Roman" pitchFamily="18" charset="0"/>
                <a:cs typeface="Times New Roman" pitchFamily="18" charset="0"/>
              </a:rPr>
              <a:t>Biologiya</a:t>
            </a:r>
            <a:r>
              <a:rPr lang="en-US" sz="4000" dirty="0" smtClean="0">
                <a:latin typeface="Times New Roman" pitchFamily="18" charset="0"/>
                <a:cs typeface="Times New Roman" pitchFamily="18" charset="0"/>
              </a:rPr>
              <a:t>  </a:t>
            </a:r>
            <a:r>
              <a:rPr lang="en-US" sz="4000" dirty="0" err="1">
                <a:latin typeface="Times New Roman" pitchFamily="18" charset="0"/>
                <a:cs typeface="Times New Roman" pitchFamily="18" charset="0"/>
              </a:rPr>
              <a:t>fani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bo‘yicha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egallagan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bilim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ko‘nikma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malakalarini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kundalik</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hayotida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duch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keladigan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amaliy</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nazariy</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masalalarni</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yechishda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foydalanish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amaliyotda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qo‘lay</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olish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qobiliyatidir</a:t>
            </a:r>
            <a:r>
              <a:rPr lang="en-US" sz="4000" dirty="0">
                <a:latin typeface="Times New Roman" pitchFamily="18" charset="0"/>
                <a:cs typeface="Times New Roman" pitchFamily="18" charset="0"/>
              </a:rPr>
              <a:t>. </a:t>
            </a:r>
            <a:endParaRPr lang="ru-RU" sz="4000" dirty="0">
              <a:latin typeface="Times New Roman" pitchFamily="18" charset="0"/>
              <a:cs typeface="Times New Roman" pitchFamily="18" charset="0"/>
            </a:endParaRPr>
          </a:p>
          <a:p>
            <a:endParaRPr lang="ru-RU" dirty="0"/>
          </a:p>
        </p:txBody>
      </p:sp>
      <p:sp>
        <p:nvSpPr>
          <p:cNvPr id="2" name="Заголовок 1"/>
          <p:cNvSpPr>
            <a:spLocks noGrp="1"/>
          </p:cNvSpPr>
          <p:nvPr>
            <p:ph type="title"/>
          </p:nvPr>
        </p:nvSpPr>
        <p:spPr/>
        <p:txBody>
          <a:bodyPr>
            <a:normAutofit fontScale="90000"/>
          </a:bodyPr>
          <a:lstStyle/>
          <a:p>
            <a:pPr algn="ctr"/>
            <a:r>
              <a:rPr lang="en-US" b="1" u="sng" dirty="0" err="1" smtClean="0">
                <a:latin typeface="Times New Roman" pitchFamily="18" charset="0"/>
                <a:cs typeface="Times New Roman" pitchFamily="18" charset="0"/>
              </a:rPr>
              <a:t>Biologiya</a:t>
            </a:r>
            <a:r>
              <a:rPr lang="en-US" b="1" u="sng"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fanidan</a:t>
            </a:r>
            <a:r>
              <a:rPr lang="en-US" b="1" u="sng"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o‘quvchining</a:t>
            </a:r>
            <a:r>
              <a:rPr lang="en-US" b="1" u="sng"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kompetensiyasi</a:t>
            </a:r>
            <a:r>
              <a:rPr lang="en-US"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lstStyle/>
          <a:p>
            <a:pPr algn="ctr">
              <a:buNone/>
            </a:pPr>
            <a:endParaRPr lang="en-US" b="1" i="1" u="sng" dirty="0" smtClean="0"/>
          </a:p>
          <a:p>
            <a:pPr algn="ctr">
              <a:buNone/>
            </a:pPr>
            <a:r>
              <a:rPr lang="en-US" sz="4000" b="1" i="1" u="sng" dirty="0" err="1" smtClean="0">
                <a:latin typeface="Times New Roman" pitchFamily="18" charset="0"/>
                <a:cs typeface="Times New Roman" pitchFamily="18" charset="0"/>
              </a:rPr>
              <a:t>Kompetensiyaviy</a:t>
            </a:r>
            <a:r>
              <a:rPr lang="en-US" sz="4000" b="1" i="1" u="sng" dirty="0" smtClean="0">
                <a:latin typeface="Times New Roman" pitchFamily="18" charset="0"/>
                <a:cs typeface="Times New Roman" pitchFamily="18" charset="0"/>
              </a:rPr>
              <a:t> </a:t>
            </a:r>
            <a:r>
              <a:rPr lang="en-US" sz="4000" b="1" i="1" u="sng" dirty="0" err="1">
                <a:latin typeface="Times New Roman" pitchFamily="18" charset="0"/>
                <a:cs typeface="Times New Roman" pitchFamily="18" charset="0"/>
              </a:rPr>
              <a:t>yondashuvga</a:t>
            </a:r>
            <a:r>
              <a:rPr lang="en-US" sz="4000" b="1" i="1" u="sng" dirty="0">
                <a:latin typeface="Times New Roman" pitchFamily="18" charset="0"/>
                <a:cs typeface="Times New Roman" pitchFamily="18" charset="0"/>
              </a:rPr>
              <a:t> </a:t>
            </a:r>
            <a:r>
              <a:rPr lang="en-US" sz="4000" b="1" i="1" u="sng" dirty="0" err="1" smtClean="0">
                <a:latin typeface="Times New Roman" pitchFamily="18" charset="0"/>
                <a:cs typeface="Times New Roman" pitchFamily="18" charset="0"/>
              </a:rPr>
              <a:t>asoslangan</a:t>
            </a:r>
            <a:r>
              <a:rPr lang="en-US" sz="4000" b="1" i="1" u="sng" dirty="0" smtClean="0">
                <a:latin typeface="Times New Roman" pitchFamily="18" charset="0"/>
                <a:cs typeface="Times New Roman" pitchFamily="18" charset="0"/>
              </a:rPr>
              <a:t> </a:t>
            </a:r>
            <a:r>
              <a:rPr lang="en-US" sz="4000" b="1" i="1" u="sng" dirty="0" err="1">
                <a:latin typeface="Times New Roman" pitchFamily="18" charset="0"/>
                <a:cs typeface="Times New Roman" pitchFamily="18" charset="0"/>
              </a:rPr>
              <a:t>ta'lim</a:t>
            </a:r>
            <a:r>
              <a:rPr lang="en-US" sz="4000" b="1" i="1" dirty="0">
                <a:latin typeface="Times New Roman" pitchFamily="18" charset="0"/>
                <a:cs typeface="Times New Roman" pitchFamily="18" charset="0"/>
              </a:rPr>
              <a:t> – </a:t>
            </a:r>
            <a:r>
              <a:rPr lang="en-US" sz="4000" i="1" dirty="0" err="1">
                <a:latin typeface="Times New Roman" pitchFamily="18" charset="0"/>
                <a:cs typeface="Times New Roman" pitchFamily="18" charset="0"/>
              </a:rPr>
              <a:t>o‘quvchilarda</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egallangan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bilim</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ko‘nikma</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va</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malakalarini</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o‘z</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shaxsiy</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kasbiy</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va</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ijtimoiy</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faoliyatlarida</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amaliy</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qo‘llay</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olish</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kompetensiyalarini</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shakllantirishga</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yo‘naltirilgan</a:t>
            </a:r>
            <a:r>
              <a:rPr lang="en-US" sz="4000" i="1" dirty="0">
                <a:latin typeface="Times New Roman" pitchFamily="18" charset="0"/>
                <a:cs typeface="Times New Roman" pitchFamily="18" charset="0"/>
              </a:rPr>
              <a:t> </a:t>
            </a:r>
            <a:r>
              <a:rPr lang="en-US" sz="4000" i="1" dirty="0" err="1">
                <a:latin typeface="Times New Roman" pitchFamily="18" charset="0"/>
                <a:cs typeface="Times New Roman" pitchFamily="18" charset="0"/>
              </a:rPr>
              <a:t>ta'limdir</a:t>
            </a:r>
            <a:r>
              <a:rPr lang="en-US" sz="4000" i="1" dirty="0">
                <a:latin typeface="Times New Roman" pitchFamily="18" charset="0"/>
                <a:cs typeface="Times New Roman" pitchFamily="18" charset="0"/>
              </a:rPr>
              <a:t>. </a:t>
            </a:r>
            <a:endParaRPr lang="ru-RU" sz="4000" dirty="0">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en-US" dirty="0" smtClean="0"/>
              <a:t>	</a:t>
            </a:r>
            <a:r>
              <a:rPr lang="ru-RU" sz="3200" dirty="0" smtClean="0">
                <a:latin typeface="Times New Roman" pitchFamily="18" charset="0"/>
                <a:cs typeface="Times New Roman" pitchFamily="18" charset="0"/>
              </a:rPr>
              <a:t>1</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Davlat</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ta’lim</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standarti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haqida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umumiy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tushuncha</a:t>
            </a:r>
            <a:r>
              <a:rPr lang="ru-RU" sz="3200" dirty="0">
                <a:latin typeface="Times New Roman" pitchFamily="18" charset="0"/>
                <a:cs typeface="Times New Roman" pitchFamily="18" charset="0"/>
              </a:rPr>
              <a:t>.</a:t>
            </a:r>
          </a:p>
          <a:p>
            <a:pPr>
              <a:buNone/>
            </a:pP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2</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Biologiya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ta’lim</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standartining</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tarkibiy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qismlari</a:t>
            </a:r>
            <a:r>
              <a:rPr lang="ru-RU" sz="3200" dirty="0">
                <a:latin typeface="Times New Roman" pitchFamily="18" charset="0"/>
                <a:cs typeface="Times New Roman" pitchFamily="18" charset="0"/>
              </a:rPr>
              <a:t>.</a:t>
            </a:r>
          </a:p>
          <a:p>
            <a:pPr>
              <a:buNone/>
            </a:pP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3</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O‘quv</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dasturi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haqida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tushuncha</a:t>
            </a:r>
            <a:r>
              <a:rPr lang="ru-RU" sz="3200" dirty="0">
                <a:latin typeface="Times New Roman" pitchFamily="18" charset="0"/>
                <a:cs typeface="Times New Roman" pitchFamily="18" charset="0"/>
              </a:rPr>
              <a:t>.</a:t>
            </a:r>
          </a:p>
          <a:p>
            <a:pPr>
              <a:buNone/>
            </a:pP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4</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Biologiya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o‘quv</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dasturining</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tuzilishi</a:t>
            </a:r>
            <a:r>
              <a:rPr lang="ru-RU" sz="3200" dirty="0">
                <a:latin typeface="Times New Roman" pitchFamily="18" charset="0"/>
                <a:cs typeface="Times New Roman" pitchFamily="18" charset="0"/>
              </a:rPr>
              <a:t>.</a:t>
            </a:r>
          </a:p>
          <a:p>
            <a:pPr>
              <a:buNone/>
            </a:pPr>
            <a:r>
              <a:rPr lang="en-US" sz="3200" dirty="0" smtClean="0">
                <a:latin typeface="Times New Roman" pitchFamily="18" charset="0"/>
                <a:cs typeface="Times New Roman" pitchFamily="18" charset="0"/>
              </a:rPr>
              <a:t>	</a:t>
            </a:r>
            <a:r>
              <a:rPr lang="uz-Cyrl-UZ" sz="3200" dirty="0" smtClean="0">
                <a:latin typeface="Times New Roman" pitchFamily="18" charset="0"/>
                <a:cs typeface="Times New Roman" pitchFamily="18" charset="0"/>
              </a:rPr>
              <a:t>5</a:t>
            </a:r>
            <a:r>
              <a:rPr lang="uz-Cyrl-UZ" sz="3200" dirty="0">
                <a:latin typeface="Times New Roman" pitchFamily="18" charset="0"/>
                <a:cs typeface="Times New Roman" pitchFamily="18" charset="0"/>
              </a:rPr>
              <a:t>. Biologiya darsliklari tahlili</a:t>
            </a:r>
            <a:endParaRPr lang="ru-RU" sz="3200" dirty="0">
              <a:latin typeface="Times New Roman" pitchFamily="18" charset="0"/>
              <a:cs typeface="Times New Roman" pitchFamily="18" charset="0"/>
            </a:endParaRPr>
          </a:p>
          <a:p>
            <a:endParaRPr lang="ru-RU" dirty="0"/>
          </a:p>
        </p:txBody>
      </p:sp>
      <p:sp>
        <p:nvSpPr>
          <p:cNvPr id="2" name="Заголовок 1"/>
          <p:cNvSpPr>
            <a:spLocks noGrp="1"/>
          </p:cNvSpPr>
          <p:nvPr>
            <p:ph type="title"/>
          </p:nvPr>
        </p:nvSpPr>
        <p:spPr>
          <a:xfrm>
            <a:off x="500034" y="357166"/>
            <a:ext cx="8229600" cy="1143000"/>
          </a:xfrm>
        </p:spPr>
        <p:txBody>
          <a:bodyPr>
            <a:normAutofit/>
          </a:bodyPr>
          <a:lstStyle/>
          <a:p>
            <a:pPr algn="ctr"/>
            <a:r>
              <a:rPr lang="en-US" sz="3600" b="1" dirty="0" smtClean="0">
                <a:latin typeface="Times New Roman" pitchFamily="18" charset="0"/>
                <a:cs typeface="Times New Roman" pitchFamily="18" charset="0"/>
              </a:rPr>
              <a:t>       </a:t>
            </a:r>
            <a:r>
              <a:rPr lang="ru-RU" sz="3600" b="1" dirty="0" err="1" smtClean="0">
                <a:latin typeface="Times New Roman" pitchFamily="18" charset="0"/>
                <a:cs typeface="Times New Roman" pitchFamily="18" charset="0"/>
              </a:rPr>
              <a:t>Rеja</a:t>
            </a:r>
            <a:r>
              <a:rPr lang="ru-RU" sz="3600" b="1" dirty="0" smtClean="0">
                <a:latin typeface="Times New Roman" pitchFamily="18" charset="0"/>
                <a:cs typeface="Times New Roman" pitchFamily="18" charset="0"/>
              </a:rPr>
              <a:t>:</a:t>
            </a:r>
            <a:endParaRPr lang="ru-RU" sz="3600" dirty="0">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p:txBody>
          <a:bodyPr>
            <a:normAutofit fontScale="85000" lnSpcReduction="10000"/>
          </a:bodyPr>
          <a:lstStyle/>
          <a:p>
            <a:pPr>
              <a:buNone/>
            </a:pP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Inson</a:t>
            </a:r>
            <a:r>
              <a:rPr lang="en-US" i="1" dirty="0" smtClean="0">
                <a:latin typeface="Times New Roman" pitchFamily="18" charset="0"/>
                <a:cs typeface="Times New Roman" pitchFamily="18" charset="0"/>
              </a:rPr>
              <a:t> </a:t>
            </a:r>
            <a:r>
              <a:rPr lang="en-US" i="1" dirty="0" err="1">
                <a:latin typeface="Times New Roman" pitchFamily="18" charset="0"/>
                <a:cs typeface="Times New Roman" pitchFamily="18" charset="0"/>
              </a:rPr>
              <a:t>o‘z</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hayotida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shaxsiy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ijtimoiy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iqtisodiy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kasbiy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munosabatlarga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kirishishi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jamiyatda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o‘z</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o‘rnini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egallashi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duch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keladigan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muammolarning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yechimini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hal</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etishi</a:t>
            </a:r>
            <a:r>
              <a:rPr lang="en-US" i="1" dirty="0">
                <a:latin typeface="Times New Roman" pitchFamily="18" charset="0"/>
                <a:cs typeface="Times New Roman" pitchFamily="18" charset="0"/>
              </a:rPr>
              <a:t>, eng </a:t>
            </a:r>
            <a:r>
              <a:rPr lang="en-US" i="1" dirty="0" err="1">
                <a:latin typeface="Times New Roman" pitchFamily="18" charset="0"/>
                <a:cs typeface="Times New Roman" pitchFamily="18" charset="0"/>
              </a:rPr>
              <a:t>muhimi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o‘z</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sohasi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kasbi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bo‘yicha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raqobatbardosh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bo‘lishi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uchun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zarur</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bo‘lgan</a:t>
            </a:r>
            <a:r>
              <a:rPr lang="en-US" i="1" dirty="0">
                <a:latin typeface="Times New Roman" pitchFamily="18" charset="0"/>
                <a:cs typeface="Times New Roman" pitchFamily="18" charset="0"/>
              </a:rPr>
              <a:t> </a:t>
            </a:r>
            <a:r>
              <a:rPr lang="en-US" b="1" i="1" dirty="0" err="1">
                <a:latin typeface="Times New Roman" pitchFamily="18" charset="0"/>
                <a:cs typeface="Times New Roman" pitchFamily="18" charset="0"/>
              </a:rPr>
              <a:t>tayanch</a:t>
            </a:r>
            <a:r>
              <a:rPr lang="en-US" b="1" i="1" dirty="0">
                <a:latin typeface="Times New Roman" pitchFamily="18" charset="0"/>
                <a:cs typeface="Times New Roman" pitchFamily="18" charset="0"/>
              </a:rPr>
              <a:t> </a:t>
            </a:r>
            <a:r>
              <a:rPr lang="en-US" b="1" i="1" dirty="0" err="1" smtClean="0">
                <a:latin typeface="Times New Roman" pitchFamily="18" charset="0"/>
                <a:cs typeface="Times New Roman" pitchFamily="18" charset="0"/>
              </a:rPr>
              <a:t>kompetensiyalarga</a:t>
            </a:r>
            <a:r>
              <a:rPr lang="en-US" b="1"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ega</a:t>
            </a:r>
            <a:r>
              <a:rPr lang="en-US" i="1" dirty="0" smtClean="0">
                <a:latin typeface="Times New Roman" pitchFamily="18" charset="0"/>
                <a:cs typeface="Times New Roman" pitchFamily="18" charset="0"/>
              </a:rPr>
              <a:t> </a:t>
            </a:r>
            <a:r>
              <a:rPr lang="en-US" i="1" dirty="0" err="1">
                <a:latin typeface="Times New Roman" pitchFamily="18" charset="0"/>
                <a:cs typeface="Times New Roman" pitchFamily="18" charset="0"/>
              </a:rPr>
              <a:t>bo‘lishi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lozim</a:t>
            </a:r>
            <a:r>
              <a:rPr lang="en-US" i="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endParaRPr lang="ru-RU" dirty="0"/>
          </a:p>
        </p:txBody>
      </p:sp>
      <p:sp>
        <p:nvSpPr>
          <p:cNvPr id="4" name="Содержимое 3"/>
          <p:cNvSpPr>
            <a:spLocks noGrp="1"/>
          </p:cNvSpPr>
          <p:nvPr>
            <p:ph sz="half" idx="2"/>
          </p:nvPr>
        </p:nvSpPr>
        <p:spPr/>
        <p:txBody>
          <a:bodyPr>
            <a:normAutofit fontScale="85000" lnSpcReduction="10000"/>
          </a:bodyPr>
          <a:lstStyle/>
          <a:p>
            <a:pPr>
              <a:buNone/>
            </a:pP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Bundan</a:t>
            </a:r>
            <a:r>
              <a:rPr lang="en-US" i="1" dirty="0" smtClean="0">
                <a:latin typeface="Times New Roman" pitchFamily="18" charset="0"/>
                <a:cs typeface="Times New Roman" pitchFamily="18" charset="0"/>
              </a:rPr>
              <a:t> </a:t>
            </a:r>
            <a:r>
              <a:rPr lang="en-US" i="1" dirty="0" err="1">
                <a:latin typeface="Times New Roman" pitchFamily="18" charset="0"/>
                <a:cs typeface="Times New Roman" pitchFamily="18" charset="0"/>
              </a:rPr>
              <a:t>tashqari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ta'limda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har</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bir</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o‘quv</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fanini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o‘zlashtirish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jarayonida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o‘quvchilarda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shu</a:t>
            </a:r>
            <a:r>
              <a:rPr lang="en-US" i="1" dirty="0">
                <a:latin typeface="Times New Roman" pitchFamily="18" charset="0"/>
                <a:cs typeface="Times New Roman" pitchFamily="18" charset="0"/>
              </a:rPr>
              <a:t> fanning </a:t>
            </a:r>
            <a:r>
              <a:rPr lang="en-US" i="1" dirty="0" err="1">
                <a:latin typeface="Times New Roman" pitchFamily="18" charset="0"/>
                <a:cs typeface="Times New Roman" pitchFamily="18" charset="0"/>
              </a:rPr>
              <a:t>o‘ziga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xosligi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mazmunidan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kelib</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chiqqan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holda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sohaga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tegishli</a:t>
            </a:r>
            <a:r>
              <a:rPr lang="en-US" i="1" dirty="0">
                <a:latin typeface="Times New Roman" pitchFamily="18" charset="0"/>
                <a:cs typeface="Times New Roman" pitchFamily="18" charset="0"/>
              </a:rPr>
              <a:t> </a:t>
            </a:r>
            <a:r>
              <a:rPr lang="en-US" b="1" i="1" dirty="0" err="1">
                <a:latin typeface="Times New Roman" pitchFamily="18" charset="0"/>
                <a:cs typeface="Times New Roman" pitchFamily="18" charset="0"/>
              </a:rPr>
              <a:t>xususiy</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kompetensiyalar</a:t>
            </a:r>
            <a:r>
              <a:rPr lang="en-US" i="1" dirty="0" err="1">
                <a:latin typeface="Times New Roman" pitchFamily="18" charset="0"/>
                <a:cs typeface="Times New Roman" pitchFamily="18" charset="0"/>
              </a:rPr>
              <a:t>ham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shakllantiriladi</a:t>
            </a:r>
            <a:r>
              <a:rPr lang="en-US" i="1"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buNone/>
            </a:pPr>
            <a:r>
              <a:rPr lang="en-US" dirty="0"/>
              <a:t> </a:t>
            </a:r>
            <a:endParaRPr lang="ru-RU" dirty="0"/>
          </a:p>
          <a:p>
            <a:endParaRPr lang="ru-RU" dirty="0"/>
          </a:p>
        </p:txBody>
      </p:sp>
      <p:sp>
        <p:nvSpPr>
          <p:cNvPr id="2" name="Заголовок 1"/>
          <p:cNvSpPr>
            <a:spLocks noGrp="1"/>
          </p:cNvSpPr>
          <p:nvPr>
            <p:ph type="title"/>
          </p:nvPr>
        </p:nvSpPr>
        <p:spPr/>
        <p:txBody>
          <a:bodyPr>
            <a:normAutofit fontScale="90000"/>
          </a:bodyPr>
          <a:lstStyle/>
          <a:p>
            <a:r>
              <a:rPr lang="en-US" b="1" dirty="0" err="1">
                <a:latin typeface="Times New Roman" pitchFamily="18" charset="0"/>
                <a:cs typeface="Times New Roman" pitchFamily="18" charset="0"/>
              </a:rPr>
              <a:t>Kompetensiyalar</a:t>
            </a:r>
            <a:r>
              <a:rPr lang="en-US" b="1" dirty="0">
                <a:latin typeface="Times New Roman" pitchFamily="18" charset="0"/>
                <a:cs typeface="Times New Roman" pitchFamily="18" charset="0"/>
              </a:rPr>
              <a:t> </a:t>
            </a:r>
            <a:r>
              <a:rPr lang="en-US" dirty="0" err="1">
                <a:latin typeface="Times New Roman" pitchFamily="18" charset="0"/>
                <a:cs typeface="Times New Roman" pitchFamily="18" charset="0"/>
              </a:rPr>
              <a:t>quyidagi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guruhlarga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ajratiladi</a:t>
            </a:r>
            <a:r>
              <a:rPr lang="en-US"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p:txBody>
          <a:bodyPr>
            <a:normAutofit fontScale="40000" lnSpcReduction="20000"/>
          </a:bodyPr>
          <a:lstStyle/>
          <a:p>
            <a:pPr lvl="0">
              <a:buNone/>
            </a:pPr>
            <a:r>
              <a:rPr lang="en-US" b="1" i="1" u="sng" dirty="0" smtClean="0"/>
              <a:t>	</a:t>
            </a:r>
            <a:r>
              <a:rPr lang="ru-RU" sz="3300" b="1" i="1" u="sng" dirty="0" err="1" smtClean="0">
                <a:latin typeface="Times New Roman" pitchFamily="18" charset="0"/>
                <a:cs typeface="Times New Roman" pitchFamily="18" charset="0"/>
              </a:rPr>
              <a:t>Kommunikativ</a:t>
            </a:r>
            <a:r>
              <a:rPr lang="ru-RU" sz="3300" b="1" i="1" u="sng" dirty="0" smtClean="0">
                <a:latin typeface="Times New Roman" pitchFamily="18" charset="0"/>
                <a:cs typeface="Times New Roman" pitchFamily="18" charset="0"/>
              </a:rPr>
              <a:t> </a:t>
            </a:r>
            <a:r>
              <a:rPr lang="ru-RU" sz="3300" b="1" i="1" u="sng" dirty="0" err="1">
                <a:latin typeface="Times New Roman" pitchFamily="18" charset="0"/>
                <a:cs typeface="Times New Roman" pitchFamily="18" charset="0"/>
              </a:rPr>
              <a:t>kompetensiya</a:t>
            </a:r>
            <a:r>
              <a:rPr lang="ru-RU" sz="3300" b="1" i="1" u="sng" dirty="0">
                <a:latin typeface="Times New Roman" pitchFamily="18" charset="0"/>
                <a:cs typeface="Times New Roman" pitchFamily="18" charset="0"/>
              </a:rPr>
              <a:t> </a:t>
            </a:r>
            <a:endParaRPr lang="ru-RU" sz="3300" dirty="0">
              <a:latin typeface="Times New Roman" pitchFamily="18" charset="0"/>
              <a:cs typeface="Times New Roman" pitchFamily="18" charset="0"/>
            </a:endParaRPr>
          </a:p>
          <a:p>
            <a:pPr lvl="0"/>
            <a:r>
              <a:rPr lang="ru-RU" sz="3300" dirty="0" err="1">
                <a:latin typeface="Times New Roman" pitchFamily="18" charset="0"/>
                <a:cs typeface="Times New Roman" pitchFamily="18" charset="0"/>
              </a:rPr>
              <a:t>jamiyatda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o‘zaro</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muloqotga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kirishish</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uchun</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ona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tili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va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birorta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xorijiy</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tilni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mukammal</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o‘zlashtirish</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hamda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muloqotda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samarali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foydalana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olish</a:t>
            </a:r>
            <a:r>
              <a:rPr lang="ru-RU" sz="3300" dirty="0">
                <a:latin typeface="Times New Roman" pitchFamily="18" charset="0"/>
                <a:cs typeface="Times New Roman" pitchFamily="18" charset="0"/>
              </a:rPr>
              <a:t>; </a:t>
            </a:r>
          </a:p>
          <a:p>
            <a:pPr lvl="0"/>
            <a:r>
              <a:rPr lang="ru-RU" sz="3300" dirty="0" err="1">
                <a:latin typeface="Times New Roman" pitchFamily="18" charset="0"/>
                <a:cs typeface="Times New Roman" pitchFamily="18" charset="0"/>
              </a:rPr>
              <a:t>o‘z</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fikrini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og‘zaki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va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yozma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tarzda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aniq</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va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tushunarli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bayon</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qila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olish</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mavzudan</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kelib</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chiqib</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savollarni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mantiqan</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to‘g‘ri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qo‘ya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olish</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va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javob</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berish</a:t>
            </a:r>
            <a:r>
              <a:rPr lang="ru-RU" sz="3300" dirty="0">
                <a:latin typeface="Times New Roman" pitchFamily="18" charset="0"/>
                <a:cs typeface="Times New Roman" pitchFamily="18" charset="0"/>
              </a:rPr>
              <a:t>; </a:t>
            </a:r>
          </a:p>
          <a:p>
            <a:pPr lvl="0"/>
            <a:r>
              <a:rPr lang="ru-RU" sz="3300" dirty="0" err="1">
                <a:latin typeface="Times New Roman" pitchFamily="18" charset="0"/>
                <a:cs typeface="Times New Roman" pitchFamily="18" charset="0"/>
              </a:rPr>
              <a:t>ijtimoiy</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moslashuvchanlik</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o‘zaro</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muloqotda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muomala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madaniyatiga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amal</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qilish</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jamoaviy</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hamkorlikda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ishlay</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olish</a:t>
            </a:r>
            <a:r>
              <a:rPr lang="ru-RU" sz="3300" dirty="0">
                <a:latin typeface="Times New Roman" pitchFamily="18" charset="0"/>
                <a:cs typeface="Times New Roman" pitchFamily="18" charset="0"/>
              </a:rPr>
              <a:t>; </a:t>
            </a:r>
          </a:p>
          <a:p>
            <a:pPr lvl="0"/>
            <a:r>
              <a:rPr lang="ru-RU" sz="3300" dirty="0" err="1">
                <a:latin typeface="Times New Roman" pitchFamily="18" charset="0"/>
                <a:cs typeface="Times New Roman" pitchFamily="18" charset="0"/>
              </a:rPr>
              <a:t>muloqotda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suhbatdosh</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fikrini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hurmat</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qilgan</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holda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o‘z</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pozitsiyasini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himoya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qila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bilish</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uni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ishontira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bilish</a:t>
            </a:r>
            <a:r>
              <a:rPr lang="ru-RU" sz="3300" dirty="0">
                <a:latin typeface="Times New Roman" pitchFamily="18" charset="0"/>
                <a:cs typeface="Times New Roman" pitchFamily="18" charset="0"/>
              </a:rPr>
              <a:t>;</a:t>
            </a:r>
          </a:p>
          <a:p>
            <a:pPr lvl="0"/>
            <a:r>
              <a:rPr lang="ru-RU" sz="3300" dirty="0" err="1">
                <a:latin typeface="Times New Roman" pitchFamily="18" charset="0"/>
                <a:cs typeface="Times New Roman" pitchFamily="18" charset="0"/>
              </a:rPr>
              <a:t>turli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ziddiyatli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vaziyatlarda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o‘z</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ehtiroslarini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boshqarish</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muammo</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va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kelishmovchiliklarni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hal</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etishda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zarur</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konstruktiv</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bo‘lgan</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qarorlarni</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qabul</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qila</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olish</a:t>
            </a:r>
            <a:r>
              <a:rPr lang="ru-RU" sz="3300" dirty="0">
                <a:latin typeface="Times New Roman" pitchFamily="18" charset="0"/>
                <a:cs typeface="Times New Roman" pitchFamily="18" charset="0"/>
              </a:rPr>
              <a:t>; </a:t>
            </a:r>
          </a:p>
          <a:p>
            <a:endParaRPr lang="ru-RU" sz="3300" dirty="0"/>
          </a:p>
        </p:txBody>
      </p:sp>
      <p:sp>
        <p:nvSpPr>
          <p:cNvPr id="4" name="Содержимое 3"/>
          <p:cNvSpPr>
            <a:spLocks noGrp="1"/>
          </p:cNvSpPr>
          <p:nvPr>
            <p:ph sz="half" idx="2"/>
          </p:nvPr>
        </p:nvSpPr>
        <p:spPr/>
        <p:txBody>
          <a:bodyPr>
            <a:normAutofit fontScale="40000" lnSpcReduction="20000"/>
          </a:bodyPr>
          <a:lstStyle/>
          <a:p>
            <a:pPr lvl="0">
              <a:buNone/>
            </a:pPr>
            <a:r>
              <a:rPr lang="en-US" sz="3800" b="1" i="1" u="sng" dirty="0" smtClean="0"/>
              <a:t>	</a:t>
            </a:r>
            <a:r>
              <a:rPr lang="ru-RU" sz="3800" b="1" i="1" u="sng" dirty="0" err="1" smtClean="0">
                <a:latin typeface="Times New Roman" pitchFamily="18" charset="0"/>
                <a:cs typeface="Times New Roman" pitchFamily="18" charset="0"/>
              </a:rPr>
              <a:t>Axborot</a:t>
            </a:r>
            <a:r>
              <a:rPr lang="ru-RU" sz="3800" b="1" i="1" u="sng" dirty="0" smtClean="0">
                <a:latin typeface="Times New Roman" pitchFamily="18" charset="0"/>
                <a:cs typeface="Times New Roman" pitchFamily="18" charset="0"/>
              </a:rPr>
              <a:t> </a:t>
            </a:r>
            <a:r>
              <a:rPr lang="ru-RU" sz="3800" b="1" i="1" u="sng" dirty="0" err="1">
                <a:latin typeface="Times New Roman" pitchFamily="18" charset="0"/>
                <a:cs typeface="Times New Roman" pitchFamily="18" charset="0"/>
              </a:rPr>
              <a:t>bilan</a:t>
            </a:r>
            <a:r>
              <a:rPr lang="ru-RU" sz="3800" b="1" i="1" u="sng" dirty="0">
                <a:latin typeface="Times New Roman" pitchFamily="18" charset="0"/>
                <a:cs typeface="Times New Roman" pitchFamily="18" charset="0"/>
              </a:rPr>
              <a:t> </a:t>
            </a:r>
            <a:r>
              <a:rPr lang="ru-RU" sz="3800" b="1" i="1" u="sng" dirty="0" err="1">
                <a:latin typeface="Times New Roman" pitchFamily="18" charset="0"/>
                <a:cs typeface="Times New Roman" pitchFamily="18" charset="0"/>
              </a:rPr>
              <a:t>ishlash</a:t>
            </a:r>
            <a:r>
              <a:rPr lang="ru-RU" sz="3800" b="1" i="1" u="sng" dirty="0">
                <a:latin typeface="Times New Roman" pitchFamily="18" charset="0"/>
                <a:cs typeface="Times New Roman" pitchFamily="18" charset="0"/>
              </a:rPr>
              <a:t> </a:t>
            </a:r>
            <a:r>
              <a:rPr lang="ru-RU" sz="3800" b="1" i="1" u="sng" dirty="0" err="1">
                <a:latin typeface="Times New Roman" pitchFamily="18" charset="0"/>
                <a:cs typeface="Times New Roman" pitchFamily="18" charset="0"/>
              </a:rPr>
              <a:t>kompetensiyasi</a:t>
            </a:r>
            <a:r>
              <a:rPr lang="ru-RU" sz="3800" b="1" i="1" u="sng" dirty="0">
                <a:latin typeface="Times New Roman" pitchFamily="18" charset="0"/>
                <a:cs typeface="Times New Roman" pitchFamily="18" charset="0"/>
              </a:rPr>
              <a:t> </a:t>
            </a:r>
            <a:endParaRPr lang="ru-RU" sz="3800" dirty="0">
              <a:latin typeface="Times New Roman" pitchFamily="18" charset="0"/>
              <a:cs typeface="Times New Roman" pitchFamily="18" charset="0"/>
            </a:endParaRPr>
          </a:p>
          <a:p>
            <a:pPr lvl="0"/>
            <a:r>
              <a:rPr lang="en-US" sz="3800" dirty="0" err="1">
                <a:latin typeface="Times New Roman" pitchFamily="18" charset="0"/>
                <a:cs typeface="Times New Roman" pitchFamily="18" charset="0"/>
              </a:rPr>
              <a:t>mavjud</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axborot</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manbalaridan</a:t>
            </a:r>
            <a:r>
              <a:rPr lang="en-US" sz="3800" dirty="0">
                <a:latin typeface="Times New Roman" pitchFamily="18" charset="0"/>
                <a:cs typeface="Times New Roman" pitchFamily="18" charset="0"/>
              </a:rPr>
              <a:t> </a:t>
            </a:r>
            <a:r>
              <a:rPr lang="en-US" sz="3800" i="1" dirty="0">
                <a:latin typeface="Times New Roman" pitchFamily="18" charset="0"/>
                <a:cs typeface="Times New Roman" pitchFamily="18" charset="0"/>
              </a:rPr>
              <a:t>(internet, </a:t>
            </a:r>
            <a:r>
              <a:rPr lang="en-US" sz="3800" i="1" dirty="0" err="1">
                <a:latin typeface="Times New Roman" pitchFamily="18" charset="0"/>
                <a:cs typeface="Times New Roman" pitchFamily="18" charset="0"/>
              </a:rPr>
              <a:t>televizor</a:t>
            </a:r>
            <a:r>
              <a:rPr lang="en-US" sz="3800" i="1" dirty="0">
                <a:latin typeface="Times New Roman" pitchFamily="18" charset="0"/>
                <a:cs typeface="Times New Roman" pitchFamily="18" charset="0"/>
              </a:rPr>
              <a:t>, radio (audio-video </a:t>
            </a:r>
            <a:r>
              <a:rPr lang="en-US" sz="3800" i="1" dirty="0" err="1">
                <a:latin typeface="Times New Roman" pitchFamily="18" charset="0"/>
                <a:cs typeface="Times New Roman" pitchFamily="18" charset="0"/>
              </a:rPr>
              <a:t>yozuv</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telefon</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kompyuter</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elektron</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pochta</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va</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boshq</a:t>
            </a:r>
            <a:r>
              <a:rPr lang="en-US" sz="3800" i="1" dirty="0">
                <a:latin typeface="Times New Roman" pitchFamily="18" charset="0"/>
                <a:cs typeface="Times New Roman" pitchFamily="18" charset="0"/>
              </a:rPr>
              <a:t>.)</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foydalana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olish</a:t>
            </a:r>
            <a:r>
              <a:rPr lang="en-US" sz="3800" dirty="0">
                <a:latin typeface="Times New Roman" pitchFamily="18" charset="0"/>
                <a:cs typeface="Times New Roman" pitchFamily="18" charset="0"/>
              </a:rPr>
              <a:t>; </a:t>
            </a:r>
            <a:endParaRPr lang="ru-RU" sz="3800" dirty="0">
              <a:latin typeface="Times New Roman" pitchFamily="18" charset="0"/>
              <a:cs typeface="Times New Roman" pitchFamily="18" charset="0"/>
            </a:endParaRPr>
          </a:p>
          <a:p>
            <a:pPr lvl="0"/>
            <a:r>
              <a:rPr lang="en-US" sz="3800" dirty="0">
                <a:latin typeface="Times New Roman" pitchFamily="18" charset="0"/>
                <a:cs typeface="Times New Roman" pitchFamily="18" charset="0"/>
              </a:rPr>
              <a:t>media </a:t>
            </a:r>
            <a:r>
              <a:rPr lang="en-US" sz="3800" dirty="0" err="1">
                <a:latin typeface="Times New Roman" pitchFamily="18" charset="0"/>
                <a:cs typeface="Times New Roman" pitchFamily="18" charset="0"/>
              </a:rPr>
              <a:t>vositalardan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zarur</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bo‘lgan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axborotlarni</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izlab</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topa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olish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saralash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qayta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ishlash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uzatish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saqlash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xavfsizligini</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ta'minlash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va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foydalanishda</a:t>
            </a:r>
            <a:r>
              <a:rPr lang="en-US" sz="3800" dirty="0">
                <a:latin typeface="Times New Roman" pitchFamily="18" charset="0"/>
                <a:cs typeface="Times New Roman" pitchFamily="18" charset="0"/>
              </a:rPr>
              <a:t> media-</a:t>
            </a:r>
            <a:r>
              <a:rPr lang="en-US" sz="3800" dirty="0" err="1">
                <a:latin typeface="Times New Roman" pitchFamily="18" charset="0"/>
                <a:cs typeface="Times New Roman" pitchFamily="18" charset="0"/>
              </a:rPr>
              <a:t>madaniyatga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rioya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qilish</a:t>
            </a:r>
            <a:r>
              <a:rPr lang="en-US" sz="3800" dirty="0">
                <a:latin typeface="Times New Roman" pitchFamily="18" charset="0"/>
                <a:cs typeface="Times New Roman" pitchFamily="18" charset="0"/>
              </a:rPr>
              <a:t>; </a:t>
            </a:r>
            <a:endParaRPr lang="ru-RU" sz="3800" dirty="0">
              <a:latin typeface="Times New Roman" pitchFamily="18" charset="0"/>
              <a:cs typeface="Times New Roman" pitchFamily="18" charset="0"/>
            </a:endParaRPr>
          </a:p>
          <a:p>
            <a:pPr lvl="0"/>
            <a:r>
              <a:rPr lang="en-US" sz="3800" dirty="0" err="1">
                <a:latin typeface="Times New Roman" pitchFamily="18" charset="0"/>
                <a:cs typeface="Times New Roman" pitchFamily="18" charset="0"/>
              </a:rPr>
              <a:t>ma'lumotlar</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bazasini</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yarata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olish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asosiylarini</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tanlay</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olish</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va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ularni</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tahlil</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qila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bilish</a:t>
            </a:r>
            <a:r>
              <a:rPr lang="en-US" sz="3800" dirty="0">
                <a:latin typeface="Times New Roman" pitchFamily="18" charset="0"/>
                <a:cs typeface="Times New Roman" pitchFamily="18" charset="0"/>
              </a:rPr>
              <a:t>; </a:t>
            </a:r>
            <a:endParaRPr lang="ru-RU" sz="3800" dirty="0">
              <a:latin typeface="Times New Roman" pitchFamily="18" charset="0"/>
              <a:cs typeface="Times New Roman" pitchFamily="18" charset="0"/>
            </a:endParaRPr>
          </a:p>
          <a:p>
            <a:pPr lvl="0"/>
            <a:r>
              <a:rPr lang="en-US" sz="3800" dirty="0" err="1">
                <a:latin typeface="Times New Roman" pitchFamily="18" charset="0"/>
                <a:cs typeface="Times New Roman" pitchFamily="18" charset="0"/>
              </a:rPr>
              <a:t>kundalik</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faoliyatda</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uchraydigan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hujjatlar</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bilan</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ishlay</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olish</a:t>
            </a:r>
            <a:r>
              <a:rPr lang="en-US" sz="3800" dirty="0">
                <a:latin typeface="Times New Roman" pitchFamily="18" charset="0"/>
                <a:cs typeface="Times New Roman" pitchFamily="18" charset="0"/>
              </a:rPr>
              <a:t> </a:t>
            </a:r>
            <a:r>
              <a:rPr lang="en-US" sz="3800" i="1" dirty="0">
                <a:latin typeface="Times New Roman" pitchFamily="18" charset="0"/>
                <a:cs typeface="Times New Roman" pitchFamily="18" charset="0"/>
              </a:rPr>
              <a:t>(</a:t>
            </a:r>
            <a:r>
              <a:rPr lang="en-US" sz="3800" i="1" dirty="0" err="1">
                <a:latin typeface="Times New Roman" pitchFamily="18" charset="0"/>
                <a:cs typeface="Times New Roman" pitchFamily="18" charset="0"/>
              </a:rPr>
              <a:t>oddiy</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tabriknomalar</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yoza</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olish</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anketalarni</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to‘ldirish</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mehmonxona</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ro‘yxatida</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o‘zi</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to‘g‘risidagi</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ma'lumotlarni</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qayd</a:t>
            </a:r>
            <a:r>
              <a:rPr lang="en-US" sz="3800" i="1" dirty="0">
                <a:latin typeface="Times New Roman" pitchFamily="18" charset="0"/>
                <a:cs typeface="Times New Roman" pitchFamily="18" charset="0"/>
              </a:rPr>
              <a:t> eta </a:t>
            </a:r>
            <a:r>
              <a:rPr lang="en-US" sz="3800" i="1" dirty="0" err="1">
                <a:latin typeface="Times New Roman" pitchFamily="18" charset="0"/>
                <a:cs typeface="Times New Roman" pitchFamily="18" charset="0"/>
              </a:rPr>
              <a:t>olishi</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va</a:t>
            </a:r>
            <a:r>
              <a:rPr lang="en-US" sz="3800" i="1" dirty="0">
                <a:latin typeface="Times New Roman" pitchFamily="18" charset="0"/>
                <a:cs typeface="Times New Roman" pitchFamily="18" charset="0"/>
              </a:rPr>
              <a:t> </a:t>
            </a:r>
            <a:r>
              <a:rPr lang="en-US" sz="3800" i="1" dirty="0" err="1">
                <a:latin typeface="Times New Roman" pitchFamily="18" charset="0"/>
                <a:cs typeface="Times New Roman" pitchFamily="18" charset="0"/>
              </a:rPr>
              <a:t>boshq</a:t>
            </a:r>
            <a:r>
              <a:rPr lang="en-US" sz="3800" i="1" dirty="0">
                <a:latin typeface="Times New Roman" pitchFamily="18" charset="0"/>
                <a:cs typeface="Times New Roman" pitchFamily="18" charset="0"/>
              </a:rPr>
              <a:t>.)</a:t>
            </a:r>
            <a:endParaRPr lang="ru-RU" sz="3800" dirty="0">
              <a:latin typeface="Times New Roman" pitchFamily="18" charset="0"/>
              <a:cs typeface="Times New Roman" pitchFamily="18" charset="0"/>
            </a:endParaRPr>
          </a:p>
          <a:p>
            <a:r>
              <a:rPr lang="en-US" sz="3800" i="1" dirty="0">
                <a:latin typeface="Times New Roman" pitchFamily="18" charset="0"/>
                <a:cs typeface="Times New Roman" pitchFamily="18" charset="0"/>
              </a:rPr>
              <a:t> </a:t>
            </a:r>
            <a:endParaRPr lang="ru-RU" sz="3800" dirty="0">
              <a:latin typeface="Times New Roman" pitchFamily="18" charset="0"/>
              <a:cs typeface="Times New Roman" pitchFamily="18" charset="0"/>
            </a:endParaRPr>
          </a:p>
          <a:p>
            <a:endParaRPr lang="ru-RU" dirty="0"/>
          </a:p>
        </p:txBody>
      </p:sp>
      <p:sp>
        <p:nvSpPr>
          <p:cNvPr id="2" name="Заголовок 1"/>
          <p:cNvSpPr>
            <a:spLocks noGrp="1"/>
          </p:cNvSpPr>
          <p:nvPr>
            <p:ph type="title"/>
          </p:nvPr>
        </p:nvSpPr>
        <p:spPr/>
        <p:txBody>
          <a:bodyPr>
            <a:normAutofit/>
          </a:bodyPr>
          <a:lstStyle/>
          <a:p>
            <a:r>
              <a:rPr lang="ru-RU" b="1" dirty="0" err="1">
                <a:latin typeface="Times New Roman" pitchFamily="18" charset="0"/>
                <a:cs typeface="Times New Roman" pitchFamily="18" charset="0"/>
              </a:rPr>
              <a:t>Tayanch</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kompetensiyalar</a:t>
            </a:r>
            <a:r>
              <a:rPr lang="ru-RU" b="1"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p:txBody>
          <a:bodyPr>
            <a:normAutofit fontScale="55000" lnSpcReduction="20000"/>
          </a:bodyPr>
          <a:lstStyle/>
          <a:p>
            <a:r>
              <a:rPr lang="en-US" b="1" i="1" dirty="0"/>
              <a:t>3</a:t>
            </a:r>
            <a:r>
              <a:rPr lang="en-US" b="1" i="1" u="sng" dirty="0"/>
              <a:t>. </a:t>
            </a:r>
            <a:r>
              <a:rPr lang="en-US" b="1" i="1" u="sng" dirty="0" err="1"/>
              <a:t>Shaxs</a:t>
            </a:r>
            <a:r>
              <a:rPr lang="en-US" b="1" i="1" u="sng" dirty="0"/>
              <a:t> </a:t>
            </a:r>
            <a:r>
              <a:rPr lang="en-US" b="1" i="1" u="sng" dirty="0" err="1"/>
              <a:t>sifatida</a:t>
            </a:r>
            <a:r>
              <a:rPr lang="en-US" b="1" i="1" u="sng" dirty="0"/>
              <a:t> </a:t>
            </a:r>
            <a:r>
              <a:rPr lang="en-US" b="1" i="1" u="sng" dirty="0" err="1"/>
              <a:t>o‘z-o‘zini</a:t>
            </a:r>
            <a:r>
              <a:rPr lang="en-US" b="1" i="1" u="sng" dirty="0"/>
              <a:t> </a:t>
            </a:r>
            <a:r>
              <a:rPr lang="en-US" b="1" i="1" u="sng" dirty="0" err="1"/>
              <a:t>rivojlantirish</a:t>
            </a:r>
            <a:r>
              <a:rPr lang="en-US" b="1" i="1" u="sng" dirty="0"/>
              <a:t> </a:t>
            </a:r>
            <a:r>
              <a:rPr lang="en-US" b="1" i="1" u="sng" dirty="0" err="1"/>
              <a:t>kompetensiyasi</a:t>
            </a:r>
            <a:endParaRPr lang="ru-RU" dirty="0"/>
          </a:p>
          <a:p>
            <a:pPr lvl="0"/>
            <a:r>
              <a:rPr lang="en-US" dirty="0" err="1"/>
              <a:t>shaxs</a:t>
            </a:r>
            <a:r>
              <a:rPr lang="en-US" dirty="0"/>
              <a:t> </a:t>
            </a:r>
            <a:r>
              <a:rPr lang="en-US" dirty="0" err="1"/>
              <a:t>sifatida</a:t>
            </a:r>
            <a:r>
              <a:rPr lang="en-US" dirty="0"/>
              <a:t> </a:t>
            </a:r>
            <a:r>
              <a:rPr lang="en-US" dirty="0" err="1"/>
              <a:t>doimiy</a:t>
            </a:r>
            <a:r>
              <a:rPr lang="en-US" dirty="0"/>
              <a:t> </a:t>
            </a:r>
            <a:r>
              <a:rPr lang="en-US" dirty="0" err="1"/>
              <a:t>ravishda</a:t>
            </a:r>
            <a:r>
              <a:rPr lang="en-US" dirty="0"/>
              <a:t> </a:t>
            </a:r>
            <a:r>
              <a:rPr lang="en-US" dirty="0" err="1"/>
              <a:t>o‘z-o‘zini</a:t>
            </a:r>
            <a:r>
              <a:rPr lang="en-US" dirty="0"/>
              <a:t> </a:t>
            </a:r>
            <a:r>
              <a:rPr lang="en-US" dirty="0" err="1"/>
              <a:t>rivojlantirish</a:t>
            </a:r>
            <a:r>
              <a:rPr lang="en-US" dirty="0"/>
              <a:t>, </a:t>
            </a:r>
            <a:r>
              <a:rPr lang="en-US" dirty="0" err="1"/>
              <a:t>jismoniy</a:t>
            </a:r>
            <a:r>
              <a:rPr lang="en-US" dirty="0"/>
              <a:t>, </a:t>
            </a:r>
            <a:r>
              <a:rPr lang="en-US" dirty="0" err="1"/>
              <a:t>ma'naviy</a:t>
            </a:r>
            <a:r>
              <a:rPr lang="en-US" dirty="0"/>
              <a:t>, </a:t>
            </a:r>
            <a:r>
              <a:rPr lang="en-US" dirty="0" err="1"/>
              <a:t>ruhiy</a:t>
            </a:r>
            <a:r>
              <a:rPr lang="en-US" dirty="0"/>
              <a:t> </a:t>
            </a:r>
            <a:r>
              <a:rPr lang="en-US" dirty="0" err="1"/>
              <a:t>va</a:t>
            </a:r>
            <a:r>
              <a:rPr lang="en-US" dirty="0"/>
              <a:t> </a:t>
            </a:r>
            <a:r>
              <a:rPr lang="en-US" dirty="0" err="1"/>
              <a:t>intellektual</a:t>
            </a:r>
            <a:r>
              <a:rPr lang="en-US" dirty="0"/>
              <a:t> </a:t>
            </a:r>
            <a:r>
              <a:rPr lang="en-US" dirty="0" err="1"/>
              <a:t>kamolotga</a:t>
            </a:r>
            <a:r>
              <a:rPr lang="en-US" dirty="0"/>
              <a:t> </a:t>
            </a:r>
            <a:r>
              <a:rPr lang="en-US" dirty="0" err="1"/>
              <a:t>intilish</a:t>
            </a:r>
            <a:r>
              <a:rPr lang="en-US" dirty="0"/>
              <a:t>;</a:t>
            </a:r>
            <a:endParaRPr lang="ru-RU" dirty="0"/>
          </a:p>
          <a:p>
            <a:pPr lvl="0"/>
            <a:r>
              <a:rPr lang="en-US" dirty="0" err="1"/>
              <a:t>hayot</a:t>
            </a:r>
            <a:r>
              <a:rPr lang="en-US" dirty="0"/>
              <a:t> </a:t>
            </a:r>
            <a:r>
              <a:rPr lang="en-US" dirty="0" err="1"/>
              <a:t>davomida</a:t>
            </a:r>
            <a:r>
              <a:rPr lang="en-US" dirty="0"/>
              <a:t> </a:t>
            </a:r>
            <a:r>
              <a:rPr lang="en-US" dirty="0" err="1"/>
              <a:t>o‘qib-o‘rganish</a:t>
            </a:r>
            <a:r>
              <a:rPr lang="en-US" dirty="0"/>
              <a:t>, </a:t>
            </a:r>
            <a:r>
              <a:rPr lang="en-US" dirty="0" err="1"/>
              <a:t>bilim</a:t>
            </a:r>
            <a:r>
              <a:rPr lang="en-US" dirty="0"/>
              <a:t>, </a:t>
            </a:r>
            <a:r>
              <a:rPr lang="en-US" dirty="0" err="1"/>
              <a:t>tajribani</a:t>
            </a:r>
            <a:r>
              <a:rPr lang="en-US" dirty="0"/>
              <a:t> </a:t>
            </a:r>
            <a:r>
              <a:rPr lang="en-US" dirty="0" err="1"/>
              <a:t>mustaqil</a:t>
            </a:r>
            <a:r>
              <a:rPr lang="en-US" dirty="0"/>
              <a:t> </a:t>
            </a:r>
            <a:r>
              <a:rPr lang="en-US" dirty="0" err="1"/>
              <a:t>ravishda</a:t>
            </a:r>
            <a:r>
              <a:rPr lang="en-US" dirty="0"/>
              <a:t> </a:t>
            </a:r>
            <a:r>
              <a:rPr lang="en-US" dirty="0" err="1"/>
              <a:t>muntazam</a:t>
            </a:r>
            <a:r>
              <a:rPr lang="en-US" dirty="0"/>
              <a:t> </a:t>
            </a:r>
            <a:r>
              <a:rPr lang="en-US" dirty="0" err="1"/>
              <a:t>oshirib</a:t>
            </a:r>
            <a:r>
              <a:rPr lang="en-US" dirty="0"/>
              <a:t> </a:t>
            </a:r>
            <a:r>
              <a:rPr lang="en-US" dirty="0" err="1"/>
              <a:t>borish</a:t>
            </a:r>
            <a:r>
              <a:rPr lang="en-US" dirty="0"/>
              <a:t>; </a:t>
            </a:r>
            <a:endParaRPr lang="ru-RU" dirty="0"/>
          </a:p>
          <a:p>
            <a:pPr lvl="0"/>
            <a:r>
              <a:rPr lang="en-US" dirty="0" err="1"/>
              <a:t>o‘z</a:t>
            </a:r>
            <a:r>
              <a:rPr lang="en-US" dirty="0"/>
              <a:t> </a:t>
            </a:r>
            <a:r>
              <a:rPr lang="en-US" dirty="0" err="1"/>
              <a:t>hatti-harakatini</a:t>
            </a:r>
            <a:r>
              <a:rPr lang="en-US" dirty="0"/>
              <a:t> </a:t>
            </a:r>
            <a:r>
              <a:rPr lang="en-US" dirty="0" err="1"/>
              <a:t>adekvat</a:t>
            </a:r>
            <a:r>
              <a:rPr lang="en-US" dirty="0"/>
              <a:t> </a:t>
            </a:r>
            <a:r>
              <a:rPr lang="en-US" dirty="0" err="1"/>
              <a:t>baholash</a:t>
            </a:r>
            <a:r>
              <a:rPr lang="en-US" dirty="0"/>
              <a:t>, </a:t>
            </a:r>
            <a:r>
              <a:rPr lang="en-US" dirty="0" err="1"/>
              <a:t>o‘zini</a:t>
            </a:r>
            <a:r>
              <a:rPr lang="en-US" dirty="0"/>
              <a:t> </a:t>
            </a:r>
            <a:r>
              <a:rPr lang="en-US" dirty="0" err="1"/>
              <a:t>nazorat</a:t>
            </a:r>
            <a:r>
              <a:rPr lang="en-US" dirty="0"/>
              <a:t> </a:t>
            </a:r>
            <a:r>
              <a:rPr lang="en-US" dirty="0" err="1"/>
              <a:t>qila</a:t>
            </a:r>
            <a:r>
              <a:rPr lang="en-US" dirty="0"/>
              <a:t> </a:t>
            </a:r>
            <a:r>
              <a:rPr lang="en-US" dirty="0" err="1"/>
              <a:t>bilish</a:t>
            </a:r>
            <a:r>
              <a:rPr lang="en-US" dirty="0"/>
              <a:t>,  </a:t>
            </a:r>
            <a:r>
              <a:rPr lang="en-US" dirty="0" err="1"/>
              <a:t>halollik</a:t>
            </a:r>
            <a:r>
              <a:rPr lang="en-US" dirty="0"/>
              <a:t>, </a:t>
            </a:r>
            <a:r>
              <a:rPr lang="en-US" dirty="0" err="1"/>
              <a:t>to‘g‘rilik</a:t>
            </a:r>
            <a:r>
              <a:rPr lang="en-US" dirty="0"/>
              <a:t> </a:t>
            </a:r>
            <a:r>
              <a:rPr lang="en-US" dirty="0" err="1"/>
              <a:t>kabi</a:t>
            </a:r>
            <a:r>
              <a:rPr lang="en-US" dirty="0"/>
              <a:t> </a:t>
            </a:r>
            <a:r>
              <a:rPr lang="en-US" dirty="0" err="1"/>
              <a:t>sifatlarga</a:t>
            </a:r>
            <a:r>
              <a:rPr lang="en-US" dirty="0"/>
              <a:t> </a:t>
            </a:r>
            <a:r>
              <a:rPr lang="en-US" dirty="0" err="1"/>
              <a:t>ega</a:t>
            </a:r>
            <a:r>
              <a:rPr lang="en-US" dirty="0"/>
              <a:t> </a:t>
            </a:r>
            <a:r>
              <a:rPr lang="en-US" dirty="0" err="1"/>
              <a:t>bo‘lish</a:t>
            </a:r>
            <a:r>
              <a:rPr lang="en-US" dirty="0"/>
              <a:t>; </a:t>
            </a:r>
            <a:endParaRPr lang="ru-RU" dirty="0"/>
          </a:p>
          <a:p>
            <a:pPr lvl="0"/>
            <a:r>
              <a:rPr lang="en-US" dirty="0" err="1"/>
              <a:t>o‘qib-o‘rganganlari</a:t>
            </a:r>
            <a:r>
              <a:rPr lang="en-US" dirty="0"/>
              <a:t> </a:t>
            </a:r>
            <a:r>
              <a:rPr lang="en-US" dirty="0" err="1"/>
              <a:t>va</a:t>
            </a:r>
            <a:r>
              <a:rPr lang="en-US" dirty="0"/>
              <a:t> </a:t>
            </a:r>
            <a:r>
              <a:rPr lang="en-US" dirty="0" err="1"/>
              <a:t>hayot</a:t>
            </a:r>
            <a:r>
              <a:rPr lang="en-US" dirty="0"/>
              <a:t> </a:t>
            </a:r>
            <a:r>
              <a:rPr lang="en-US" dirty="0" err="1"/>
              <a:t>tajribasidan</a:t>
            </a:r>
            <a:r>
              <a:rPr lang="en-US" dirty="0"/>
              <a:t> </a:t>
            </a:r>
            <a:r>
              <a:rPr lang="en-US" dirty="0" err="1"/>
              <a:t>foydalangan</a:t>
            </a:r>
            <a:r>
              <a:rPr lang="en-US" dirty="0"/>
              <a:t> </a:t>
            </a:r>
            <a:r>
              <a:rPr lang="en-US" dirty="0" err="1"/>
              <a:t>holda</a:t>
            </a:r>
            <a:r>
              <a:rPr lang="en-US" dirty="0"/>
              <a:t> </a:t>
            </a:r>
            <a:r>
              <a:rPr lang="en-US" dirty="0" err="1"/>
              <a:t>kundalik</a:t>
            </a:r>
            <a:r>
              <a:rPr lang="en-US" dirty="0"/>
              <a:t> </a:t>
            </a:r>
            <a:r>
              <a:rPr lang="en-US" dirty="0" err="1"/>
              <a:t>turmushda</a:t>
            </a:r>
            <a:r>
              <a:rPr lang="en-US" dirty="0"/>
              <a:t> </a:t>
            </a:r>
            <a:r>
              <a:rPr lang="en-US" dirty="0" err="1"/>
              <a:t>uchraydigan</a:t>
            </a:r>
            <a:r>
              <a:rPr lang="en-US" dirty="0"/>
              <a:t> </a:t>
            </a:r>
            <a:r>
              <a:rPr lang="en-US" dirty="0" err="1"/>
              <a:t>muammolarni</a:t>
            </a:r>
            <a:r>
              <a:rPr lang="en-US" dirty="0"/>
              <a:t> </a:t>
            </a:r>
            <a:r>
              <a:rPr lang="en-US" dirty="0" err="1"/>
              <a:t>hal</a:t>
            </a:r>
            <a:r>
              <a:rPr lang="en-US" dirty="0"/>
              <a:t> eta </a:t>
            </a:r>
            <a:r>
              <a:rPr lang="en-US" dirty="0" err="1"/>
              <a:t>olish</a:t>
            </a:r>
            <a:r>
              <a:rPr lang="en-US" dirty="0"/>
              <a:t>. </a:t>
            </a:r>
            <a:endParaRPr lang="ru-RU" dirty="0"/>
          </a:p>
          <a:p>
            <a:endParaRPr lang="ru-RU" dirty="0"/>
          </a:p>
        </p:txBody>
      </p:sp>
      <p:sp>
        <p:nvSpPr>
          <p:cNvPr id="4" name="Содержимое 3"/>
          <p:cNvSpPr>
            <a:spLocks noGrp="1"/>
          </p:cNvSpPr>
          <p:nvPr>
            <p:ph sz="half" idx="2"/>
          </p:nvPr>
        </p:nvSpPr>
        <p:spPr/>
        <p:txBody>
          <a:bodyPr>
            <a:normAutofit fontScale="55000" lnSpcReduction="20000"/>
          </a:bodyPr>
          <a:lstStyle/>
          <a:p>
            <a:pPr lvl="0"/>
            <a:r>
              <a:rPr lang="en-US" b="1" i="1" u="sng" dirty="0" smtClean="0"/>
              <a:t>4.</a:t>
            </a:r>
            <a:r>
              <a:rPr lang="ru-RU" b="1" i="1" u="sng" dirty="0" err="1" smtClean="0"/>
              <a:t>Ijtimoiy</a:t>
            </a:r>
            <a:r>
              <a:rPr lang="ru-RU" b="1" i="1" u="sng" dirty="0" smtClean="0"/>
              <a:t> </a:t>
            </a:r>
            <a:r>
              <a:rPr lang="ru-RU" b="1" i="1" u="sng" dirty="0" err="1"/>
              <a:t>faol</a:t>
            </a:r>
            <a:r>
              <a:rPr lang="ru-RU" b="1" i="1" u="sng" dirty="0"/>
              <a:t> </a:t>
            </a:r>
            <a:r>
              <a:rPr lang="ru-RU" b="1" i="1" u="sng" dirty="0" err="1"/>
              <a:t>fuqarolik</a:t>
            </a:r>
            <a:r>
              <a:rPr lang="ru-RU" b="1" i="1" u="sng" dirty="0"/>
              <a:t> </a:t>
            </a:r>
            <a:r>
              <a:rPr lang="ru-RU" b="1" i="1" u="sng" dirty="0" err="1"/>
              <a:t>kompetensiyasi</a:t>
            </a:r>
            <a:endParaRPr lang="ru-RU" dirty="0"/>
          </a:p>
          <a:p>
            <a:pPr lvl="0"/>
            <a:r>
              <a:rPr lang="en-US" dirty="0" err="1"/>
              <a:t>Jamiyatda</a:t>
            </a:r>
            <a:r>
              <a:rPr lang="en-US" dirty="0"/>
              <a:t> </a:t>
            </a:r>
            <a:r>
              <a:rPr lang="en-US" dirty="0" err="1"/>
              <a:t>bo‘layotgan</a:t>
            </a:r>
            <a:r>
              <a:rPr lang="en-US" dirty="0"/>
              <a:t> </a:t>
            </a:r>
            <a:r>
              <a:rPr lang="en-US" dirty="0" err="1"/>
              <a:t>voqyea</a:t>
            </a:r>
            <a:r>
              <a:rPr lang="en-US" dirty="0"/>
              <a:t>, </a:t>
            </a:r>
            <a:r>
              <a:rPr lang="en-US" dirty="0" err="1"/>
              <a:t>hodisa</a:t>
            </a:r>
            <a:r>
              <a:rPr lang="en-US" dirty="0"/>
              <a:t> </a:t>
            </a:r>
            <a:r>
              <a:rPr lang="en-US" dirty="0" err="1"/>
              <a:t>va</a:t>
            </a:r>
            <a:r>
              <a:rPr lang="en-US" dirty="0"/>
              <a:t> </a:t>
            </a:r>
            <a:r>
              <a:rPr lang="en-US" dirty="0" err="1"/>
              <a:t>jarayonlarga</a:t>
            </a:r>
            <a:r>
              <a:rPr lang="en-US" dirty="0"/>
              <a:t> </a:t>
            </a:r>
            <a:r>
              <a:rPr lang="en-US" dirty="0" err="1"/>
              <a:t>daxldorlikni</a:t>
            </a:r>
            <a:r>
              <a:rPr lang="en-US" dirty="0"/>
              <a:t> his </a:t>
            </a:r>
            <a:r>
              <a:rPr lang="en-US" dirty="0" err="1"/>
              <a:t>etish</a:t>
            </a:r>
            <a:r>
              <a:rPr lang="en-US" dirty="0"/>
              <a:t> </a:t>
            </a:r>
            <a:r>
              <a:rPr lang="en-US" dirty="0" err="1"/>
              <a:t>va</a:t>
            </a:r>
            <a:r>
              <a:rPr lang="en-US" dirty="0"/>
              <a:t> </a:t>
            </a:r>
            <a:r>
              <a:rPr lang="en-US" dirty="0" err="1"/>
              <a:t>faol</a:t>
            </a:r>
            <a:r>
              <a:rPr lang="en-US" dirty="0"/>
              <a:t> </a:t>
            </a:r>
            <a:r>
              <a:rPr lang="en-US" dirty="0" err="1"/>
              <a:t>ishtirok</a:t>
            </a:r>
            <a:r>
              <a:rPr lang="en-US" dirty="0"/>
              <a:t> </a:t>
            </a:r>
            <a:r>
              <a:rPr lang="en-US" dirty="0" err="1"/>
              <a:t>etish</a:t>
            </a:r>
            <a:r>
              <a:rPr lang="en-US" dirty="0"/>
              <a:t>; </a:t>
            </a:r>
            <a:endParaRPr lang="ru-RU" dirty="0"/>
          </a:p>
          <a:p>
            <a:pPr lvl="0"/>
            <a:r>
              <a:rPr lang="en-US" dirty="0" err="1"/>
              <a:t>o‘zining</a:t>
            </a:r>
            <a:r>
              <a:rPr lang="en-US" dirty="0"/>
              <a:t> </a:t>
            </a:r>
            <a:r>
              <a:rPr lang="en-US" dirty="0" err="1"/>
              <a:t>fuqarolik</a:t>
            </a:r>
            <a:r>
              <a:rPr lang="en-US" dirty="0"/>
              <a:t> </a:t>
            </a:r>
            <a:r>
              <a:rPr lang="en-US" dirty="0" err="1"/>
              <a:t>burch</a:t>
            </a:r>
            <a:r>
              <a:rPr lang="en-US" dirty="0"/>
              <a:t> </a:t>
            </a:r>
            <a:r>
              <a:rPr lang="en-US" dirty="0" err="1"/>
              <a:t>va</a:t>
            </a:r>
            <a:r>
              <a:rPr lang="en-US" dirty="0"/>
              <a:t> </a:t>
            </a:r>
            <a:r>
              <a:rPr lang="en-US" dirty="0" err="1"/>
              <a:t>huquqlarini</a:t>
            </a:r>
            <a:r>
              <a:rPr lang="en-US" dirty="0"/>
              <a:t> </a:t>
            </a:r>
            <a:r>
              <a:rPr lang="en-US" dirty="0" err="1"/>
              <a:t>bilishi</a:t>
            </a:r>
            <a:r>
              <a:rPr lang="en-US" dirty="0"/>
              <a:t>, </a:t>
            </a:r>
            <a:r>
              <a:rPr lang="en-US" dirty="0" err="1"/>
              <a:t>unga</a:t>
            </a:r>
            <a:r>
              <a:rPr lang="en-US" dirty="0"/>
              <a:t> </a:t>
            </a:r>
            <a:r>
              <a:rPr lang="en-US" dirty="0" err="1"/>
              <a:t>rioya</a:t>
            </a:r>
            <a:r>
              <a:rPr lang="en-US" dirty="0"/>
              <a:t> </a:t>
            </a:r>
            <a:r>
              <a:rPr lang="en-US" dirty="0" err="1"/>
              <a:t>qilish</a:t>
            </a:r>
            <a:r>
              <a:rPr lang="en-US" dirty="0"/>
              <a:t> (</a:t>
            </a:r>
            <a:r>
              <a:rPr lang="en-US" dirty="0" err="1"/>
              <a:t>ya'ni</a:t>
            </a:r>
            <a:r>
              <a:rPr lang="en-US" dirty="0"/>
              <a:t> </a:t>
            </a:r>
            <a:r>
              <a:rPr lang="en-US" dirty="0" err="1"/>
              <a:t>xaridor</a:t>
            </a:r>
            <a:r>
              <a:rPr lang="en-US" dirty="0"/>
              <a:t>, </a:t>
            </a:r>
            <a:r>
              <a:rPr lang="en-US" dirty="0" err="1"/>
              <a:t>saylovchi</a:t>
            </a:r>
            <a:r>
              <a:rPr lang="en-US" dirty="0"/>
              <a:t>, </a:t>
            </a:r>
            <a:r>
              <a:rPr lang="en-US" dirty="0" err="1"/>
              <a:t>mijoz</a:t>
            </a:r>
            <a:r>
              <a:rPr lang="en-US" dirty="0"/>
              <a:t>, </a:t>
            </a:r>
            <a:r>
              <a:rPr lang="en-US" dirty="0" err="1"/>
              <a:t>ishlab</a:t>
            </a:r>
            <a:r>
              <a:rPr lang="en-US" dirty="0"/>
              <a:t> </a:t>
            </a:r>
            <a:r>
              <a:rPr lang="en-US" dirty="0" err="1"/>
              <a:t>chiqaruvchi</a:t>
            </a:r>
            <a:r>
              <a:rPr lang="en-US" dirty="0"/>
              <a:t> </a:t>
            </a:r>
            <a:r>
              <a:rPr lang="en-US" dirty="0" err="1"/>
              <a:t>sifatida</a:t>
            </a:r>
            <a:r>
              <a:rPr lang="en-US" dirty="0"/>
              <a:t> </a:t>
            </a:r>
            <a:r>
              <a:rPr lang="en-US" dirty="0" err="1"/>
              <a:t>faoliyat</a:t>
            </a:r>
            <a:r>
              <a:rPr lang="en-US" dirty="0"/>
              <a:t> </a:t>
            </a:r>
            <a:r>
              <a:rPr lang="en-US" dirty="0" err="1"/>
              <a:t>yurita</a:t>
            </a:r>
            <a:r>
              <a:rPr lang="en-US" dirty="0"/>
              <a:t> </a:t>
            </a:r>
            <a:r>
              <a:rPr lang="en-US" dirty="0" err="1"/>
              <a:t>olish</a:t>
            </a:r>
            <a:r>
              <a:rPr lang="en-US" dirty="0"/>
              <a:t>); </a:t>
            </a:r>
            <a:endParaRPr lang="ru-RU" dirty="0"/>
          </a:p>
          <a:p>
            <a:pPr lvl="0"/>
            <a:r>
              <a:rPr lang="en-US" dirty="0" err="1"/>
              <a:t>mehnat</a:t>
            </a:r>
            <a:r>
              <a:rPr lang="en-US" dirty="0"/>
              <a:t> </a:t>
            </a:r>
            <a:r>
              <a:rPr lang="en-US" dirty="0" err="1"/>
              <a:t>va</a:t>
            </a:r>
            <a:r>
              <a:rPr lang="en-US" dirty="0"/>
              <a:t> </a:t>
            </a:r>
            <a:r>
              <a:rPr lang="en-US" dirty="0" err="1"/>
              <a:t>fuqarolik</a:t>
            </a:r>
            <a:r>
              <a:rPr lang="en-US" dirty="0"/>
              <a:t> </a:t>
            </a:r>
            <a:r>
              <a:rPr lang="en-US" dirty="0" err="1"/>
              <a:t>munosabatlarida</a:t>
            </a:r>
            <a:r>
              <a:rPr lang="en-US" dirty="0"/>
              <a:t> </a:t>
            </a:r>
            <a:r>
              <a:rPr lang="en-US" dirty="0" err="1"/>
              <a:t>muomala</a:t>
            </a:r>
            <a:r>
              <a:rPr lang="en-US" dirty="0"/>
              <a:t>, </a:t>
            </a:r>
            <a:r>
              <a:rPr lang="en-US" dirty="0" err="1"/>
              <a:t>iqtisodiy</a:t>
            </a:r>
            <a:r>
              <a:rPr lang="en-US" dirty="0"/>
              <a:t>, </a:t>
            </a:r>
            <a:r>
              <a:rPr lang="en-US" dirty="0" err="1"/>
              <a:t>huquqiy</a:t>
            </a:r>
            <a:r>
              <a:rPr lang="en-US" dirty="0"/>
              <a:t> </a:t>
            </a:r>
            <a:r>
              <a:rPr lang="en-US" dirty="0" err="1"/>
              <a:t>madaniyatga</a:t>
            </a:r>
            <a:r>
              <a:rPr lang="en-US" dirty="0"/>
              <a:t> </a:t>
            </a:r>
            <a:r>
              <a:rPr lang="en-US" dirty="0" err="1"/>
              <a:t>ega</a:t>
            </a:r>
            <a:r>
              <a:rPr lang="en-US" dirty="0"/>
              <a:t> </a:t>
            </a:r>
            <a:r>
              <a:rPr lang="en-US" dirty="0" err="1"/>
              <a:t>bo‘lish</a:t>
            </a:r>
            <a:r>
              <a:rPr lang="en-US" dirty="0"/>
              <a:t>; </a:t>
            </a:r>
            <a:endParaRPr lang="ru-RU" dirty="0"/>
          </a:p>
          <a:p>
            <a:pPr lvl="0"/>
            <a:r>
              <a:rPr lang="en-US" dirty="0"/>
              <a:t> </a:t>
            </a:r>
            <a:endParaRPr lang="ru-RU" dirty="0"/>
          </a:p>
          <a:p>
            <a:pPr lvl="0"/>
            <a:r>
              <a:rPr lang="en-US" dirty="0" err="1"/>
              <a:t>kasbiy</a:t>
            </a:r>
            <a:r>
              <a:rPr lang="en-US" dirty="0"/>
              <a:t> </a:t>
            </a:r>
            <a:r>
              <a:rPr lang="en-US" dirty="0" err="1"/>
              <a:t>mavqyeining</a:t>
            </a:r>
            <a:r>
              <a:rPr lang="en-US" dirty="0"/>
              <a:t> </a:t>
            </a:r>
            <a:r>
              <a:rPr lang="en-US" dirty="0" err="1"/>
              <a:t>o‘sishiga</a:t>
            </a:r>
            <a:r>
              <a:rPr lang="en-US" dirty="0"/>
              <a:t> </a:t>
            </a:r>
            <a:r>
              <a:rPr lang="en-US" dirty="0" err="1"/>
              <a:t>intilish</a:t>
            </a:r>
            <a:r>
              <a:rPr lang="en-US" dirty="0"/>
              <a:t> </a:t>
            </a:r>
            <a:r>
              <a:rPr lang="en-US" dirty="0" err="1"/>
              <a:t>bilan</a:t>
            </a:r>
            <a:r>
              <a:rPr lang="en-US" dirty="0"/>
              <a:t> </a:t>
            </a:r>
            <a:r>
              <a:rPr lang="en-US" dirty="0" err="1"/>
              <a:t>jamiyat</a:t>
            </a:r>
            <a:r>
              <a:rPr lang="en-US" dirty="0"/>
              <a:t> </a:t>
            </a:r>
            <a:r>
              <a:rPr lang="en-US" dirty="0" err="1"/>
              <a:t>va</a:t>
            </a:r>
            <a:r>
              <a:rPr lang="en-US" dirty="0"/>
              <a:t> </a:t>
            </a:r>
            <a:r>
              <a:rPr lang="en-US" dirty="0" err="1"/>
              <a:t>oilasi</a:t>
            </a:r>
            <a:r>
              <a:rPr lang="en-US" dirty="0"/>
              <a:t> </a:t>
            </a:r>
            <a:r>
              <a:rPr lang="en-US" dirty="0" err="1"/>
              <a:t>manfaatlari</a:t>
            </a:r>
            <a:r>
              <a:rPr lang="en-US" dirty="0"/>
              <a:t> </a:t>
            </a:r>
            <a:r>
              <a:rPr lang="en-US" dirty="0" err="1"/>
              <a:t>uchun</a:t>
            </a:r>
            <a:r>
              <a:rPr lang="en-US" dirty="0"/>
              <a:t> </a:t>
            </a:r>
            <a:r>
              <a:rPr lang="en-US" dirty="0" err="1"/>
              <a:t>xizmat</a:t>
            </a:r>
            <a:r>
              <a:rPr lang="en-US" dirty="0"/>
              <a:t> </a:t>
            </a:r>
            <a:r>
              <a:rPr lang="en-US" dirty="0" err="1"/>
              <a:t>qilish</a:t>
            </a:r>
            <a:r>
              <a:rPr lang="en-US" dirty="0"/>
              <a:t>, </a:t>
            </a:r>
            <a:r>
              <a:rPr lang="en-US" dirty="0" err="1"/>
              <a:t>yordamga</a:t>
            </a:r>
            <a:r>
              <a:rPr lang="en-US" dirty="0"/>
              <a:t> </a:t>
            </a:r>
            <a:r>
              <a:rPr lang="en-US" dirty="0" err="1"/>
              <a:t>muhtojlarga</a:t>
            </a:r>
            <a:r>
              <a:rPr lang="en-US" dirty="0"/>
              <a:t> </a:t>
            </a:r>
            <a:r>
              <a:rPr lang="en-US" dirty="0" err="1"/>
              <a:t>saxovatli</a:t>
            </a:r>
            <a:r>
              <a:rPr lang="en-US" dirty="0"/>
              <a:t> </a:t>
            </a:r>
            <a:r>
              <a:rPr lang="en-US" dirty="0" err="1"/>
              <a:t>bo‘lish</a:t>
            </a:r>
            <a:r>
              <a:rPr lang="en-US" dirty="0"/>
              <a:t>.</a:t>
            </a:r>
            <a:endParaRPr lang="ru-RU" dirty="0"/>
          </a:p>
          <a:p>
            <a:endParaRPr lang="ru-RU" dirty="0"/>
          </a:p>
        </p:txBody>
      </p:sp>
      <p:sp>
        <p:nvSpPr>
          <p:cNvPr id="2" name="Заголовок 1"/>
          <p:cNvSpPr>
            <a:spLocks noGrp="1"/>
          </p:cNvSpPr>
          <p:nvPr>
            <p:ph type="title"/>
          </p:nvPr>
        </p:nvSpPr>
        <p:spPr/>
        <p:txBody>
          <a:bodyPr>
            <a:normAutofit/>
          </a:bodyPr>
          <a:lstStyle/>
          <a:p>
            <a:r>
              <a:rPr lang="ru-RU" b="1" dirty="0" err="1" smtClean="0">
                <a:latin typeface="Times New Roman" pitchFamily="18" charset="0"/>
                <a:cs typeface="Times New Roman" pitchFamily="18" charset="0"/>
              </a:rPr>
              <a:t>Tayanch</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kompetensiyalar</a:t>
            </a:r>
            <a:r>
              <a:rPr lang="ru-RU" b="1" dirty="0" smtClean="0">
                <a:latin typeface="Times New Roman" pitchFamily="18" charset="0"/>
                <a:cs typeface="Times New Roman" pitchFamily="18" charset="0"/>
              </a:rPr>
              <a:t>:</a:t>
            </a:r>
            <a:endParaRPr lang="ru-RU" dirty="0"/>
          </a:p>
        </p:txBody>
      </p:sp>
    </p:spTree>
  </p:cSld>
  <p:clrMapOvr>
    <a:masterClrMapping/>
  </p:clrMapOvr>
  <p:transition spd="med">
    <p:wheel spokes="2"/>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p:txBody>
          <a:bodyPr>
            <a:normAutofit fontScale="47500" lnSpcReduction="20000"/>
          </a:bodyPr>
          <a:lstStyle/>
          <a:p>
            <a:pPr lvl="0">
              <a:buNone/>
            </a:pPr>
            <a:r>
              <a:rPr lang="en-US" b="1" i="1" u="sng" dirty="0" smtClean="0"/>
              <a:t>     5.</a:t>
            </a:r>
            <a:r>
              <a:rPr lang="ru-RU" b="1" i="1" u="sng" dirty="0" err="1" smtClean="0"/>
              <a:t>Umummadaniy</a:t>
            </a:r>
            <a:r>
              <a:rPr lang="ru-RU" b="1" i="1" u="sng" dirty="0" smtClean="0"/>
              <a:t> </a:t>
            </a:r>
            <a:r>
              <a:rPr lang="ru-RU" b="1" i="1" u="sng" dirty="0" err="1"/>
              <a:t>kompetensiyalar</a:t>
            </a:r>
            <a:endParaRPr lang="ru-RU" dirty="0"/>
          </a:p>
          <a:p>
            <a:pPr lvl="0"/>
            <a:r>
              <a:rPr lang="ru-RU" dirty="0" err="1"/>
              <a:t>Vatanga</a:t>
            </a:r>
            <a:r>
              <a:rPr lang="ru-RU" dirty="0"/>
              <a:t> </a:t>
            </a:r>
            <a:r>
              <a:rPr lang="ru-RU" dirty="0" err="1"/>
              <a:t>sadoqatli</a:t>
            </a:r>
            <a:r>
              <a:rPr lang="ru-RU" dirty="0"/>
              <a:t>, </a:t>
            </a:r>
            <a:r>
              <a:rPr lang="ru-RU" dirty="0" err="1"/>
              <a:t>insonlarga</a:t>
            </a:r>
            <a:r>
              <a:rPr lang="ru-RU" dirty="0"/>
              <a:t> </a:t>
            </a:r>
            <a:r>
              <a:rPr lang="ru-RU" dirty="0" err="1"/>
              <a:t>mehr-oqibatli</a:t>
            </a:r>
            <a:r>
              <a:rPr lang="ru-RU" dirty="0"/>
              <a:t> </a:t>
            </a:r>
            <a:r>
              <a:rPr lang="ru-RU" dirty="0" err="1"/>
              <a:t>hamda</a:t>
            </a:r>
            <a:r>
              <a:rPr lang="ru-RU" dirty="0"/>
              <a:t> </a:t>
            </a:r>
            <a:r>
              <a:rPr lang="ru-RU" dirty="0" err="1"/>
              <a:t>umuminsoniy</a:t>
            </a:r>
            <a:r>
              <a:rPr lang="ru-RU" dirty="0"/>
              <a:t> </a:t>
            </a:r>
            <a:r>
              <a:rPr lang="ru-RU" dirty="0" err="1"/>
              <a:t>va</a:t>
            </a:r>
            <a:r>
              <a:rPr lang="ru-RU" dirty="0"/>
              <a:t> </a:t>
            </a:r>
            <a:r>
              <a:rPr lang="ru-RU" dirty="0" err="1"/>
              <a:t>milliy</a:t>
            </a:r>
            <a:r>
              <a:rPr lang="ru-RU" dirty="0"/>
              <a:t>  </a:t>
            </a:r>
            <a:r>
              <a:rPr lang="ru-RU" dirty="0" err="1"/>
              <a:t>qadriyatlarga</a:t>
            </a:r>
            <a:r>
              <a:rPr lang="ru-RU" dirty="0"/>
              <a:t> </a:t>
            </a:r>
            <a:r>
              <a:rPr lang="ru-RU" dirty="0" err="1"/>
              <a:t>e'tiqodli</a:t>
            </a:r>
            <a:r>
              <a:rPr lang="ru-RU" dirty="0"/>
              <a:t> </a:t>
            </a:r>
            <a:r>
              <a:rPr lang="ru-RU" dirty="0" err="1"/>
              <a:t>bo‘lish</a:t>
            </a:r>
            <a:r>
              <a:rPr lang="ru-RU" dirty="0"/>
              <a:t>; </a:t>
            </a:r>
          </a:p>
          <a:p>
            <a:pPr lvl="0"/>
            <a:r>
              <a:rPr lang="en-US" dirty="0" err="1"/>
              <a:t>badiiy</a:t>
            </a:r>
            <a:r>
              <a:rPr lang="en-US" dirty="0"/>
              <a:t> </a:t>
            </a:r>
            <a:r>
              <a:rPr lang="en-US" dirty="0" err="1"/>
              <a:t>va</a:t>
            </a:r>
            <a:r>
              <a:rPr lang="en-US" dirty="0"/>
              <a:t> </a:t>
            </a:r>
            <a:r>
              <a:rPr lang="en-US" dirty="0" err="1"/>
              <a:t>san'at</a:t>
            </a:r>
            <a:r>
              <a:rPr lang="en-US" dirty="0"/>
              <a:t> </a:t>
            </a:r>
            <a:r>
              <a:rPr lang="en-US" dirty="0" err="1"/>
              <a:t>asarlarini</a:t>
            </a:r>
            <a:r>
              <a:rPr lang="en-US" dirty="0"/>
              <a:t> </a:t>
            </a:r>
            <a:r>
              <a:rPr lang="en-US" dirty="0" err="1"/>
              <a:t>tushunish</a:t>
            </a:r>
            <a:r>
              <a:rPr lang="en-US" dirty="0"/>
              <a:t>, </a:t>
            </a:r>
            <a:r>
              <a:rPr lang="en-US" dirty="0" err="1"/>
              <a:t>ta'sirlana</a:t>
            </a:r>
            <a:r>
              <a:rPr lang="en-US" dirty="0"/>
              <a:t> </a:t>
            </a:r>
            <a:r>
              <a:rPr lang="en-US" dirty="0" err="1"/>
              <a:t>olish</a:t>
            </a:r>
            <a:r>
              <a:rPr lang="en-US" dirty="0"/>
              <a:t>; </a:t>
            </a:r>
            <a:endParaRPr lang="ru-RU" dirty="0"/>
          </a:p>
          <a:p>
            <a:pPr lvl="0"/>
            <a:r>
              <a:rPr lang="en-US" dirty="0" err="1"/>
              <a:t>orasta</a:t>
            </a:r>
            <a:r>
              <a:rPr lang="en-US" dirty="0"/>
              <a:t> </a:t>
            </a:r>
            <a:r>
              <a:rPr lang="en-US" dirty="0" err="1"/>
              <a:t>kiyinish</a:t>
            </a:r>
            <a:r>
              <a:rPr lang="en-US" dirty="0"/>
              <a:t>,  </a:t>
            </a:r>
            <a:r>
              <a:rPr lang="en-US" dirty="0" err="1"/>
              <a:t>yurish-turishda</a:t>
            </a:r>
            <a:r>
              <a:rPr lang="en-US" dirty="0"/>
              <a:t> </a:t>
            </a:r>
            <a:r>
              <a:rPr lang="en-US" dirty="0" err="1"/>
              <a:t>madaniy</a:t>
            </a:r>
            <a:r>
              <a:rPr lang="en-US" dirty="0"/>
              <a:t> </a:t>
            </a:r>
            <a:r>
              <a:rPr lang="en-US" dirty="0" err="1"/>
              <a:t>me'yorlarga</a:t>
            </a:r>
            <a:r>
              <a:rPr lang="en-US" dirty="0"/>
              <a:t> </a:t>
            </a:r>
            <a:r>
              <a:rPr lang="en-US" dirty="0" err="1"/>
              <a:t>va</a:t>
            </a:r>
            <a:r>
              <a:rPr lang="en-US" dirty="0"/>
              <a:t> </a:t>
            </a:r>
            <a:r>
              <a:rPr lang="en-US" dirty="0" err="1"/>
              <a:t>sog‘lom</a:t>
            </a:r>
            <a:r>
              <a:rPr lang="en-US" dirty="0"/>
              <a:t> </a:t>
            </a:r>
            <a:r>
              <a:rPr lang="en-US" dirty="0" err="1"/>
              <a:t>turmush</a:t>
            </a:r>
            <a:r>
              <a:rPr lang="en-US" dirty="0"/>
              <a:t> </a:t>
            </a:r>
            <a:r>
              <a:rPr lang="en-US" dirty="0" err="1"/>
              <a:t>tarziga</a:t>
            </a:r>
            <a:r>
              <a:rPr lang="en-US" dirty="0"/>
              <a:t> </a:t>
            </a:r>
            <a:r>
              <a:rPr lang="en-US" dirty="0" err="1"/>
              <a:t>amal</a:t>
            </a:r>
            <a:r>
              <a:rPr lang="en-US" dirty="0"/>
              <a:t> </a:t>
            </a:r>
            <a:r>
              <a:rPr lang="en-US" dirty="0" err="1"/>
              <a:t>qilish</a:t>
            </a:r>
            <a:r>
              <a:rPr lang="en-US" dirty="0"/>
              <a:t>, </a:t>
            </a:r>
            <a:r>
              <a:rPr lang="en-US" dirty="0" err="1"/>
              <a:t>umumbashariy</a:t>
            </a:r>
            <a:r>
              <a:rPr lang="en-US" dirty="0"/>
              <a:t> </a:t>
            </a:r>
            <a:r>
              <a:rPr lang="en-US" dirty="0" err="1"/>
              <a:t>ahamiyatga</a:t>
            </a:r>
            <a:r>
              <a:rPr lang="en-US" dirty="0"/>
              <a:t> </a:t>
            </a:r>
            <a:r>
              <a:rPr lang="en-US" dirty="0" err="1"/>
              <a:t>ega</a:t>
            </a:r>
            <a:r>
              <a:rPr lang="en-US" dirty="0"/>
              <a:t> </a:t>
            </a:r>
            <a:r>
              <a:rPr lang="en-US" dirty="0" err="1"/>
              <a:t>bo‘lgan</a:t>
            </a:r>
            <a:r>
              <a:rPr lang="en-US" dirty="0"/>
              <a:t> </a:t>
            </a:r>
            <a:r>
              <a:rPr lang="en-US" dirty="0" err="1"/>
              <a:t>qadriyatlarni</a:t>
            </a:r>
            <a:r>
              <a:rPr lang="en-US" dirty="0"/>
              <a:t> </a:t>
            </a:r>
            <a:r>
              <a:rPr lang="en-US" i="1" dirty="0"/>
              <a:t>(</a:t>
            </a:r>
            <a:r>
              <a:rPr lang="en-US" i="1" dirty="0" err="1"/>
              <a:t>urf</a:t>
            </a:r>
            <a:r>
              <a:rPr lang="en-US" i="1" dirty="0"/>
              <a:t> </a:t>
            </a:r>
            <a:r>
              <a:rPr lang="en-US" i="1" dirty="0" err="1"/>
              <a:t>odatlar</a:t>
            </a:r>
            <a:r>
              <a:rPr lang="en-US" i="1" dirty="0"/>
              <a:t>, </a:t>
            </a:r>
            <a:r>
              <a:rPr lang="en-US" i="1" dirty="0" err="1"/>
              <a:t>marosimlar</a:t>
            </a:r>
            <a:r>
              <a:rPr lang="en-US" i="1" dirty="0"/>
              <a:t>, </a:t>
            </a:r>
            <a:r>
              <a:rPr lang="en-US" i="1" dirty="0" err="1"/>
              <a:t>milliy-madaniy</a:t>
            </a:r>
            <a:r>
              <a:rPr lang="en-US" i="1" dirty="0"/>
              <a:t> </a:t>
            </a:r>
            <a:r>
              <a:rPr lang="en-US" i="1" dirty="0" err="1"/>
              <a:t>an'analar</a:t>
            </a:r>
            <a:r>
              <a:rPr lang="en-US" i="1" dirty="0"/>
              <a:t> </a:t>
            </a:r>
            <a:r>
              <a:rPr lang="en-US" i="1" dirty="0" err="1"/>
              <a:t>va.h.k</a:t>
            </a:r>
            <a:r>
              <a:rPr lang="en-US" i="1" dirty="0"/>
              <a:t>.) </a:t>
            </a:r>
            <a:r>
              <a:rPr lang="en-US" dirty="0" err="1"/>
              <a:t>bilish</a:t>
            </a:r>
            <a:r>
              <a:rPr lang="en-US" dirty="0"/>
              <a:t>, </a:t>
            </a:r>
            <a:r>
              <a:rPr lang="en-US" dirty="0" err="1"/>
              <a:t>unga</a:t>
            </a:r>
            <a:r>
              <a:rPr lang="en-US" dirty="0"/>
              <a:t> </a:t>
            </a:r>
            <a:r>
              <a:rPr lang="en-US" dirty="0" err="1"/>
              <a:t>hurmat</a:t>
            </a:r>
            <a:r>
              <a:rPr lang="en-US" dirty="0"/>
              <a:t> </a:t>
            </a:r>
            <a:r>
              <a:rPr lang="en-US" dirty="0" err="1"/>
              <a:t>bilan</a:t>
            </a:r>
            <a:r>
              <a:rPr lang="en-US" dirty="0"/>
              <a:t> </a:t>
            </a:r>
            <a:r>
              <a:rPr lang="en-US" dirty="0" err="1"/>
              <a:t>munosabatda</a:t>
            </a:r>
            <a:r>
              <a:rPr lang="en-US" dirty="0"/>
              <a:t> </a:t>
            </a:r>
            <a:r>
              <a:rPr lang="en-US" dirty="0" err="1"/>
              <a:t>bo‘lish</a:t>
            </a:r>
            <a:r>
              <a:rPr lang="en-US" dirty="0"/>
              <a:t>; </a:t>
            </a:r>
            <a:endParaRPr lang="ru-RU" dirty="0"/>
          </a:p>
          <a:p>
            <a:pPr lvl="0"/>
            <a:r>
              <a:rPr lang="en-US" dirty="0" err="1"/>
              <a:t>o‘zgalarga</a:t>
            </a:r>
            <a:r>
              <a:rPr lang="en-US" dirty="0"/>
              <a:t> </a:t>
            </a:r>
            <a:r>
              <a:rPr lang="en-US" dirty="0" err="1"/>
              <a:t>nisbatan</a:t>
            </a:r>
            <a:r>
              <a:rPr lang="en-US" dirty="0"/>
              <a:t> </a:t>
            </a:r>
            <a:r>
              <a:rPr lang="en-US" dirty="0" err="1"/>
              <a:t>mehr-muruvvat</a:t>
            </a:r>
            <a:r>
              <a:rPr lang="en-US" dirty="0"/>
              <a:t>, </a:t>
            </a:r>
            <a:r>
              <a:rPr lang="en-US" dirty="0" err="1"/>
              <a:t>saxiylik</a:t>
            </a:r>
            <a:r>
              <a:rPr lang="en-US" dirty="0"/>
              <a:t>, </a:t>
            </a:r>
            <a:r>
              <a:rPr lang="en-US" dirty="0" err="1"/>
              <a:t>o‘zgalarning</a:t>
            </a:r>
            <a:r>
              <a:rPr lang="en-US" dirty="0"/>
              <a:t> </a:t>
            </a:r>
            <a:r>
              <a:rPr lang="en-US" dirty="0" err="1"/>
              <a:t>dunyoqarashi</a:t>
            </a:r>
            <a:r>
              <a:rPr lang="en-US" dirty="0"/>
              <a:t>, </a:t>
            </a:r>
            <a:r>
              <a:rPr lang="en-US" dirty="0" err="1"/>
              <a:t>diniy</a:t>
            </a:r>
            <a:r>
              <a:rPr lang="en-US" dirty="0"/>
              <a:t> </a:t>
            </a:r>
            <a:r>
              <a:rPr lang="en-US" dirty="0" err="1"/>
              <a:t>e'tiqodi</a:t>
            </a:r>
            <a:r>
              <a:rPr lang="en-US" dirty="0"/>
              <a:t>, </a:t>
            </a:r>
            <a:r>
              <a:rPr lang="en-US" dirty="0" err="1"/>
              <a:t>milliy</a:t>
            </a:r>
            <a:r>
              <a:rPr lang="en-US" dirty="0"/>
              <a:t> </a:t>
            </a:r>
            <a:r>
              <a:rPr lang="en-US" dirty="0" err="1"/>
              <a:t>va</a:t>
            </a:r>
            <a:r>
              <a:rPr lang="en-US" dirty="0"/>
              <a:t> </a:t>
            </a:r>
            <a:r>
              <a:rPr lang="en-US" dirty="0" err="1"/>
              <a:t>etnik</a:t>
            </a:r>
            <a:r>
              <a:rPr lang="en-US" dirty="0"/>
              <a:t> </a:t>
            </a:r>
            <a:r>
              <a:rPr lang="en-US" dirty="0" err="1"/>
              <a:t>hususiyatlari</a:t>
            </a:r>
            <a:r>
              <a:rPr lang="en-US" dirty="0"/>
              <a:t>, </a:t>
            </a:r>
            <a:r>
              <a:rPr lang="en-US" dirty="0" err="1"/>
              <a:t>an'ana</a:t>
            </a:r>
            <a:r>
              <a:rPr lang="en-US" dirty="0"/>
              <a:t> </a:t>
            </a:r>
            <a:r>
              <a:rPr lang="en-US" dirty="0" err="1"/>
              <a:t>va</a:t>
            </a:r>
            <a:r>
              <a:rPr lang="en-US" dirty="0"/>
              <a:t> </a:t>
            </a:r>
            <a:r>
              <a:rPr lang="en-US" dirty="0" err="1"/>
              <a:t>marosimlarini</a:t>
            </a:r>
            <a:r>
              <a:rPr lang="en-US" dirty="0"/>
              <a:t> </a:t>
            </a:r>
            <a:r>
              <a:rPr lang="en-US" dirty="0" err="1"/>
              <a:t>hurmat</a:t>
            </a:r>
            <a:r>
              <a:rPr lang="en-US" dirty="0"/>
              <a:t> </a:t>
            </a:r>
            <a:r>
              <a:rPr lang="en-US" dirty="0" err="1"/>
              <a:t>qilish</a:t>
            </a:r>
            <a:r>
              <a:rPr lang="en-US" dirty="0"/>
              <a:t>; </a:t>
            </a:r>
            <a:endParaRPr lang="ru-RU" dirty="0"/>
          </a:p>
          <a:p>
            <a:pPr lvl="0"/>
            <a:r>
              <a:rPr lang="en-US" dirty="0" err="1"/>
              <a:t>xalqining</a:t>
            </a:r>
            <a:r>
              <a:rPr lang="en-US" dirty="0"/>
              <a:t> </a:t>
            </a:r>
            <a:r>
              <a:rPr lang="en-US" dirty="0" err="1"/>
              <a:t>tarixiy</a:t>
            </a:r>
            <a:r>
              <a:rPr lang="en-US" dirty="0"/>
              <a:t>, </a:t>
            </a:r>
            <a:r>
              <a:rPr lang="en-US" dirty="0" err="1"/>
              <a:t>ma'naviy</a:t>
            </a:r>
            <a:r>
              <a:rPr lang="en-US" dirty="0"/>
              <a:t> </a:t>
            </a:r>
            <a:r>
              <a:rPr lang="en-US" dirty="0" err="1"/>
              <a:t>va</a:t>
            </a:r>
            <a:r>
              <a:rPr lang="en-US" dirty="0"/>
              <a:t> </a:t>
            </a:r>
            <a:r>
              <a:rPr lang="en-US" dirty="0" err="1"/>
              <a:t>madaniy</a:t>
            </a:r>
            <a:r>
              <a:rPr lang="en-US" dirty="0"/>
              <a:t> </a:t>
            </a:r>
            <a:r>
              <a:rPr lang="en-US" dirty="0" err="1"/>
              <a:t>merosini</a:t>
            </a:r>
            <a:r>
              <a:rPr lang="en-US" dirty="0"/>
              <a:t> </a:t>
            </a:r>
            <a:r>
              <a:rPr lang="en-US" dirty="0" err="1"/>
              <a:t>avaylab</a:t>
            </a:r>
            <a:r>
              <a:rPr lang="en-US" dirty="0"/>
              <a:t> </a:t>
            </a:r>
            <a:r>
              <a:rPr lang="en-US" dirty="0" err="1"/>
              <a:t>asrash</a:t>
            </a:r>
            <a:r>
              <a:rPr lang="en-US" dirty="0"/>
              <a:t>, </a:t>
            </a:r>
            <a:r>
              <a:rPr lang="en-US" dirty="0" err="1"/>
              <a:t>jamiyatda</a:t>
            </a:r>
            <a:r>
              <a:rPr lang="en-US" dirty="0"/>
              <a:t> </a:t>
            </a:r>
            <a:r>
              <a:rPr lang="en-US" dirty="0" err="1"/>
              <a:t>o‘rnatilgan</a:t>
            </a:r>
            <a:r>
              <a:rPr lang="en-US" dirty="0"/>
              <a:t> </a:t>
            </a:r>
            <a:r>
              <a:rPr lang="en-US" dirty="0" err="1"/>
              <a:t>odob-axloq</a:t>
            </a:r>
            <a:r>
              <a:rPr lang="en-US" dirty="0"/>
              <a:t> </a:t>
            </a:r>
            <a:r>
              <a:rPr lang="en-US" dirty="0" err="1"/>
              <a:t>qoidalariga</a:t>
            </a:r>
            <a:r>
              <a:rPr lang="en-US" dirty="0"/>
              <a:t> </a:t>
            </a:r>
            <a:r>
              <a:rPr lang="en-US" dirty="0" err="1"/>
              <a:t>rioya</a:t>
            </a:r>
            <a:r>
              <a:rPr lang="en-US" dirty="0"/>
              <a:t> </a:t>
            </a:r>
            <a:r>
              <a:rPr lang="en-US" dirty="0" err="1"/>
              <a:t>qilish</a:t>
            </a:r>
            <a:r>
              <a:rPr lang="en-US" dirty="0"/>
              <a:t>. </a:t>
            </a:r>
            <a:endParaRPr lang="ru-RU" dirty="0"/>
          </a:p>
          <a:p>
            <a:endParaRPr lang="ru-RU" dirty="0"/>
          </a:p>
        </p:txBody>
      </p:sp>
      <p:sp>
        <p:nvSpPr>
          <p:cNvPr id="4" name="Содержимое 3"/>
          <p:cNvSpPr>
            <a:spLocks noGrp="1"/>
          </p:cNvSpPr>
          <p:nvPr>
            <p:ph sz="half" idx="2"/>
          </p:nvPr>
        </p:nvSpPr>
        <p:spPr/>
        <p:txBody>
          <a:bodyPr>
            <a:normAutofit fontScale="47500" lnSpcReduction="20000"/>
          </a:bodyPr>
          <a:lstStyle/>
          <a:p>
            <a:pPr lvl="0">
              <a:buNone/>
            </a:pPr>
            <a:r>
              <a:rPr lang="en-US" b="1" i="1" u="sng" dirty="0" smtClean="0"/>
              <a:t>	6.Matematik </a:t>
            </a:r>
            <a:r>
              <a:rPr lang="en-US" b="1" i="1" u="sng" dirty="0" err="1"/>
              <a:t>savodxonlik</a:t>
            </a:r>
            <a:r>
              <a:rPr lang="en-US" b="1" i="1" u="sng" dirty="0"/>
              <a:t>, fan </a:t>
            </a:r>
            <a:r>
              <a:rPr lang="en-US" b="1" i="1" u="sng" dirty="0" err="1"/>
              <a:t>va</a:t>
            </a:r>
            <a:r>
              <a:rPr lang="en-US" b="1" i="1" u="sng" dirty="0"/>
              <a:t> </a:t>
            </a:r>
            <a:r>
              <a:rPr lang="en-US" b="1" i="1" u="sng" dirty="0" err="1"/>
              <a:t>texnika</a:t>
            </a:r>
            <a:r>
              <a:rPr lang="en-US" b="1" i="1" u="sng" dirty="0"/>
              <a:t> </a:t>
            </a:r>
            <a:r>
              <a:rPr lang="en-US" b="1" i="1" u="sng" dirty="0" err="1"/>
              <a:t>yangiliklaridan</a:t>
            </a:r>
            <a:r>
              <a:rPr lang="en-US" b="1" i="1" u="sng" dirty="0"/>
              <a:t> </a:t>
            </a:r>
            <a:r>
              <a:rPr lang="en-US" b="1" i="1" u="sng" dirty="0" err="1"/>
              <a:t>xabardor</a:t>
            </a:r>
            <a:r>
              <a:rPr lang="en-US" b="1" i="1" u="sng" dirty="0"/>
              <a:t> </a:t>
            </a:r>
            <a:r>
              <a:rPr lang="en-US" b="1" i="1" u="sng" dirty="0" err="1"/>
              <a:t>bo‘lish</a:t>
            </a:r>
            <a:r>
              <a:rPr lang="en-US" b="1" i="1" u="sng" dirty="0"/>
              <a:t> </a:t>
            </a:r>
            <a:r>
              <a:rPr lang="en-US" b="1" i="1" u="sng" dirty="0" err="1"/>
              <a:t>hamda</a:t>
            </a:r>
            <a:r>
              <a:rPr lang="en-US" b="1" i="1" u="sng" dirty="0"/>
              <a:t> </a:t>
            </a:r>
            <a:r>
              <a:rPr lang="en-US" b="1" i="1" u="sng" dirty="0" err="1"/>
              <a:t>foydalanish</a:t>
            </a:r>
            <a:r>
              <a:rPr lang="en-US" b="1" i="1" u="sng" dirty="0"/>
              <a:t> </a:t>
            </a:r>
            <a:r>
              <a:rPr lang="en-US" b="1" i="1" u="sng" dirty="0" err="1"/>
              <a:t>kompetensiyasi</a:t>
            </a:r>
            <a:endParaRPr lang="ru-RU" dirty="0"/>
          </a:p>
          <a:p>
            <a:pPr lvl="0"/>
            <a:r>
              <a:rPr lang="en-US" dirty="0" err="1"/>
              <a:t>aniq</a:t>
            </a:r>
            <a:r>
              <a:rPr lang="en-US" dirty="0"/>
              <a:t> </a:t>
            </a:r>
            <a:r>
              <a:rPr lang="en-US" dirty="0" err="1"/>
              <a:t>hisob-kitoblarga</a:t>
            </a:r>
            <a:r>
              <a:rPr lang="en-US" dirty="0"/>
              <a:t> </a:t>
            </a:r>
            <a:r>
              <a:rPr lang="en-US" dirty="0" err="1"/>
              <a:t>asoslangan</a:t>
            </a:r>
            <a:r>
              <a:rPr lang="en-US" dirty="0"/>
              <a:t> </a:t>
            </a:r>
            <a:r>
              <a:rPr lang="en-US" dirty="0" err="1"/>
              <a:t>holda</a:t>
            </a:r>
            <a:r>
              <a:rPr lang="en-US" dirty="0"/>
              <a:t> </a:t>
            </a:r>
            <a:r>
              <a:rPr lang="en-US" dirty="0" err="1"/>
              <a:t>shaxsiy</a:t>
            </a:r>
            <a:r>
              <a:rPr lang="en-US" dirty="0"/>
              <a:t>, </a:t>
            </a:r>
            <a:r>
              <a:rPr lang="en-US" dirty="0" err="1"/>
              <a:t>oilaviy</a:t>
            </a:r>
            <a:r>
              <a:rPr lang="en-US" dirty="0"/>
              <a:t>, </a:t>
            </a:r>
            <a:r>
              <a:rPr lang="en-US" dirty="0" err="1"/>
              <a:t>kasbiy</a:t>
            </a:r>
            <a:r>
              <a:rPr lang="en-US" dirty="0"/>
              <a:t> </a:t>
            </a:r>
            <a:r>
              <a:rPr lang="en-US" dirty="0" err="1"/>
              <a:t>va</a:t>
            </a:r>
            <a:r>
              <a:rPr lang="en-US" dirty="0"/>
              <a:t> </a:t>
            </a:r>
            <a:r>
              <a:rPr lang="en-US" dirty="0" err="1"/>
              <a:t>iqtisodiy</a:t>
            </a:r>
            <a:r>
              <a:rPr lang="en-US" dirty="0"/>
              <a:t> </a:t>
            </a:r>
            <a:r>
              <a:rPr lang="en-US" dirty="0" err="1"/>
              <a:t>rejalarini</a:t>
            </a:r>
            <a:r>
              <a:rPr lang="en-US" dirty="0"/>
              <a:t> </a:t>
            </a:r>
            <a:r>
              <a:rPr lang="en-US" dirty="0" err="1"/>
              <a:t>tuza</a:t>
            </a:r>
            <a:r>
              <a:rPr lang="en-US" dirty="0"/>
              <a:t> </a:t>
            </a:r>
            <a:r>
              <a:rPr lang="en-US" dirty="0" err="1"/>
              <a:t>olish</a:t>
            </a:r>
            <a:r>
              <a:rPr lang="en-US" dirty="0"/>
              <a:t>;</a:t>
            </a:r>
            <a:endParaRPr lang="ru-RU" dirty="0"/>
          </a:p>
          <a:p>
            <a:pPr lvl="0"/>
            <a:r>
              <a:rPr lang="en-US" dirty="0" err="1"/>
              <a:t>shaxsiy</a:t>
            </a:r>
            <a:r>
              <a:rPr lang="en-US" dirty="0"/>
              <a:t>, </a:t>
            </a:r>
            <a:r>
              <a:rPr lang="en-US" dirty="0" err="1"/>
              <a:t>ijtimoiy</a:t>
            </a:r>
            <a:r>
              <a:rPr lang="en-US" dirty="0"/>
              <a:t> </a:t>
            </a:r>
            <a:r>
              <a:rPr lang="en-US" dirty="0" err="1"/>
              <a:t>va</a:t>
            </a:r>
            <a:r>
              <a:rPr lang="en-US" dirty="0"/>
              <a:t> </a:t>
            </a:r>
            <a:r>
              <a:rPr lang="en-US" dirty="0" err="1"/>
              <a:t>iqtisodiy</a:t>
            </a:r>
            <a:r>
              <a:rPr lang="en-US" dirty="0"/>
              <a:t> </a:t>
            </a:r>
            <a:r>
              <a:rPr lang="en-US" dirty="0" err="1"/>
              <a:t>munosabatlarda</a:t>
            </a:r>
            <a:r>
              <a:rPr lang="en-US" dirty="0"/>
              <a:t> </a:t>
            </a:r>
            <a:r>
              <a:rPr lang="en-US" dirty="0" err="1"/>
              <a:t>hisob-kitob</a:t>
            </a:r>
            <a:r>
              <a:rPr lang="en-US" dirty="0"/>
              <a:t> </a:t>
            </a:r>
            <a:r>
              <a:rPr lang="en-US" dirty="0" err="1"/>
              <a:t>bilan</a:t>
            </a:r>
            <a:r>
              <a:rPr lang="en-US" dirty="0"/>
              <a:t> </a:t>
            </a:r>
            <a:r>
              <a:rPr lang="en-US" dirty="0" err="1"/>
              <a:t>ish</a:t>
            </a:r>
            <a:r>
              <a:rPr lang="en-US" dirty="0"/>
              <a:t> </a:t>
            </a:r>
            <a:r>
              <a:rPr lang="en-US" dirty="0" err="1"/>
              <a:t>yuritish</a:t>
            </a:r>
            <a:r>
              <a:rPr lang="en-US" dirty="0"/>
              <a:t>;</a:t>
            </a:r>
            <a:endParaRPr lang="ru-RU" dirty="0"/>
          </a:p>
          <a:p>
            <a:pPr lvl="0"/>
            <a:r>
              <a:rPr lang="en-US" dirty="0" err="1"/>
              <a:t>kundalik</a:t>
            </a:r>
            <a:r>
              <a:rPr lang="en-US" dirty="0"/>
              <a:t> </a:t>
            </a:r>
            <a:r>
              <a:rPr lang="en-US" dirty="0" err="1"/>
              <a:t>faoliyatda</a:t>
            </a:r>
            <a:r>
              <a:rPr lang="en-US" dirty="0"/>
              <a:t> </a:t>
            </a:r>
            <a:r>
              <a:rPr lang="en-US" dirty="0" err="1"/>
              <a:t>turli</a:t>
            </a:r>
            <a:r>
              <a:rPr lang="en-US" dirty="0"/>
              <a:t> formula, model, </a:t>
            </a:r>
            <a:r>
              <a:rPr lang="en-US" dirty="0" err="1"/>
              <a:t>chizma</a:t>
            </a:r>
            <a:r>
              <a:rPr lang="en-US" dirty="0"/>
              <a:t>, </a:t>
            </a:r>
            <a:r>
              <a:rPr lang="en-US" dirty="0" err="1"/>
              <a:t>grafik</a:t>
            </a:r>
            <a:r>
              <a:rPr lang="en-US" dirty="0"/>
              <a:t> </a:t>
            </a:r>
            <a:r>
              <a:rPr lang="en-US" dirty="0" err="1"/>
              <a:t>va</a:t>
            </a:r>
            <a:r>
              <a:rPr lang="en-US" dirty="0"/>
              <a:t> </a:t>
            </a:r>
            <a:r>
              <a:rPr lang="en-US" dirty="0" err="1"/>
              <a:t>diagrammalarni</a:t>
            </a:r>
            <a:r>
              <a:rPr lang="en-US" dirty="0"/>
              <a:t> </a:t>
            </a:r>
            <a:r>
              <a:rPr lang="en-US" dirty="0" err="1"/>
              <a:t>o‘qiy</a:t>
            </a:r>
            <a:r>
              <a:rPr lang="en-US" dirty="0"/>
              <a:t> </a:t>
            </a:r>
            <a:r>
              <a:rPr lang="en-US" dirty="0" err="1"/>
              <a:t>olish</a:t>
            </a:r>
            <a:r>
              <a:rPr lang="en-US" dirty="0"/>
              <a:t> </a:t>
            </a:r>
            <a:r>
              <a:rPr lang="en-US" dirty="0" err="1"/>
              <a:t>va</a:t>
            </a:r>
            <a:r>
              <a:rPr lang="en-US" dirty="0"/>
              <a:t> </a:t>
            </a:r>
            <a:r>
              <a:rPr lang="en-US" dirty="0" err="1"/>
              <a:t>foydalanish</a:t>
            </a:r>
            <a:r>
              <a:rPr lang="en-US" dirty="0"/>
              <a:t>;</a:t>
            </a:r>
            <a:endParaRPr lang="ru-RU" dirty="0"/>
          </a:p>
          <a:p>
            <a:pPr lvl="0"/>
            <a:r>
              <a:rPr lang="en-US" dirty="0" err="1"/>
              <a:t>inson</a:t>
            </a:r>
            <a:r>
              <a:rPr lang="en-US" dirty="0"/>
              <a:t> </a:t>
            </a:r>
            <a:r>
              <a:rPr lang="en-US" dirty="0" err="1"/>
              <a:t>mehnatini</a:t>
            </a:r>
            <a:r>
              <a:rPr lang="en-US" dirty="0"/>
              <a:t> </a:t>
            </a:r>
            <a:r>
              <a:rPr lang="en-US" dirty="0" err="1"/>
              <a:t>yengillashtiradigan</a:t>
            </a:r>
            <a:r>
              <a:rPr lang="en-US" dirty="0"/>
              <a:t>, </a:t>
            </a:r>
            <a:r>
              <a:rPr lang="en-US" dirty="0" err="1"/>
              <a:t>mehnat</a:t>
            </a:r>
            <a:r>
              <a:rPr lang="en-US" dirty="0"/>
              <a:t> </a:t>
            </a:r>
            <a:r>
              <a:rPr lang="en-US" dirty="0" err="1"/>
              <a:t>unumdorligini</a:t>
            </a:r>
            <a:r>
              <a:rPr lang="en-US" dirty="0"/>
              <a:t> </a:t>
            </a:r>
            <a:r>
              <a:rPr lang="en-US" dirty="0" err="1"/>
              <a:t>oshiradigan</a:t>
            </a:r>
            <a:r>
              <a:rPr lang="en-US" dirty="0"/>
              <a:t> </a:t>
            </a:r>
            <a:r>
              <a:rPr lang="en-US" dirty="0" err="1"/>
              <a:t>va</a:t>
            </a:r>
            <a:r>
              <a:rPr lang="en-US" dirty="0"/>
              <a:t> </a:t>
            </a:r>
            <a:r>
              <a:rPr lang="en-US" dirty="0" err="1"/>
              <a:t>qulay</a:t>
            </a:r>
            <a:r>
              <a:rPr lang="en-US" dirty="0"/>
              <a:t> </a:t>
            </a:r>
            <a:r>
              <a:rPr lang="en-US" dirty="0" err="1"/>
              <a:t>shart-sharoitga</a:t>
            </a:r>
            <a:r>
              <a:rPr lang="en-US" dirty="0"/>
              <a:t> </a:t>
            </a:r>
            <a:r>
              <a:rPr lang="en-US" dirty="0" err="1"/>
              <a:t>olib</a:t>
            </a:r>
            <a:r>
              <a:rPr lang="en-US" dirty="0"/>
              <a:t> </a:t>
            </a:r>
            <a:r>
              <a:rPr lang="en-US" dirty="0" err="1"/>
              <a:t>keladigan</a:t>
            </a:r>
            <a:r>
              <a:rPr lang="en-US" dirty="0"/>
              <a:t> fan </a:t>
            </a:r>
            <a:r>
              <a:rPr lang="en-US" dirty="0" err="1"/>
              <a:t>va</a:t>
            </a:r>
            <a:r>
              <a:rPr lang="en-US" dirty="0"/>
              <a:t> </a:t>
            </a:r>
            <a:r>
              <a:rPr lang="en-US" dirty="0" err="1"/>
              <a:t>texnika</a:t>
            </a:r>
            <a:r>
              <a:rPr lang="en-US" dirty="0"/>
              <a:t> </a:t>
            </a:r>
            <a:r>
              <a:rPr lang="en-US" dirty="0" err="1"/>
              <a:t>yangiliklaridan</a:t>
            </a:r>
            <a:r>
              <a:rPr lang="en-US" dirty="0"/>
              <a:t> </a:t>
            </a:r>
            <a:r>
              <a:rPr lang="en-US" dirty="0" err="1"/>
              <a:t>xabardor</a:t>
            </a:r>
            <a:r>
              <a:rPr lang="en-US" dirty="0"/>
              <a:t> </a:t>
            </a:r>
            <a:r>
              <a:rPr lang="en-US" dirty="0" err="1"/>
              <a:t>bo‘lish</a:t>
            </a:r>
            <a:r>
              <a:rPr lang="en-US" dirty="0"/>
              <a:t> </a:t>
            </a:r>
            <a:r>
              <a:rPr lang="en-US" dirty="0" err="1"/>
              <a:t>hamda</a:t>
            </a:r>
            <a:r>
              <a:rPr lang="en-US" dirty="0"/>
              <a:t> </a:t>
            </a:r>
            <a:r>
              <a:rPr lang="en-US" dirty="0" err="1"/>
              <a:t>foydalana</a:t>
            </a:r>
            <a:r>
              <a:rPr lang="en-US" dirty="0"/>
              <a:t> </a:t>
            </a:r>
            <a:r>
              <a:rPr lang="en-US" dirty="0" err="1"/>
              <a:t>olish</a:t>
            </a:r>
            <a:r>
              <a:rPr lang="en-US" dirty="0"/>
              <a:t>. </a:t>
            </a:r>
            <a:endParaRPr lang="ru-RU" dirty="0"/>
          </a:p>
          <a:p>
            <a:endParaRPr lang="ru-RU" dirty="0"/>
          </a:p>
        </p:txBody>
      </p:sp>
      <p:sp>
        <p:nvSpPr>
          <p:cNvPr id="2" name="Заголовок 1"/>
          <p:cNvSpPr>
            <a:spLocks noGrp="1"/>
          </p:cNvSpPr>
          <p:nvPr>
            <p:ph type="title"/>
          </p:nvPr>
        </p:nvSpPr>
        <p:spPr/>
        <p:txBody>
          <a:bodyPr>
            <a:normAutofit/>
          </a:bodyPr>
          <a:lstStyle/>
          <a:p>
            <a:r>
              <a:rPr lang="ru-RU" b="1" dirty="0" err="1" smtClean="0">
                <a:latin typeface="Times New Roman" pitchFamily="18" charset="0"/>
                <a:cs typeface="Times New Roman" pitchFamily="18" charset="0"/>
              </a:rPr>
              <a:t>Tayanch</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kompetensiyalar</a:t>
            </a:r>
            <a:r>
              <a:rPr lang="ru-RU" b="1" dirty="0" smtClean="0">
                <a:latin typeface="Times New Roman" pitchFamily="18" charset="0"/>
                <a:cs typeface="Times New Roman" pitchFamily="18" charset="0"/>
              </a:rPr>
              <a:t>:</a:t>
            </a:r>
            <a:endParaRPr lang="ru-RU" dirty="0"/>
          </a:p>
        </p:txBody>
      </p:sp>
    </p:spTree>
  </p:cSld>
  <p:clrMapOvr>
    <a:masterClrMapping/>
  </p:clrMapOvr>
  <p:transition spd="med">
    <p:wheel spokes="2"/>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0"/>
            <a:ext cx="8229600" cy="4757758"/>
          </a:xfrm>
        </p:spPr>
        <p:txBody>
          <a:bodyPr>
            <a:normAutofit/>
          </a:bodyPr>
          <a:lstStyle/>
          <a:p>
            <a:pPr>
              <a:buNone/>
            </a:pPr>
            <a:r>
              <a:rPr lang="en-US" sz="1800" b="1" i="1" u="sng" dirty="0"/>
              <a:t>1</a:t>
            </a:r>
            <a:r>
              <a:rPr lang="en-US" sz="1800" b="1" i="1" u="sng" dirty="0">
                <a:latin typeface="Times New Roman" pitchFamily="18" charset="0"/>
                <a:cs typeface="Times New Roman" pitchFamily="18" charset="0"/>
              </a:rPr>
              <a:t>. </a:t>
            </a:r>
            <a:r>
              <a:rPr lang="en-US" sz="1800" b="1" i="1" u="sng" dirty="0" err="1">
                <a:latin typeface="Times New Roman" pitchFamily="18" charset="0"/>
                <a:cs typeface="Times New Roman" pitchFamily="18" charset="0"/>
              </a:rPr>
              <a:t>Biologik</a:t>
            </a:r>
            <a:r>
              <a:rPr lang="en-US" sz="1800" b="1" i="1" u="sng" dirty="0">
                <a:latin typeface="Times New Roman" pitchFamily="18" charset="0"/>
                <a:cs typeface="Times New Roman" pitchFamily="18" charset="0"/>
              </a:rPr>
              <a:t> </a:t>
            </a:r>
            <a:r>
              <a:rPr lang="en-US" sz="1800" b="1" i="1" u="sng" dirty="0" err="1">
                <a:latin typeface="Times New Roman" pitchFamily="18" charset="0"/>
                <a:cs typeface="Times New Roman" pitchFamily="18" charset="0"/>
              </a:rPr>
              <a:t>jarayon</a:t>
            </a:r>
            <a:r>
              <a:rPr lang="en-US" sz="1800" b="1" i="1" u="sng" dirty="0">
                <a:latin typeface="Times New Roman" pitchFamily="18" charset="0"/>
                <a:cs typeface="Times New Roman" pitchFamily="18" charset="0"/>
              </a:rPr>
              <a:t>, </a:t>
            </a:r>
            <a:r>
              <a:rPr lang="en-US" sz="1800" b="1" i="1" u="sng" dirty="0" err="1">
                <a:latin typeface="Times New Roman" pitchFamily="18" charset="0"/>
                <a:cs typeface="Times New Roman" pitchFamily="18" charset="0"/>
              </a:rPr>
              <a:t>hodisalarni</a:t>
            </a:r>
            <a:r>
              <a:rPr lang="en-US" sz="1800" b="1" i="1" u="sng" dirty="0">
                <a:latin typeface="Times New Roman" pitchFamily="18" charset="0"/>
                <a:cs typeface="Times New Roman" pitchFamily="18" charset="0"/>
              </a:rPr>
              <a:t> </a:t>
            </a:r>
            <a:r>
              <a:rPr lang="en-US" sz="1800" b="1" i="1" u="sng" dirty="0" err="1">
                <a:latin typeface="Times New Roman" pitchFamily="18" charset="0"/>
                <a:cs typeface="Times New Roman" pitchFamily="18" charset="0"/>
              </a:rPr>
              <a:t>kuzatish</a:t>
            </a:r>
            <a:r>
              <a:rPr lang="en-US" sz="1800" b="1" i="1" u="sng" dirty="0">
                <a:latin typeface="Times New Roman" pitchFamily="18" charset="0"/>
                <a:cs typeface="Times New Roman" pitchFamily="18" charset="0"/>
              </a:rPr>
              <a:t>, </a:t>
            </a:r>
            <a:r>
              <a:rPr lang="en-US" sz="1800" b="1" i="1" u="sng" dirty="0" err="1">
                <a:latin typeface="Times New Roman" pitchFamily="18" charset="0"/>
                <a:cs typeface="Times New Roman" pitchFamily="18" charset="0"/>
              </a:rPr>
              <a:t>tushunish</a:t>
            </a:r>
            <a:r>
              <a:rPr lang="en-US" sz="1800" b="1" i="1" u="sng" dirty="0">
                <a:latin typeface="Times New Roman" pitchFamily="18" charset="0"/>
                <a:cs typeface="Times New Roman" pitchFamily="18" charset="0"/>
              </a:rPr>
              <a:t> </a:t>
            </a:r>
            <a:r>
              <a:rPr lang="en-US" sz="1800" b="1" i="1" u="sng" dirty="0" err="1">
                <a:latin typeface="Times New Roman" pitchFamily="18" charset="0"/>
                <a:cs typeface="Times New Roman" pitchFamily="18" charset="0"/>
              </a:rPr>
              <a:t>va</a:t>
            </a:r>
            <a:r>
              <a:rPr lang="en-US" sz="1800" b="1" i="1" u="sng" dirty="0">
                <a:latin typeface="Times New Roman" pitchFamily="18" charset="0"/>
                <a:cs typeface="Times New Roman" pitchFamily="18" charset="0"/>
              </a:rPr>
              <a:t> </a:t>
            </a:r>
            <a:r>
              <a:rPr lang="en-US" sz="1800" b="1" i="1" u="sng" dirty="0" err="1">
                <a:latin typeface="Times New Roman" pitchFamily="18" charset="0"/>
                <a:cs typeface="Times New Roman" pitchFamily="18" charset="0"/>
              </a:rPr>
              <a:t>tushuntirish</a:t>
            </a:r>
            <a:r>
              <a:rPr lang="en-US" sz="1800" b="1" i="1" u="sng"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Tabiat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unga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xos</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bo‘lgan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biologik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jarayonlar-o‘simliklarning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o‘sishini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kuzatish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ularni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tagini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yumshatish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o‘g‘itlash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tirik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organizmlarning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tuzilishi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faoliyati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tashqi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muhitdagi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rolini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tushunish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biologik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jarayonlar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to‘g‘risida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aniq</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tasavvur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qilish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anglash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layoqatini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hosil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qilish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Biologik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jarayon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hodisalarni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kuzatish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tushuntirish</a:t>
            </a:r>
            <a:r>
              <a:rPr lang="en-US" sz="1800" dirty="0">
                <a:latin typeface="Times New Roman" pitchFamily="18" charset="0"/>
                <a:cs typeface="Times New Roman" pitchFamily="18" charset="0"/>
              </a:rPr>
              <a:t>.</a:t>
            </a:r>
            <a:endParaRPr lang="ru-RU" sz="1800" dirty="0">
              <a:latin typeface="Times New Roman" pitchFamily="18" charset="0"/>
              <a:cs typeface="Times New Roman" pitchFamily="18" charset="0"/>
            </a:endParaRPr>
          </a:p>
          <a:p>
            <a:pPr>
              <a:buNone/>
            </a:pPr>
            <a:r>
              <a:rPr lang="en-US" sz="1800" i="1"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pPr>
              <a:buNone/>
            </a:pPr>
            <a:r>
              <a:rPr lang="en-US" sz="1800" b="1" i="1" u="sng" dirty="0" smtClean="0">
                <a:latin typeface="Times New Roman" pitchFamily="18" charset="0"/>
                <a:cs typeface="Times New Roman" pitchFamily="18" charset="0"/>
              </a:rPr>
              <a:t>2</a:t>
            </a:r>
            <a:r>
              <a:rPr lang="en-US" sz="1800" b="1" i="1" u="sng" dirty="0">
                <a:latin typeface="Times New Roman" pitchFamily="18" charset="0"/>
                <a:cs typeface="Times New Roman" pitchFamily="18" charset="0"/>
              </a:rPr>
              <a:t>. </a:t>
            </a:r>
            <a:r>
              <a:rPr lang="en-US" sz="1800" b="1" i="1" u="sng" dirty="0" err="1">
                <a:latin typeface="Times New Roman" pitchFamily="18" charset="0"/>
                <a:cs typeface="Times New Roman" pitchFamily="18" charset="0"/>
              </a:rPr>
              <a:t>Ekologik</a:t>
            </a:r>
            <a:r>
              <a:rPr lang="en-US" sz="1800" b="1" i="1" u="sng" dirty="0">
                <a:latin typeface="Times New Roman" pitchFamily="18" charset="0"/>
                <a:cs typeface="Times New Roman" pitchFamily="18" charset="0"/>
              </a:rPr>
              <a:t> </a:t>
            </a:r>
            <a:r>
              <a:rPr lang="en-US" sz="1800" b="1" i="1" u="sng" dirty="0" err="1">
                <a:latin typeface="Times New Roman" pitchFamily="18" charset="0"/>
                <a:cs typeface="Times New Roman" pitchFamily="18" charset="0"/>
              </a:rPr>
              <a:t>madaniyat.</a:t>
            </a:r>
            <a:r>
              <a:rPr lang="en-US" sz="1800" dirty="0" err="1">
                <a:latin typeface="Times New Roman" pitchFamily="18" charset="0"/>
                <a:cs typeface="Times New Roman" pitchFamily="18" charset="0"/>
              </a:rPr>
              <a:t>Tabiat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qonunlarini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yaxshi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bilish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amalda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tatbiq</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etish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yoshlarni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ekologik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madaniyat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ruhida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tarbiyalash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salomatlik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suv</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biologik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xilma-xillik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atrof-muhit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tozaligini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sog‘liqlikni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mustahkamligini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turmush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farovonligini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tabiiy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antropogen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ofatlar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chiqindi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muammolarini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o‘rganish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ularni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bartaraf</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etishda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o‘z</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hissasini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qo‘shishga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o‘rgatish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asosida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ekologik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madaniyatni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shakllantirish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Tabiatni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qadrlash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unga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nisbatan</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ijobiy</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munosabatda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bo‘lish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o‘z</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sog‘ligi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boshqa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insonlarning</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sog‘ligini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qadrlash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tabiatda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o‘zini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tutish</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o‘simlik</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hayvonlarni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muhofaza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qilishga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o‘rgatish</a:t>
            </a:r>
            <a:r>
              <a:rPr lang="en-US" sz="1800" dirty="0">
                <a:latin typeface="Times New Roman" pitchFamily="18" charset="0"/>
                <a:cs typeface="Times New Roman" pitchFamily="18" charset="0"/>
              </a:rPr>
              <a:t>.</a:t>
            </a:r>
            <a:endParaRPr lang="ru-RU" sz="1800" dirty="0">
              <a:latin typeface="Times New Roman" pitchFamily="18" charset="0"/>
              <a:cs typeface="Times New Roman" pitchFamily="18" charset="0"/>
            </a:endParaRPr>
          </a:p>
          <a:p>
            <a:pPr>
              <a:buNone/>
            </a:pPr>
            <a:r>
              <a:rPr lang="en-US" sz="1800" i="1"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pPr algn="ctr"/>
            <a:r>
              <a:rPr lang="en-US" dirty="0" err="1">
                <a:latin typeface="Times New Roman" pitchFamily="18" charset="0"/>
                <a:cs typeface="Times New Roman" pitchFamily="18" charset="0"/>
              </a:rPr>
              <a:t>Biologiya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o‘quv</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bo‘yicha</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xususiy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kompetensiyalar</a:t>
            </a:r>
            <a:r>
              <a:rPr lang="en-US"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04664"/>
            <a:ext cx="8229600" cy="5602627"/>
          </a:xfrm>
        </p:spPr>
        <p:txBody>
          <a:bodyPr>
            <a:normAutofit fontScale="92500" lnSpcReduction="20000"/>
          </a:bodyPr>
          <a:lstStyle/>
          <a:p>
            <a:pPr>
              <a:buNone/>
            </a:pPr>
            <a:r>
              <a:rPr lang="en-US" sz="2800" b="1" i="1" u="sng" dirty="0" smtClean="0">
                <a:latin typeface="Times New Roman" pitchFamily="18" charset="0"/>
                <a:cs typeface="Times New Roman" pitchFamily="18" charset="0"/>
              </a:rPr>
              <a:t>3. </a:t>
            </a:r>
            <a:r>
              <a:rPr lang="en-US" sz="2800" b="1" i="1" u="sng" dirty="0" err="1" smtClean="0">
                <a:latin typeface="Times New Roman" pitchFamily="18" charset="0"/>
                <a:cs typeface="Times New Roman" pitchFamily="18" charset="0"/>
              </a:rPr>
              <a:t>Tajribalarni</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o‘tkazish</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uchun</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zarur</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jihozlar</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bilan</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ishlay</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olish</a:t>
            </a:r>
            <a:r>
              <a:rPr lang="en-US" sz="2800" b="1" i="1" u="sng"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Biologiyaning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asosiy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tushuncha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qonuniyatlarini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tushuntirishda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havfsizlik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qoidalari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kimyoviy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moddalar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jihozlardan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foydalanish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hamda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yordamida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mavzularga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oid</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bo‘lgan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oddiy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tajribalar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o‘tkazish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layoqatini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hosil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qilish</a:t>
            </a:r>
            <a:r>
              <a:rPr lang="en-US"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buNone/>
            </a:pPr>
            <a:r>
              <a:rPr lang="en-US" sz="2800" i="1"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a:buNone/>
            </a:pPr>
            <a:r>
              <a:rPr lang="en-US" sz="2800" b="1" i="1" u="sng" dirty="0" smtClean="0">
                <a:latin typeface="Times New Roman" pitchFamily="18" charset="0"/>
                <a:cs typeface="Times New Roman" pitchFamily="18" charset="0"/>
              </a:rPr>
              <a:t>4. </a:t>
            </a:r>
            <a:r>
              <a:rPr lang="en-US" sz="2800" b="1" i="1" u="sng" dirty="0" err="1" smtClean="0">
                <a:latin typeface="Times New Roman" pitchFamily="18" charset="0"/>
                <a:cs typeface="Times New Roman" pitchFamily="18" charset="0"/>
              </a:rPr>
              <a:t>Biologiyadan</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olgan</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bilimlarini</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amaliyotda</a:t>
            </a:r>
            <a:r>
              <a:rPr lang="en-US" sz="2800" b="1" i="1" u="sng" dirty="0" smtClean="0">
                <a:latin typeface="Times New Roman" pitchFamily="18" charset="0"/>
                <a:cs typeface="Times New Roman" pitchFamily="18" charset="0"/>
              </a:rPr>
              <a:t> </a:t>
            </a:r>
            <a:r>
              <a:rPr lang="en-US" sz="2800" b="1" i="1" u="sng" dirty="0" err="1" smtClean="0">
                <a:latin typeface="Times New Roman" pitchFamily="18" charset="0"/>
                <a:cs typeface="Times New Roman" pitchFamily="18" charset="0"/>
              </a:rPr>
              <a:t>qo‘llash</a:t>
            </a:r>
            <a:r>
              <a:rPr lang="en-US" sz="2800" b="1" i="1" u="sng"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O‘rganilgan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bilim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ko‘nikmalarni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kundalik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amaliy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hayotda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qo‘llay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olish.Nazariy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bilimlarni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mustahkamlash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uchun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o‘simliklarni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parvarishlash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o‘g‘itlash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shakl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berish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o‘simliklarni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muhofaza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qilish</a:t>
            </a:r>
            <a:r>
              <a:rPr lang="en-US" sz="2800" dirty="0" smtClean="0">
                <a:latin typeface="Times New Roman" pitchFamily="18" charset="0"/>
                <a:cs typeface="Times New Roman" pitchFamily="18" charset="0"/>
              </a:rPr>
              <a:t>, test </a:t>
            </a:r>
            <a:r>
              <a:rPr lang="en-US" sz="2800" dirty="0" err="1" smtClean="0">
                <a:latin typeface="Times New Roman" pitchFamily="18" charset="0"/>
                <a:cs typeface="Times New Roman" pitchFamily="18" charset="0"/>
              </a:rPr>
              <a:t>topshiriqlarini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bajarish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sog‘lom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turmush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tarziga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oid</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mashg‘ulotlarni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bilish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kundalik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iste'mol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maxsulotlarning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foydali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zararli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tomonlarini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farqlash</a:t>
            </a:r>
            <a:r>
              <a:rPr lang="en-US"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a:t>
            </a:r>
            <a:endParaRPr lang="ru-RU" dirty="0"/>
          </a:p>
        </p:txBody>
      </p:sp>
    </p:spTree>
  </p:cSld>
  <p:clrMapOvr>
    <a:masterClrMapping/>
  </p:clrMapOvr>
  <p:transition spd="med">
    <p:wheel spokes="2"/>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401080" cy="5554683"/>
          </a:xfrm>
        </p:spPr>
        <p:txBody>
          <a:bodyPr>
            <a:normAutofit/>
          </a:bodyPr>
          <a:lstStyle/>
          <a:p>
            <a:pPr>
              <a:buNone/>
            </a:pPr>
            <a:r>
              <a:rPr lang="en-US" dirty="0" smtClean="0"/>
              <a:t>	</a:t>
            </a:r>
            <a:r>
              <a:rPr lang="ru-RU" sz="3200" dirty="0" err="1" smtClean="0">
                <a:latin typeface="Times New Roman" pitchFamily="18" charset="0"/>
                <a:cs typeface="Times New Roman" pitchFamily="18" charset="0"/>
              </a:rPr>
              <a:t>O‘zbekiston</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Respublikasida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uzluksiz</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ta’limni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joriy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etishning</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ilmiy-nazariy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asosi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bo‘lgan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Ta’lim</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to‘g‘risida</a:t>
            </a:r>
            <a:r>
              <a:rPr lang="ru-RU" sz="3200" dirty="0">
                <a:latin typeface="Times New Roman" pitchFamily="18" charset="0"/>
                <a:cs typeface="Times New Roman" pitchFamily="18" charset="0"/>
              </a:rPr>
              <a:t>»</a:t>
            </a:r>
            <a:r>
              <a:rPr lang="ru-RU" sz="3200" dirty="0" err="1">
                <a:latin typeface="Times New Roman" pitchFamily="18" charset="0"/>
                <a:cs typeface="Times New Roman" pitchFamily="18" charset="0"/>
              </a:rPr>
              <a:t>gi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Qonunning</a:t>
            </a:r>
            <a:r>
              <a:rPr lang="ru-RU" sz="3200" dirty="0">
                <a:latin typeface="Times New Roman" pitchFamily="18" charset="0"/>
                <a:cs typeface="Times New Roman" pitchFamily="18" charset="0"/>
              </a:rPr>
              <a:t> </a:t>
            </a:r>
            <a:r>
              <a:rPr lang="ru-RU" sz="3200" dirty="0">
                <a:solidFill>
                  <a:srgbClr val="00B0F0"/>
                </a:solidFill>
                <a:latin typeface="Times New Roman" pitchFamily="18" charset="0"/>
                <a:cs typeface="Times New Roman" pitchFamily="18" charset="0"/>
              </a:rPr>
              <a:t>7-modda</a:t>
            </a:r>
            <a:r>
              <a:rPr lang="ru-RU" sz="3200" dirty="0">
                <a:latin typeface="Times New Roman" pitchFamily="18" charset="0"/>
                <a:cs typeface="Times New Roman" pitchFamily="18" charset="0"/>
              </a:rPr>
              <a:t>sida </a:t>
            </a:r>
            <a:r>
              <a:rPr lang="ru-RU" sz="3200" dirty="0">
                <a:solidFill>
                  <a:srgbClr val="FF0000"/>
                </a:solidFill>
                <a:latin typeface="Times New Roman" pitchFamily="18" charset="0"/>
                <a:cs typeface="Times New Roman" pitchFamily="18" charset="0"/>
              </a:rPr>
              <a:t>«</a:t>
            </a:r>
            <a:r>
              <a:rPr lang="ru-RU" sz="3200" dirty="0" err="1">
                <a:solidFill>
                  <a:srgbClr val="FF0000"/>
                </a:solidFill>
                <a:latin typeface="Times New Roman" pitchFamily="18" charset="0"/>
                <a:cs typeface="Times New Roman" pitchFamily="18" charset="0"/>
              </a:rPr>
              <a:t>Davlat</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ta’lim</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standartlari</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umumiy</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o‘rta</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o‘rta</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maxsus</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kasb-hunar</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va</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oliy</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ta’lim</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mazmuniga</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hamda</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sifatiga</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qo‘yiladigan</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talablarni</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belgilaydi</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Davlat</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ta’lim</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standartlarini</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bajarish</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O‘zbekiston</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Respublikasining</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barcha</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ta’lim</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muassasalari</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uchun</a:t>
            </a:r>
            <a:r>
              <a:rPr lang="ru-RU" sz="3200" dirty="0">
                <a:solidFill>
                  <a:srgbClr val="FF0000"/>
                </a:solidFill>
                <a:latin typeface="Times New Roman" pitchFamily="18" charset="0"/>
                <a:cs typeface="Times New Roman" pitchFamily="18" charset="0"/>
              </a:rPr>
              <a:t> </a:t>
            </a:r>
            <a:r>
              <a:rPr lang="ru-RU" sz="3200" dirty="0" err="1">
                <a:solidFill>
                  <a:srgbClr val="FF0000"/>
                </a:solidFill>
                <a:latin typeface="Times New Roman" pitchFamily="18" charset="0"/>
                <a:cs typeface="Times New Roman" pitchFamily="18" charset="0"/>
              </a:rPr>
              <a:t>majburiydir</a:t>
            </a:r>
            <a:r>
              <a:rPr lang="ru-RU" sz="3200" dirty="0">
                <a:solidFill>
                  <a:srgbClr val="FF0000"/>
                </a:solidFill>
                <a:latin typeface="Times New Roman" pitchFamily="18" charset="0"/>
                <a:cs typeface="Times New Roman" pitchFamily="18" charset="0"/>
              </a:rPr>
              <a:t>» </a:t>
            </a:r>
            <a:r>
              <a:rPr lang="ru-RU" sz="3200" dirty="0" err="1">
                <a:latin typeface="Times New Roman" pitchFamily="18" charset="0"/>
                <a:cs typeface="Times New Roman" pitchFamily="18" charset="0"/>
              </a:rPr>
              <a:t>deb</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belgilab</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qo‘yilgan</a:t>
            </a:r>
            <a:r>
              <a:rPr lang="ru-RU" sz="3200" dirty="0">
                <a:latin typeface="Times New Roman" pitchFamily="18" charset="0"/>
                <a:cs typeface="Times New Roman" pitchFamily="18" charset="0"/>
              </a:rPr>
              <a:t>.</a:t>
            </a:r>
          </a:p>
          <a:p>
            <a:endParaRPr lang="ru-RU" dirty="0"/>
          </a:p>
        </p:txBody>
      </p:sp>
    </p:spTree>
  </p:cSld>
  <p:clrMapOvr>
    <a:masterClrMapping/>
  </p:clrMapOvr>
  <p:transition spd="med">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lstStyle/>
          <a:p>
            <a:pPr>
              <a:buNone/>
            </a:pPr>
            <a:r>
              <a:rPr lang="en-US" dirty="0" smtClean="0"/>
              <a:t>	</a:t>
            </a:r>
            <a:r>
              <a:rPr lang="ru-RU" sz="3600" dirty="0" err="1" smtClean="0">
                <a:latin typeface="Times New Roman" pitchFamily="18" charset="0"/>
                <a:cs typeface="Times New Roman" pitchFamily="18" charset="0"/>
              </a:rPr>
              <a:t>Kadrlar</a:t>
            </a:r>
            <a:r>
              <a:rPr lang="ru-RU" sz="3600" dirty="0" smtClean="0">
                <a:latin typeface="Times New Roman" pitchFamily="18" charset="0"/>
                <a:cs typeface="Times New Roman" pitchFamily="18" charset="0"/>
              </a:rPr>
              <a:t> </a:t>
            </a:r>
            <a:r>
              <a:rPr lang="ru-RU" sz="3600" dirty="0" err="1">
                <a:latin typeface="Times New Roman" pitchFamily="18" charset="0"/>
                <a:cs typeface="Times New Roman" pitchFamily="18" charset="0"/>
              </a:rPr>
              <a:t>tayyorlash</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milliy</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dasturini</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ro‘yobga</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chiqarishning</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birinchi</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bosqichida</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yuqorida</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qayd</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etilgan</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ta’lim</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muassasalari</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uchun</a:t>
            </a:r>
            <a:r>
              <a:rPr lang="ru-RU" sz="3600" dirty="0">
                <a:latin typeface="Times New Roman" pitchFamily="18" charset="0"/>
                <a:cs typeface="Times New Roman" pitchFamily="18" charset="0"/>
              </a:rPr>
              <a:t> DTS </a:t>
            </a:r>
            <a:r>
              <a:rPr lang="ru-RU" sz="3600" dirty="0" err="1">
                <a:latin typeface="Times New Roman" pitchFamily="18" charset="0"/>
                <a:cs typeface="Times New Roman" pitchFamily="18" charset="0"/>
              </a:rPr>
              <a:t>ishlab</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chiqildi</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va</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O‘zbekiston</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Respublikasi</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Vazirlar</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Mahkamasining</a:t>
            </a:r>
            <a:r>
              <a:rPr lang="ru-RU" sz="3600" dirty="0">
                <a:latin typeface="Times New Roman" pitchFamily="18" charset="0"/>
                <a:cs typeface="Times New Roman" pitchFamily="18" charset="0"/>
              </a:rPr>
              <a:t> 1999 </a:t>
            </a:r>
            <a:r>
              <a:rPr lang="ru-RU" sz="3600" dirty="0" err="1">
                <a:latin typeface="Times New Roman" pitchFamily="18" charset="0"/>
                <a:cs typeface="Times New Roman" pitchFamily="18" charset="0"/>
              </a:rPr>
              <a:t>yil</a:t>
            </a:r>
            <a:r>
              <a:rPr lang="ru-RU" sz="3600" dirty="0">
                <a:latin typeface="Times New Roman" pitchFamily="18" charset="0"/>
                <a:cs typeface="Times New Roman" pitchFamily="18" charset="0"/>
              </a:rPr>
              <a:t> 16-avgustdagi </a:t>
            </a:r>
            <a:r>
              <a:rPr lang="ru-RU" sz="3600" dirty="0" err="1">
                <a:latin typeface="Times New Roman" pitchFamily="18" charset="0"/>
                <a:cs typeface="Times New Roman" pitchFamily="18" charset="0"/>
              </a:rPr>
              <a:t>Qaroriga</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binoan</a:t>
            </a:r>
            <a:r>
              <a:rPr lang="ru-RU" sz="3600" dirty="0">
                <a:latin typeface="Times New Roman" pitchFamily="18" charset="0"/>
                <a:cs typeface="Times New Roman" pitchFamily="18" charset="0"/>
              </a:rPr>
              <a:t> </a:t>
            </a:r>
            <a:r>
              <a:rPr lang="ru-RU" sz="3600" dirty="0" err="1">
                <a:solidFill>
                  <a:srgbClr val="FF0000"/>
                </a:solidFill>
                <a:latin typeface="Times New Roman" pitchFamily="18" charset="0"/>
                <a:cs typeface="Times New Roman" pitchFamily="18" charset="0"/>
              </a:rPr>
              <a:t>amaliyotga</a:t>
            </a:r>
            <a:r>
              <a:rPr lang="ru-RU" sz="3600" dirty="0">
                <a:solidFill>
                  <a:srgbClr val="FF0000"/>
                </a:solidFill>
                <a:latin typeface="Times New Roman" pitchFamily="18" charset="0"/>
                <a:cs typeface="Times New Roman" pitchFamily="18" charset="0"/>
              </a:rPr>
              <a:t> </a:t>
            </a:r>
            <a:r>
              <a:rPr lang="ru-RU" sz="3600" dirty="0" err="1">
                <a:solidFill>
                  <a:srgbClr val="FF0000"/>
                </a:solidFill>
                <a:latin typeface="Times New Roman" pitchFamily="18" charset="0"/>
                <a:cs typeface="Times New Roman" pitchFamily="18" charset="0"/>
              </a:rPr>
              <a:t>joriy</a:t>
            </a:r>
            <a:r>
              <a:rPr lang="ru-RU" sz="3600" dirty="0">
                <a:solidFill>
                  <a:srgbClr val="FF0000"/>
                </a:solidFill>
                <a:latin typeface="Times New Roman" pitchFamily="18" charset="0"/>
                <a:cs typeface="Times New Roman" pitchFamily="18" charset="0"/>
              </a:rPr>
              <a:t> </a:t>
            </a:r>
            <a:r>
              <a:rPr lang="ru-RU" sz="3600" dirty="0" err="1">
                <a:latin typeface="Times New Roman" pitchFamily="18" charset="0"/>
                <a:cs typeface="Times New Roman" pitchFamily="18" charset="0"/>
              </a:rPr>
              <a:t>etildi</a:t>
            </a:r>
            <a:r>
              <a:rPr lang="ru-RU" sz="3600" dirty="0">
                <a:latin typeface="Times New Roman" pitchFamily="18" charset="0"/>
                <a:cs typeface="Times New Roman" pitchFamily="18" charset="0"/>
              </a:rPr>
              <a:t>. </a:t>
            </a:r>
          </a:p>
          <a:p>
            <a:endParaRPr lang="ru-RU" dirty="0"/>
          </a:p>
        </p:txBody>
      </p:sp>
    </p:spTree>
  </p:cSld>
  <p:clrMapOvr>
    <a:masterClrMapping/>
  </p:clrMapOvr>
  <p:transition spd="med">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ctr">
              <a:buNone/>
            </a:pPr>
            <a:r>
              <a:rPr lang="en-US" sz="5400" dirty="0" smtClean="0">
                <a:solidFill>
                  <a:srgbClr val="FF0000"/>
                </a:solidFill>
                <a:latin typeface="Times New Roman" pitchFamily="18" charset="0"/>
                <a:cs typeface="Times New Roman" pitchFamily="18" charset="0"/>
              </a:rPr>
              <a:t>“</a:t>
            </a:r>
            <a:r>
              <a:rPr lang="ru-RU" sz="5400" dirty="0" err="1" smtClean="0">
                <a:solidFill>
                  <a:srgbClr val="FF0000"/>
                </a:solidFill>
                <a:latin typeface="Times New Roman" pitchFamily="18" charset="0"/>
                <a:cs typeface="Times New Roman" pitchFamily="18" charset="0"/>
              </a:rPr>
              <a:t>Standart</a:t>
            </a:r>
            <a:r>
              <a:rPr lang="en-US" sz="5400" dirty="0" smtClean="0">
                <a:solidFill>
                  <a:srgbClr val="FF0000"/>
                </a:solidFill>
                <a:latin typeface="Times New Roman" pitchFamily="18" charset="0"/>
                <a:cs typeface="Times New Roman" pitchFamily="18" charset="0"/>
              </a:rPr>
              <a:t>”</a:t>
            </a:r>
            <a:r>
              <a:rPr lang="ru-RU" sz="5400" dirty="0" smtClean="0">
                <a:solidFill>
                  <a:srgbClr val="FF0000"/>
                </a:solidFill>
                <a:latin typeface="Times New Roman" pitchFamily="18" charset="0"/>
                <a:cs typeface="Times New Roman" pitchFamily="18" charset="0"/>
              </a:rPr>
              <a:t> </a:t>
            </a:r>
            <a:r>
              <a:rPr lang="ru-RU" sz="5400" dirty="0" err="1">
                <a:latin typeface="Times New Roman" pitchFamily="18" charset="0"/>
                <a:cs typeface="Times New Roman" pitchFamily="18" charset="0"/>
              </a:rPr>
              <a:t>so‘z</a:t>
            </a:r>
            <a:r>
              <a:rPr lang="ru-RU" sz="5400" dirty="0">
                <a:latin typeface="Times New Roman" pitchFamily="18" charset="0"/>
                <a:cs typeface="Times New Roman" pitchFamily="18" charset="0"/>
              </a:rPr>
              <a:t> </a:t>
            </a:r>
            <a:r>
              <a:rPr lang="ru-RU" sz="5400" dirty="0" err="1">
                <a:latin typeface="Times New Roman" pitchFamily="18" charset="0"/>
                <a:cs typeface="Times New Roman" pitchFamily="18" charset="0"/>
              </a:rPr>
              <a:t>inglizcha</a:t>
            </a:r>
            <a:r>
              <a:rPr lang="ru-RU" sz="5400" dirty="0">
                <a:latin typeface="Times New Roman" pitchFamily="18" charset="0"/>
                <a:cs typeface="Times New Roman" pitchFamily="18" charset="0"/>
              </a:rPr>
              <a:t> </a:t>
            </a:r>
            <a:r>
              <a:rPr lang="ru-RU" sz="5400" dirty="0" err="1">
                <a:latin typeface="Times New Roman" pitchFamily="18" charset="0"/>
                <a:cs typeface="Times New Roman" pitchFamily="18" charset="0"/>
              </a:rPr>
              <a:t>bo‘lib</a:t>
            </a:r>
            <a:r>
              <a:rPr lang="ru-RU" sz="5400" dirty="0">
                <a:latin typeface="Times New Roman" pitchFamily="18" charset="0"/>
                <a:cs typeface="Times New Roman" pitchFamily="18" charset="0"/>
              </a:rPr>
              <a:t>, </a:t>
            </a:r>
            <a:r>
              <a:rPr lang="en-US" sz="5400" dirty="0" smtClean="0">
                <a:solidFill>
                  <a:srgbClr val="00B0F0"/>
                </a:solidFill>
                <a:latin typeface="Times New Roman" pitchFamily="18" charset="0"/>
                <a:cs typeface="Times New Roman" pitchFamily="18" charset="0"/>
              </a:rPr>
              <a:t>“</a:t>
            </a:r>
            <a:r>
              <a:rPr lang="ru-RU" sz="5400" dirty="0" err="1" smtClean="0">
                <a:solidFill>
                  <a:srgbClr val="00B0F0"/>
                </a:solidFill>
                <a:latin typeface="Times New Roman" pitchFamily="18" charset="0"/>
                <a:cs typeface="Times New Roman" pitchFamily="18" charset="0"/>
              </a:rPr>
              <a:t>nusxa</a:t>
            </a:r>
            <a:r>
              <a:rPr lang="en-US" sz="5400" dirty="0" smtClean="0">
                <a:solidFill>
                  <a:srgbClr val="00B0F0"/>
                </a:solidFill>
                <a:latin typeface="Times New Roman" pitchFamily="18" charset="0"/>
                <a:cs typeface="Times New Roman" pitchFamily="18" charset="0"/>
              </a:rPr>
              <a:t>”</a:t>
            </a:r>
            <a:r>
              <a:rPr lang="ru-RU" sz="5400" dirty="0" smtClean="0">
                <a:solidFill>
                  <a:srgbClr val="00B0F0"/>
                </a:solidFill>
                <a:latin typeface="Times New Roman" pitchFamily="18" charset="0"/>
                <a:cs typeface="Times New Roman" pitchFamily="18" charset="0"/>
              </a:rPr>
              <a:t>, </a:t>
            </a:r>
            <a:r>
              <a:rPr lang="en-US" sz="5400" dirty="0" smtClean="0">
                <a:solidFill>
                  <a:srgbClr val="00B0F0"/>
                </a:solidFill>
                <a:latin typeface="Times New Roman" pitchFamily="18" charset="0"/>
                <a:cs typeface="Times New Roman" pitchFamily="18" charset="0"/>
              </a:rPr>
              <a:t>“</a:t>
            </a:r>
            <a:r>
              <a:rPr lang="ru-RU" sz="5400" dirty="0" err="1" smtClean="0">
                <a:solidFill>
                  <a:srgbClr val="00B0F0"/>
                </a:solidFill>
                <a:latin typeface="Times New Roman" pitchFamily="18" charset="0"/>
                <a:cs typeface="Times New Roman" pitchFamily="18" charset="0"/>
              </a:rPr>
              <a:t>o‘lcham</a:t>
            </a:r>
            <a:r>
              <a:rPr lang="en-US" sz="5400" dirty="0" smtClean="0">
                <a:solidFill>
                  <a:srgbClr val="00B0F0"/>
                </a:solidFill>
                <a:latin typeface="Times New Roman" pitchFamily="18" charset="0"/>
                <a:cs typeface="Times New Roman" pitchFamily="18" charset="0"/>
              </a:rPr>
              <a:t>”</a:t>
            </a:r>
            <a:r>
              <a:rPr lang="ru-RU" sz="5400" dirty="0" smtClean="0">
                <a:solidFill>
                  <a:srgbClr val="00B0F0"/>
                </a:solidFill>
                <a:latin typeface="Times New Roman" pitchFamily="18" charset="0"/>
                <a:cs typeface="Times New Roman" pitchFamily="18" charset="0"/>
              </a:rPr>
              <a:t>, </a:t>
            </a:r>
            <a:r>
              <a:rPr lang="en-US" sz="5400" dirty="0" smtClean="0">
                <a:solidFill>
                  <a:srgbClr val="00B0F0"/>
                </a:solidFill>
                <a:latin typeface="Times New Roman" pitchFamily="18" charset="0"/>
                <a:cs typeface="Times New Roman" pitchFamily="18" charset="0"/>
              </a:rPr>
              <a:t>“</a:t>
            </a:r>
            <a:r>
              <a:rPr lang="ru-RU" sz="5400" dirty="0" err="1" smtClean="0">
                <a:solidFill>
                  <a:srgbClr val="00B0F0"/>
                </a:solidFill>
                <a:latin typeface="Times New Roman" pitchFamily="18" charset="0"/>
                <a:cs typeface="Times New Roman" pitchFamily="18" charset="0"/>
              </a:rPr>
              <a:t>me’yor</a:t>
            </a:r>
            <a:r>
              <a:rPr lang="en-US" sz="5400" dirty="0" smtClean="0">
                <a:solidFill>
                  <a:srgbClr val="00B0F0"/>
                </a:solidFill>
                <a:latin typeface="Times New Roman" pitchFamily="18" charset="0"/>
                <a:cs typeface="Times New Roman" pitchFamily="18" charset="0"/>
              </a:rPr>
              <a:t>”</a:t>
            </a:r>
            <a:r>
              <a:rPr lang="ru-RU" sz="5400" dirty="0" smtClean="0">
                <a:latin typeface="Times New Roman" pitchFamily="18" charset="0"/>
                <a:cs typeface="Times New Roman" pitchFamily="18" charset="0"/>
              </a:rPr>
              <a:t> </a:t>
            </a:r>
            <a:r>
              <a:rPr lang="ru-RU" sz="5400" dirty="0" err="1">
                <a:latin typeface="Times New Roman" pitchFamily="18" charset="0"/>
                <a:cs typeface="Times New Roman" pitchFamily="18" charset="0"/>
              </a:rPr>
              <a:t>degan</a:t>
            </a:r>
            <a:r>
              <a:rPr lang="ru-RU" sz="5400" dirty="0">
                <a:latin typeface="Times New Roman" pitchFamily="18" charset="0"/>
                <a:cs typeface="Times New Roman" pitchFamily="18" charset="0"/>
              </a:rPr>
              <a:t> </a:t>
            </a:r>
            <a:r>
              <a:rPr lang="ru-RU" sz="5400" dirty="0" err="1">
                <a:latin typeface="Times New Roman" pitchFamily="18" charset="0"/>
                <a:cs typeface="Times New Roman" pitchFamily="18" charset="0"/>
              </a:rPr>
              <a:t>ma’nolarni</a:t>
            </a:r>
            <a:r>
              <a:rPr lang="ru-RU" sz="5400" dirty="0">
                <a:latin typeface="Times New Roman" pitchFamily="18" charset="0"/>
                <a:cs typeface="Times New Roman" pitchFamily="18" charset="0"/>
              </a:rPr>
              <a:t> </a:t>
            </a:r>
            <a:r>
              <a:rPr lang="ru-RU" sz="5400" dirty="0" err="1">
                <a:latin typeface="Times New Roman" pitchFamily="18" charset="0"/>
                <a:cs typeface="Times New Roman" pitchFamily="18" charset="0"/>
              </a:rPr>
              <a:t>anglatadi</a:t>
            </a:r>
            <a:r>
              <a:rPr lang="ru-RU" sz="5400" dirty="0">
                <a:latin typeface="Times New Roman" pitchFamily="18" charset="0"/>
                <a:cs typeface="Times New Roman" pitchFamily="18" charset="0"/>
              </a:rPr>
              <a:t>. </a:t>
            </a:r>
          </a:p>
          <a:p>
            <a:endParaRPr lang="ru-RU" dirty="0"/>
          </a:p>
        </p:txBody>
      </p:sp>
    </p:spTree>
  </p:cSld>
  <p:clrMapOvr>
    <a:masterClrMapping/>
  </p:clrMapOvr>
  <p:transition spd="med">
    <p:wheel spokes="2"/>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txBody>
          <a:bodyPr/>
          <a:lstStyle/>
          <a:p>
            <a:pPr algn="ctr">
              <a:buNone/>
            </a:pPr>
            <a:r>
              <a:rPr lang="en-US" dirty="0" smtClean="0"/>
              <a:t>	</a:t>
            </a:r>
            <a:r>
              <a:rPr lang="ru-RU" sz="4800" dirty="0" err="1" smtClean="0">
                <a:latin typeface="Times New Roman" pitchFamily="18" charset="0"/>
                <a:cs typeface="Times New Roman" pitchFamily="18" charset="0"/>
              </a:rPr>
              <a:t>Umumiy</a:t>
            </a:r>
            <a:r>
              <a:rPr lang="ru-RU" sz="4800" dirty="0" smtClean="0">
                <a:latin typeface="Times New Roman" pitchFamily="18" charset="0"/>
                <a:cs typeface="Times New Roman" pitchFamily="18" charset="0"/>
              </a:rPr>
              <a:t> </a:t>
            </a:r>
            <a:r>
              <a:rPr lang="ru-RU" sz="4800" dirty="0" err="1">
                <a:latin typeface="Times New Roman" pitchFamily="18" charset="0"/>
                <a:cs typeface="Times New Roman" pitchFamily="18" charset="0"/>
              </a:rPr>
              <a:t>o‘rta</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ta’limning</a:t>
            </a:r>
            <a:r>
              <a:rPr lang="ru-RU" sz="4800" dirty="0">
                <a:latin typeface="Times New Roman" pitchFamily="18" charset="0"/>
                <a:cs typeface="Times New Roman" pitchFamily="18" charset="0"/>
              </a:rPr>
              <a:t> </a:t>
            </a:r>
            <a:r>
              <a:rPr lang="ru-RU" sz="4800" dirty="0" err="1">
                <a:solidFill>
                  <a:srgbClr val="00B0F0"/>
                </a:solidFill>
                <a:latin typeface="Times New Roman" pitchFamily="18" charset="0"/>
                <a:cs typeface="Times New Roman" pitchFamily="18" charset="0"/>
              </a:rPr>
              <a:t>davlat</a:t>
            </a:r>
            <a:r>
              <a:rPr lang="ru-RU" sz="4800" dirty="0">
                <a:solidFill>
                  <a:srgbClr val="00B0F0"/>
                </a:solidFill>
                <a:latin typeface="Times New Roman" pitchFamily="18" charset="0"/>
                <a:cs typeface="Times New Roman" pitchFamily="18" charset="0"/>
              </a:rPr>
              <a:t> </a:t>
            </a:r>
            <a:r>
              <a:rPr lang="ru-RU" sz="4800" dirty="0" err="1">
                <a:solidFill>
                  <a:srgbClr val="00B0F0"/>
                </a:solidFill>
                <a:latin typeface="Times New Roman" pitchFamily="18" charset="0"/>
                <a:cs typeface="Times New Roman" pitchFamily="18" charset="0"/>
              </a:rPr>
              <a:t>ta’lim</a:t>
            </a:r>
            <a:r>
              <a:rPr lang="ru-RU" sz="4800" dirty="0">
                <a:solidFill>
                  <a:srgbClr val="00B0F0"/>
                </a:solidFill>
                <a:latin typeface="Times New Roman" pitchFamily="18" charset="0"/>
                <a:cs typeface="Times New Roman" pitchFamily="18" charset="0"/>
              </a:rPr>
              <a:t> </a:t>
            </a:r>
            <a:r>
              <a:rPr lang="ru-RU" sz="4800" dirty="0" err="1">
                <a:solidFill>
                  <a:srgbClr val="00B0F0"/>
                </a:solidFill>
                <a:latin typeface="Times New Roman" pitchFamily="18" charset="0"/>
                <a:cs typeface="Times New Roman" pitchFamily="18" charset="0"/>
              </a:rPr>
              <a:t>standarti</a:t>
            </a:r>
            <a:r>
              <a:rPr lang="ru-RU" sz="4800" dirty="0">
                <a:solidFill>
                  <a:srgbClr val="00B0F0"/>
                </a:solidFill>
                <a:latin typeface="Times New Roman" pitchFamily="18" charset="0"/>
                <a:cs typeface="Times New Roman" pitchFamily="18" charset="0"/>
              </a:rPr>
              <a:t> </a:t>
            </a:r>
            <a:r>
              <a:rPr lang="ru-RU" sz="4800" dirty="0" err="1">
                <a:latin typeface="Times New Roman" pitchFamily="18" charset="0"/>
                <a:cs typeface="Times New Roman" pitchFamily="18" charset="0"/>
              </a:rPr>
              <a:t>o‘quvchilar</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umumta’lim</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tayyorgarligiga</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saviyasiga</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qo‘yiladigan</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majburiy</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minimal</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darajani</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belgilab</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beradi</a:t>
            </a:r>
            <a:r>
              <a:rPr lang="ru-RU" sz="4800" dirty="0">
                <a:latin typeface="Times New Roman" pitchFamily="18" charset="0"/>
                <a:cs typeface="Times New Roman" pitchFamily="18" charset="0"/>
              </a:rPr>
              <a:t>.</a:t>
            </a:r>
          </a:p>
          <a:p>
            <a:endParaRPr lang="ru-RU" dirty="0"/>
          </a:p>
        </p:txBody>
      </p:sp>
    </p:spTree>
  </p:cSld>
  <p:clrMapOvr>
    <a:masterClrMapping/>
  </p:clrMapOvr>
  <p:transition spd="med">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pPr algn="ctr">
              <a:buNone/>
            </a:pPr>
            <a:r>
              <a:rPr lang="en-US" dirty="0" smtClean="0"/>
              <a:t>	</a:t>
            </a:r>
            <a:r>
              <a:rPr lang="ru-RU" dirty="0" err="1" smtClean="0">
                <a:latin typeface="Times New Roman" pitchFamily="18" charset="0"/>
                <a:cs typeface="Times New Roman" pitchFamily="18" charset="0"/>
              </a:rPr>
              <a:t>Biologiya</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ta’limi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standartidagi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O‘quvchilarning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tayyorgarlik</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daraja­siga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qo‘yiladigan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minimal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talablar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o‘quvchilar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tomonidan</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o‘zlashtirilishi</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shart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bo‘lgan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ko‘rsatkichlarni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ifodalaydi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Bunda</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o‘quvchilarning</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bilishi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anglashi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amaliy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ishlarni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bajara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oladigan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ko‘nikma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malakalarga</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ega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bo‘lishlarini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ta’minlash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ularning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sifatini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aniqlashga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imkon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beradi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Belgilangan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ko‘rsatkich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talablar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biologiya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asosiy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sifatlarini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baholashda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o‘lchov</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bo‘lib</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xizmat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qiladi</a:t>
            </a:r>
            <a:r>
              <a:rPr lang="ru-RU" dirty="0">
                <a:latin typeface="Times New Roman" pitchFamily="18" charset="0"/>
                <a:cs typeface="Times New Roman" pitchFamily="18" charset="0"/>
              </a:rPr>
              <a:t>.</a:t>
            </a:r>
          </a:p>
        </p:txBody>
      </p:sp>
    </p:spTree>
  </p:cSld>
  <p:clrMapOvr>
    <a:masterClrMapping/>
  </p:clrMapOvr>
  <p:transition spd="med">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0"/>
            <a:ext cx="8229600" cy="4972072"/>
          </a:xfrm>
        </p:spPr>
        <p:txBody>
          <a:bodyPr>
            <a:normAutofit fontScale="85000" lnSpcReduction="20000"/>
          </a:bodyPr>
          <a:lstStyle/>
          <a:p>
            <a:pPr lvl="0"/>
            <a:r>
              <a:rPr lang="ru-RU" dirty="0" err="1" smtClean="0">
                <a:latin typeface="Times New Roman" pitchFamily="18" charset="0"/>
                <a:cs typeface="Times New Roman" pitchFamily="18" charset="0"/>
              </a:rPr>
              <a:t>davlat</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standartining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davlat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jamiyat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talablariga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shaxs</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ehtiyojiga</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mosligi</a:t>
            </a:r>
            <a:r>
              <a:rPr lang="ru-RU" dirty="0">
                <a:latin typeface="Times New Roman" pitchFamily="18" charset="0"/>
                <a:cs typeface="Times New Roman" pitchFamily="18" charset="0"/>
              </a:rPr>
              <a:t>;</a:t>
            </a:r>
          </a:p>
          <a:p>
            <a:pPr lvl="0"/>
            <a:r>
              <a:rPr lang="ru-RU" dirty="0" err="1">
                <a:latin typeface="Times New Roman" pitchFamily="18" charset="0"/>
                <a:cs typeface="Times New Roman" pitchFamily="18" charset="0"/>
              </a:rPr>
              <a:t>o‘quv</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dasturlari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mazmunining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jamiyatimizda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ro‘y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berayotgan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ma’naviy-ma’rifiy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ijtimoiy-iqtisodiy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o‘zgarishlar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fan-texnika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taraqqiyoti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bilan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bog‘liqligi</a:t>
            </a:r>
            <a:r>
              <a:rPr lang="ru-RU" dirty="0">
                <a:latin typeface="Times New Roman" pitchFamily="18" charset="0"/>
                <a:cs typeface="Times New Roman" pitchFamily="18" charset="0"/>
              </a:rPr>
              <a:t>;</a:t>
            </a:r>
          </a:p>
          <a:p>
            <a:pPr lvl="0"/>
            <a:r>
              <a:rPr lang="ru-RU" dirty="0" err="1">
                <a:latin typeface="Times New Roman" pitchFamily="18" charset="0"/>
                <a:cs typeface="Times New Roman" pitchFamily="18" charset="0"/>
              </a:rPr>
              <a:t>umumiy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o‘rta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uzluksiz</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boshqa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turlari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bosqichlari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bilan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uzluksizligi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mazmunining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uzviyligi</a:t>
            </a:r>
            <a:r>
              <a:rPr lang="ru-RU" dirty="0">
                <a:latin typeface="Times New Roman" pitchFamily="18" charset="0"/>
                <a:cs typeface="Times New Roman" pitchFamily="18" charset="0"/>
              </a:rPr>
              <a:t>;</a:t>
            </a:r>
          </a:p>
          <a:p>
            <a:pPr lvl="0"/>
            <a:r>
              <a:rPr lang="ru-RU" dirty="0" err="1">
                <a:latin typeface="Times New Roman" pitchFamily="18" charset="0"/>
                <a:cs typeface="Times New Roman" pitchFamily="18" charset="0"/>
              </a:rPr>
              <a:t>umumiy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o‘rta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mazmunining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insonparvarligi</a:t>
            </a:r>
            <a:r>
              <a:rPr lang="ru-RU" dirty="0">
                <a:latin typeface="Times New Roman" pitchFamily="18" charset="0"/>
                <a:cs typeface="Times New Roman" pitchFamily="18" charset="0"/>
              </a:rPr>
              <a:t>;</a:t>
            </a:r>
          </a:p>
          <a:p>
            <a:pPr lvl="0"/>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mazmunining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respublikadagi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barcha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hududlarda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birligi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yaxlitliligi</a:t>
            </a:r>
            <a:r>
              <a:rPr lang="ru-RU" dirty="0">
                <a:latin typeface="Times New Roman" pitchFamily="18" charset="0"/>
                <a:cs typeface="Times New Roman" pitchFamily="18" charset="0"/>
              </a:rPr>
              <a:t>;</a:t>
            </a:r>
          </a:p>
          <a:p>
            <a:pPr lvl="0"/>
            <a:r>
              <a:rPr lang="ru-RU" dirty="0" err="1">
                <a:latin typeface="Times New Roman" pitchFamily="18" charset="0"/>
                <a:cs typeface="Times New Roman" pitchFamily="18" charset="0"/>
              </a:rPr>
              <a:t>umumiy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o‘rta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mazmuni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shakli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vositalari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usullarini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tanlashda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innovatsiya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texnologiyalariga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tayanish</a:t>
            </a:r>
            <a:r>
              <a:rPr lang="ru-RU" dirty="0">
                <a:latin typeface="Times New Roman" pitchFamily="18" charset="0"/>
                <a:cs typeface="Times New Roman" pitchFamily="18" charset="0"/>
              </a:rPr>
              <a:t>;</a:t>
            </a:r>
          </a:p>
          <a:p>
            <a:pPr lvl="0"/>
            <a:r>
              <a:rPr lang="ru-RU" dirty="0" err="1">
                <a:latin typeface="Times New Roman" pitchFamily="18" charset="0"/>
                <a:cs typeface="Times New Roman" pitchFamily="18" charset="0"/>
              </a:rPr>
              <a:t>o‘qituvchilarning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pedagogik</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tafakkurida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qaror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topgan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an’anaviy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qarashlar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bilan</a:t>
            </a:r>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to‘g‘risida</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Kadrlar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tayyorlash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milliy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dasturi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ifodalangan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zamonaviy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talablarning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uzviyligi</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274638"/>
            <a:ext cx="8229600" cy="1225536"/>
          </a:xfrm>
        </p:spPr>
        <p:txBody>
          <a:bodyPr>
            <a:noAutofit/>
          </a:bodyPr>
          <a:lstStyle/>
          <a:p>
            <a:r>
              <a:rPr lang="ru-RU" sz="2800" dirty="0" err="1" smtClean="0">
                <a:latin typeface="Times New Roman" pitchFamily="18" charset="0"/>
                <a:cs typeface="Times New Roman" pitchFamily="18" charset="0"/>
              </a:rPr>
              <a:t>Umumiy</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o‘rta</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ta’limning</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davlat</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ta’lim</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standartini</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ishlab</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chiqishda</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quyidagi</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printsiplar</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asos</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qilib</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olingan</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lnSpcReduction="10000"/>
          </a:bodyPr>
          <a:lstStyle/>
          <a:p>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Barkamol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avlod</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yili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Davlat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dasturi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hamda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O‘zbekiston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Respublikasi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Prezidenti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Davlat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maslahatchisi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xizmati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Vazirlar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Mahkamasi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sog’liqni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saqlash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ijtimoiy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muhofaza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axborot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tizimlari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telekommunikatsiyalar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kompleksining</a:t>
            </a:r>
            <a:r>
              <a:rPr lang="ru-RU" dirty="0">
                <a:latin typeface="Times New Roman" pitchFamily="18" charset="0"/>
                <a:cs typeface="Times New Roman" pitchFamily="18" charset="0"/>
              </a:rPr>
              <a:t> 2010-yil 17- </a:t>
            </a:r>
            <a:r>
              <a:rPr lang="ru-RU" dirty="0" err="1">
                <a:latin typeface="Times New Roman" pitchFamily="18" charset="0"/>
                <a:cs typeface="Times New Roman" pitchFamily="18" charset="0"/>
              </a:rPr>
              <a:t>martdagi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qo‘shma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yig’ilish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bayonida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belgilangan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vazifalar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ijrosini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ta’minlash</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maqsadida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Oliy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o‘rta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maxsus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Xalq</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vazirliklarining</a:t>
            </a:r>
            <a:r>
              <a:rPr lang="ru-RU" dirty="0">
                <a:latin typeface="Times New Roman" pitchFamily="18" charset="0"/>
                <a:cs typeface="Times New Roman" pitchFamily="18" charset="0"/>
              </a:rPr>
              <a:t> 134-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62-sonli </a:t>
            </a:r>
            <a:r>
              <a:rPr lang="ru-RU" dirty="0" err="1">
                <a:latin typeface="Times New Roman" pitchFamily="18" charset="0"/>
                <a:cs typeface="Times New Roman" pitchFamily="18" charset="0"/>
              </a:rPr>
              <a:t>qo‘shma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buyruqlariga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asosan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umumta’lim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fanlarining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barcha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yo‘nalishlari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bo‘yicha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umum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maktablari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akademik</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litsey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kasb-hunar</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kollejlari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hamda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oliy</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muassasalarining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yuqori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pedagogik</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mahorat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tajribaga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ega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amaliyotchi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o‘qituvchilari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yetakchi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olim</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metodist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mutaxassislarni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jalb</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etgan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holda</a:t>
            </a:r>
            <a:r>
              <a:rPr lang="ru-RU" dirty="0">
                <a:latin typeface="Times New Roman" pitchFamily="18" charset="0"/>
                <a:cs typeface="Times New Roman" pitchFamily="18" charset="0"/>
              </a:rPr>
              <a:t> 31 </a:t>
            </a:r>
            <a:r>
              <a:rPr lang="ru-RU" dirty="0" err="1">
                <a:latin typeface="Times New Roman" pitchFamily="18" charset="0"/>
                <a:cs typeface="Times New Roman" pitchFamily="18" charset="0"/>
              </a:rPr>
              <a:t>ta</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ishchi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guruhlari</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tuzildi</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Tree>
  </p:cSld>
  <p:clrMapOvr>
    <a:masterClrMapping/>
  </p:clrMapOvr>
  <p:transition spd="med">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108</TotalTime>
  <Words>849</Words>
  <Application>Microsoft Office PowerPoint</Application>
  <PresentationFormat>Экран (4:3)</PresentationFormat>
  <Paragraphs>102</Paragraphs>
  <Slides>25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Aparajita</vt:lpstr>
      <vt:lpstr>Lucida Sans Unicode</vt:lpstr>
      <vt:lpstr>Times New Roman</vt:lpstr>
      <vt:lpstr>Verdana</vt:lpstr>
      <vt:lpstr>Wingdings 2</vt:lpstr>
      <vt:lpstr>Wingdings 3</vt:lpstr>
      <vt:lpstr>Открытая</vt:lpstr>
      <vt:lpstr>BIOLOGIYADAN DTS LARI VA O’QUV DASTURI. BIOLOGIYA DARSLIKLARINING TAHLILI.</vt:lpstr>
      <vt:lpstr>       Rеja:</vt:lpstr>
      <vt:lpstr>Презентация PowerPoint</vt:lpstr>
      <vt:lpstr>Презентация PowerPoint</vt:lpstr>
      <vt:lpstr>Презентация PowerPoint</vt:lpstr>
      <vt:lpstr>Презентация PowerPoint</vt:lpstr>
      <vt:lpstr>Презентация PowerPoint</vt:lpstr>
      <vt:lpstr>Umumiy o‘rta ta’limning davlat ta’lim standartini ishlab chiqishda quyidagi printsiplar asos qilib olingan: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Umumiy o‘rta ta'lim maktablarida biologiya ta'limining maqsadi:</vt:lpstr>
      <vt:lpstr>Umumiy o‘rta ta'lim maktablarida biologiya ta'limining asosiy vazifalari quyidagilardan iborat:</vt:lpstr>
      <vt:lpstr>Biologiya fanidan o‘quvchining  kompetensiyasi </vt:lpstr>
      <vt:lpstr>Презентация PowerPoint</vt:lpstr>
      <vt:lpstr>Kompetensiyalar quyidagi guruhlarga ajratiladi:</vt:lpstr>
      <vt:lpstr>Tayanch kompetensiyalar:</vt:lpstr>
      <vt:lpstr>Tayanch kompetensiyalar:</vt:lpstr>
      <vt:lpstr>Tayanch kompetensiyalar:</vt:lpstr>
      <vt:lpstr>Biologiya o‘quv fani bo‘yicha xususiy kompetensiyalar:</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Biologiya fanidan DTSlari, o`quv dastur, darslik va o`quv qo`llanmalar tahlili.  (2 soat ma’ruza)</dc:title>
  <dc:creator>XTreme.ws</dc:creator>
  <cp:lastModifiedBy>Mahbuba</cp:lastModifiedBy>
  <cp:revision>20</cp:revision>
  <dcterms:created xsi:type="dcterms:W3CDTF">2016-04-05T06:29:35Z</dcterms:created>
  <dcterms:modified xsi:type="dcterms:W3CDTF">2021-02-16T14:07:34Z</dcterms:modified>
</cp:coreProperties>
</file>