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1"/>
  </p:notesMasterIdLst>
  <p:sldIdLst>
    <p:sldId id="275" r:id="rId2"/>
    <p:sldId id="278" r:id="rId3"/>
    <p:sldId id="256" r:id="rId4"/>
    <p:sldId id="270" r:id="rId5"/>
    <p:sldId id="267" r:id="rId6"/>
    <p:sldId id="264" r:id="rId7"/>
    <p:sldId id="277" r:id="rId8"/>
    <p:sldId id="271" r:id="rId9"/>
    <p:sldId id="266" r:id="rId10"/>
    <p:sldId id="280" r:id="rId11"/>
    <p:sldId id="281" r:id="rId12"/>
    <p:sldId id="273" r:id="rId13"/>
    <p:sldId id="272" r:id="rId14"/>
    <p:sldId id="276" r:id="rId15"/>
    <p:sldId id="274" r:id="rId16"/>
    <p:sldId id="279" r:id="rId17"/>
    <p:sldId id="282" r:id="rId18"/>
    <p:sldId id="283" r:id="rId19"/>
    <p:sldId id="28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8C6B399-3C73-4F40-8745-34A85E1658F1}">
          <p14:sldIdLst>
            <p14:sldId id="275"/>
            <p14:sldId id="278"/>
            <p14:sldId id="256"/>
            <p14:sldId id="270"/>
            <p14:sldId id="267"/>
            <p14:sldId id="264"/>
            <p14:sldId id="277"/>
            <p14:sldId id="271"/>
            <p14:sldId id="266"/>
            <p14:sldId id="280"/>
            <p14:sldId id="281"/>
            <p14:sldId id="273"/>
            <p14:sldId id="272"/>
            <p14:sldId id="276"/>
            <p14:sldId id="274"/>
            <p14:sldId id="279"/>
            <p14:sldId id="282"/>
            <p14:sldId id="283"/>
            <p14:sldId id="284"/>
          </p14:sldIdLst>
        </p14:section>
        <p14:section name="Раздел без заголовка" id="{F2AB0CBB-5B03-4E26-B1C6-C1941CDDB1F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66"/>
    <a:srgbClr val="800000"/>
    <a:srgbClr val="FF0000"/>
    <a:srgbClr val="66CCFF"/>
    <a:srgbClr val="CC66FF"/>
    <a:srgbClr val="FF99CC"/>
    <a:srgbClr val="66FF66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73" autoAdjust="0"/>
    <p:restoredTop sz="94660"/>
  </p:normalViewPr>
  <p:slideViewPr>
    <p:cSldViewPr snapToGrid="0">
      <p:cViewPr varScale="1">
        <p:scale>
          <a:sx n="46" d="100"/>
          <a:sy n="46" d="100"/>
        </p:scale>
        <p:origin x="13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054ED4-5B59-4609-BC6D-141CBEDC82D9}" type="datetimeFigureOut">
              <a:rPr lang="ru-RU" smtClean="0"/>
              <a:pPr/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9E7D6B-B289-4785-BE61-F58625CD06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F18526-883C-4331-BB9A-73DA5F56274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1"/>
          <p:cNvSpPr txBox="1">
            <a:spLocks/>
          </p:cNvSpPr>
          <p:nvPr/>
        </p:nvSpPr>
        <p:spPr>
          <a:xfrm>
            <a:off x="833035" y="282388"/>
            <a:ext cx="10566400" cy="5450868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0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/>
              <a:buNone/>
              <a:defRPr kumimoji="0"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5840" indent="-228600" algn="l" rtl="0" eaLnBrk="1" latinLnBrk="0" hangingPunct="1">
              <a:spcBef>
                <a:spcPts val="300"/>
              </a:spcBef>
              <a:buClr>
                <a:schemeClr val="accent2">
                  <a:shade val="50000"/>
                </a:schemeClr>
              </a:buClr>
              <a:buSzPct val="85000"/>
              <a:buFont typeface="Wingdings 2"/>
              <a:buNone/>
              <a:defRPr kumimoji="0"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80160" indent="-228600" algn="l" rtl="0" eaLnBrk="1" latinLnBrk="0" hangingPunct="1">
              <a:spcBef>
                <a:spcPts val="30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5448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None/>
              <a:defRPr kumimoji="0"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2400" b="1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30306" y="1855694"/>
            <a:ext cx="11506200" cy="161364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BIOLOGIYANI O‘QITISHDA FOYDALANILADIGAN AN’ANAVIY METODLAR, BIOLOGIYA O‘QITISHNING FAOL METODLARI VA BIOLOGIYANING O‘QITISH VOSITALARI VA TURLARI</a:t>
            </a:r>
            <a:endParaRPr lang="ru-RU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48954" y="2924716"/>
            <a:ext cx="7772400" cy="30289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MA’RUZACHI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Salimova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Sarvinoz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Farxodovna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4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507" y="395510"/>
            <a:ext cx="10657446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Ta`lim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jarayonida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ma`ruzasini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qo’llash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o’qituvchidan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jiddiy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tayyorgarlik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ko’rishni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talab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9388" y="1757082"/>
            <a:ext cx="11005765" cy="4670612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Dars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mavzusi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maqsadi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dolzarb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muammolarni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aniqlashi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Tanlangan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darslik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ilmiy-ommabop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adabiyotlar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tanishishi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O’quvchilarning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yosh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psixologik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xususiyatlari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qiziqishlarini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hisobga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olgan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holda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ma`ruza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rejasi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mazmunini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tuzishi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samara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vositalari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metodlarini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tanlashi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Ma`ruzaning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muvaffaqiyatli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o’tishi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avvalo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o’quvchilar­ning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o’quv-bilish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faoliyati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etilganligiga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bog`liq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695" y="261039"/>
            <a:ext cx="10899493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O’QUV MA`RUZASI METODIDAN FOYDALANILGANDA QUYIDAGI TALABLARGA E`TIBOR QARATISH LOZIM: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3896" y="1813542"/>
            <a:ext cx="115073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1.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Ma`ruza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mazmuni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chuqur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ilmiy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g`oyaviy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mantiqiy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ketma-ketlikda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ko’rgazma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vositalarga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asoslangan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bayon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etilishi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2.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uchun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tushunarli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hissiyotga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boy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sodda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tilda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8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yoritilishi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3.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yoshlik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ruhiy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holatlarini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hisobga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olgan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holda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15-20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minutdan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so’ng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qisqa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mustaqil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yoki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savol-javob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o’tkazish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bilish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faoliyati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faollashgandan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so’ng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davom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ettirilishi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lozim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6970" y="787793"/>
            <a:ext cx="1619928" cy="1385966"/>
          </a:xfrm>
          <a:prstGeom prst="rect">
            <a:avLst/>
          </a:prstGeom>
          <a:noFill/>
        </p:spPr>
      </p:pic>
      <p:sp>
        <p:nvSpPr>
          <p:cNvPr id="51" name="Содержимое 2"/>
          <p:cNvSpPr>
            <a:spLocks noGrp="1"/>
          </p:cNvSpPr>
          <p:nvPr>
            <p:ph idx="1"/>
          </p:nvPr>
        </p:nvSpPr>
        <p:spPr>
          <a:xfrm>
            <a:off x="1570268" y="178910"/>
            <a:ext cx="8811690" cy="7214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dars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 flipH="1">
            <a:off x="2771335" y="1688123"/>
            <a:ext cx="2250832" cy="7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 flipH="1">
            <a:off x="3221502" y="2124222"/>
            <a:ext cx="2630658" cy="17865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569614" y="2293034"/>
            <a:ext cx="98472" cy="16599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977575" y="1997612"/>
            <a:ext cx="2011680" cy="167405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7005711" y="1561514"/>
            <a:ext cx="3390314" cy="745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:\Users\Sarvinoz\Contacts\Desktop\20200323_1437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3385" y="1894669"/>
            <a:ext cx="1955409" cy="1955409"/>
          </a:xfrm>
          <a:prstGeom prst="rect">
            <a:avLst/>
          </a:prstGeom>
          <a:noFill/>
        </p:spPr>
      </p:pic>
      <p:pic>
        <p:nvPicPr>
          <p:cNvPr id="1029" name="Picture 5" descr="C:\Users\Sarvinoz\Contacts\Desktop\20200323_1437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33182" y="4335145"/>
            <a:ext cx="2602523" cy="1981249"/>
          </a:xfrm>
          <a:prstGeom prst="rect">
            <a:avLst/>
          </a:prstGeom>
          <a:noFill/>
        </p:spPr>
      </p:pic>
      <p:pic>
        <p:nvPicPr>
          <p:cNvPr id="1030" name="Picture 6" descr="C:\Users\Sarvinoz\Contacts\Desktop\20200323_1437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50680" y="2827606"/>
            <a:ext cx="2487418" cy="2487418"/>
          </a:xfrm>
          <a:prstGeom prst="rect">
            <a:avLst/>
          </a:prstGeom>
          <a:noFill/>
        </p:spPr>
      </p:pic>
      <p:pic>
        <p:nvPicPr>
          <p:cNvPr id="1031" name="Picture 7" descr="C:\Users\Sarvinoz\Contacts\Desktop\20200323_1437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9838" y="4149969"/>
            <a:ext cx="2149793" cy="21497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19083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570268" y="178910"/>
            <a:ext cx="8811690" cy="7214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</a:t>
            </a:r>
            <a:r>
              <a:rPr lang="en-US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dars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04049" y="1603717"/>
            <a:ext cx="1786596" cy="4220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8173329" y="1688123"/>
            <a:ext cx="1406769" cy="140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68283" y="2982350"/>
            <a:ext cx="1026941" cy="9566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8904849" y="3235569"/>
            <a:ext cx="1322363" cy="67524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C:\Users\Sarvinoz\Contacts\Desktop\20200323_1436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59458" y="759656"/>
            <a:ext cx="3510444" cy="3052689"/>
          </a:xfrm>
          <a:prstGeom prst="rect">
            <a:avLst/>
          </a:prstGeom>
          <a:noFill/>
        </p:spPr>
      </p:pic>
      <p:pic>
        <p:nvPicPr>
          <p:cNvPr id="2052" name="Picture 4" descr="C:\Users\Sarvinoz\Contacts\Desktop\20200323_1436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228" y="4143595"/>
            <a:ext cx="2362709" cy="2130595"/>
          </a:xfrm>
          <a:prstGeom prst="rect">
            <a:avLst/>
          </a:prstGeom>
          <a:noFill/>
        </p:spPr>
      </p:pic>
      <p:pic>
        <p:nvPicPr>
          <p:cNvPr id="2053" name="Picture 5" descr="C:\Users\Sarvinoz\Contacts\Desktop\20200323_14365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14424" y="3932581"/>
            <a:ext cx="2565511" cy="2313474"/>
          </a:xfrm>
          <a:prstGeom prst="rect">
            <a:avLst/>
          </a:prstGeom>
          <a:noFill/>
        </p:spPr>
      </p:pic>
      <p:pic>
        <p:nvPicPr>
          <p:cNvPr id="2054" name="Picture 6" descr="C:\Users\Sarvinoz\Contacts\Desktop\20200323_1437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620911" y="837159"/>
            <a:ext cx="2252221" cy="2218045"/>
          </a:xfrm>
          <a:prstGeom prst="rect">
            <a:avLst/>
          </a:prstGeom>
          <a:noFill/>
        </p:spPr>
      </p:pic>
      <p:pic>
        <p:nvPicPr>
          <p:cNvPr id="25" name="Picture 6" descr="C:\Users\Sarvinoz\Contacts\Desktop\20200323_14370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8296" y="764476"/>
            <a:ext cx="2015415" cy="19848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74856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www.arxiv.uz</a:t>
            </a:r>
            <a:endParaRPr lang="ru-RU" dirty="0"/>
          </a:p>
        </p:txBody>
      </p:sp>
      <p:sp>
        <p:nvSpPr>
          <p:cNvPr id="7" name="Содержимое 2"/>
          <p:cNvSpPr>
            <a:spLocks noGrp="1"/>
          </p:cNvSpPr>
          <p:nvPr>
            <p:ph idx="1"/>
          </p:nvPr>
        </p:nvSpPr>
        <p:spPr>
          <a:xfrm>
            <a:off x="1570268" y="178910"/>
            <a:ext cx="8811690" cy="72142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Interfaol</a:t>
            </a:r>
            <a:r>
              <a:rPr lang="en-US" sz="3200" b="1" i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dars</a:t>
            </a:r>
            <a:endParaRPr lang="ru-RU" sz="3200" b="1" i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Users\Sarvinoz\Contacts\Desktop\20200323_1436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57932" y="829996"/>
            <a:ext cx="2757268" cy="2397726"/>
          </a:xfrm>
          <a:prstGeom prst="rect">
            <a:avLst/>
          </a:prstGeom>
          <a:noFill/>
        </p:spPr>
      </p:pic>
      <p:pic>
        <p:nvPicPr>
          <p:cNvPr id="9" name="Picture 6" descr="C:\Users\Sarvinoz\Contacts\Desktop\20200323_1437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620911" y="837159"/>
            <a:ext cx="2252221" cy="2218045"/>
          </a:xfrm>
          <a:prstGeom prst="rect">
            <a:avLst/>
          </a:prstGeom>
          <a:noFill/>
        </p:spPr>
      </p:pic>
      <p:pic>
        <p:nvPicPr>
          <p:cNvPr id="10" name="Picture 5" descr="C:\Users\Sarvinoz\Contacts\Desktop\20200323_14365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314424" y="3932581"/>
            <a:ext cx="2565511" cy="2313474"/>
          </a:xfrm>
          <a:prstGeom prst="rect">
            <a:avLst/>
          </a:prstGeom>
          <a:noFill/>
        </p:spPr>
      </p:pic>
      <p:pic>
        <p:nvPicPr>
          <p:cNvPr id="11" name="Picture 7" descr="C:\Users\Sarvinoz\Contacts\Desktop\20200323_143628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83247" y="4222580"/>
            <a:ext cx="3001005" cy="1910934"/>
          </a:xfrm>
          <a:prstGeom prst="rect">
            <a:avLst/>
          </a:prstGeom>
          <a:noFill/>
        </p:spPr>
      </p:pic>
      <p:pic>
        <p:nvPicPr>
          <p:cNvPr id="12" name="Picture 5" descr="C:\Users\Sarvinoz\Contacts\Desktop\20200323_143717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70671" y="3997521"/>
            <a:ext cx="2602523" cy="1981249"/>
          </a:xfrm>
          <a:prstGeom prst="rect">
            <a:avLst/>
          </a:prstGeom>
          <a:noFill/>
        </p:spPr>
      </p:pic>
      <p:pic>
        <p:nvPicPr>
          <p:cNvPr id="13" name="Picture 5" descr="C:\Users\Sarvinoz\Contacts\Desktop\20200323_14365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8246" y="582125"/>
            <a:ext cx="2565511" cy="2313474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>
            <a:stCxn id="8" idx="2"/>
          </p:cNvCxnSpPr>
          <p:nvPr/>
        </p:nvCxnSpPr>
        <p:spPr>
          <a:xfrm>
            <a:off x="5936566" y="3227722"/>
            <a:ext cx="0" cy="9785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568418" y="1674055"/>
            <a:ext cx="1997613" cy="1406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427742" y="2433711"/>
            <a:ext cx="1913206" cy="164592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3348111" y="2433711"/>
            <a:ext cx="1223889" cy="116761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404382" y="1645920"/>
            <a:ext cx="1125415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10761785" y="3137095"/>
            <a:ext cx="14067" cy="745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7877908" y="4825218"/>
            <a:ext cx="1406769" cy="7033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643532" y="4839286"/>
            <a:ext cx="1195754" cy="562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025748" y="2940148"/>
            <a:ext cx="0" cy="92846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7146388" y="2067951"/>
            <a:ext cx="2419643" cy="211015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3221502" y="2349305"/>
            <a:ext cx="2391507" cy="1828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2504046" y="590843"/>
            <a:ext cx="0" cy="5500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1927275" y="576776"/>
            <a:ext cx="548639" cy="14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>
            <a:off x="1955405" y="1913206"/>
            <a:ext cx="52050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1927270" y="3207434"/>
            <a:ext cx="590843" cy="14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2025745" y="4375052"/>
            <a:ext cx="4642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 flipV="1">
            <a:off x="2039815" y="6035042"/>
            <a:ext cx="464234" cy="14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827611" y="2264899"/>
            <a:ext cx="7469945" cy="379828"/>
          </a:xfrm>
          <a:prstGeom prst="rect">
            <a:avLst/>
          </a:prstGeom>
          <a:solidFill>
            <a:srgbClr val="66CCFF"/>
          </a:solidFill>
          <a:effectLst>
            <a:glow rad="228600">
              <a:schemeClr val="accent5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SHAXSIY FAZILATLAR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 стрелкой 32"/>
          <p:cNvCxnSpPr>
            <a:endCxn id="41" idx="4"/>
          </p:cNvCxnSpPr>
          <p:nvPr/>
        </p:nvCxnSpPr>
        <p:spPr>
          <a:xfrm flipV="1">
            <a:off x="3235550" y="1955410"/>
            <a:ext cx="28147" cy="3094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H="1" flipV="1">
            <a:off x="4200851" y="984738"/>
            <a:ext cx="8078" cy="1287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 flipV="1">
            <a:off x="5205050" y="914401"/>
            <a:ext cx="28132" cy="1350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2588446" y="998806"/>
            <a:ext cx="1350501" cy="95660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Talab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chanlik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96947" y="267285"/>
            <a:ext cx="1744394" cy="8721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Yuqori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darajadagi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madaniyat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madaniyatlilik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96943" y="1547447"/>
            <a:ext cx="1758462" cy="858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Shaxsiy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namunaviy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xulq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obro’li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bo’lishi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96943" y="2743200"/>
            <a:ext cx="1730326" cy="95660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Vatanparvarlik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burch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tuyg’usi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96945" y="3981157"/>
            <a:ext cx="1828800" cy="101287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Insonparvarlik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ijtimoiy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tayyorgarlik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96945" y="5500468"/>
            <a:ext cx="1828800" cy="10128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O’quv-tarbiyaviy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ishlarni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etish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3193367" y="168814"/>
            <a:ext cx="1420825" cy="83971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Vijdonli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lik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Овал 50"/>
          <p:cNvSpPr/>
          <p:nvPr/>
        </p:nvSpPr>
        <p:spPr>
          <a:xfrm>
            <a:off x="4698610" y="0"/>
            <a:ext cx="1744394" cy="9706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Hazil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mutoyiba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tuyg’usi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5486400" y="1139482"/>
            <a:ext cx="1491176" cy="759656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Hayrixoxlik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7" name="Прямая со стрелкой 66"/>
          <p:cNvCxnSpPr>
            <a:endCxn id="56" idx="4"/>
          </p:cNvCxnSpPr>
          <p:nvPr/>
        </p:nvCxnSpPr>
        <p:spPr>
          <a:xfrm flipH="1" flipV="1">
            <a:off x="6231988" y="1899138"/>
            <a:ext cx="28136" cy="351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6597748" y="239150"/>
            <a:ext cx="1547446" cy="102694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Maslaxatgo’y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7906042" y="970671"/>
            <a:ext cx="1294228" cy="1069144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Adalat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lilik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2" name="Прямая со стрелкой 71"/>
          <p:cNvCxnSpPr/>
          <p:nvPr/>
        </p:nvCxnSpPr>
        <p:spPr>
          <a:xfrm flipH="1" flipV="1">
            <a:off x="7371472" y="1266093"/>
            <a:ext cx="42202" cy="970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Овал 74"/>
          <p:cNvSpPr/>
          <p:nvPr/>
        </p:nvSpPr>
        <p:spPr>
          <a:xfrm>
            <a:off x="8806376" y="0"/>
            <a:ext cx="1533378" cy="116761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Dilkashlilik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 flipH="1" flipV="1">
            <a:off x="9734634" y="1153552"/>
            <a:ext cx="1" cy="11254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flipH="1" flipV="1">
            <a:off x="8462096" y="2009842"/>
            <a:ext cx="6655" cy="269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10381129" y="295835"/>
            <a:ext cx="13448" cy="2796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Прямоугольник 96"/>
          <p:cNvSpPr/>
          <p:nvPr/>
        </p:nvSpPr>
        <p:spPr>
          <a:xfrm>
            <a:off x="10677378" y="53789"/>
            <a:ext cx="1336431" cy="6611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Qo’llab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quvatlash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jarayoni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muhimi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0675035" y="3482788"/>
            <a:ext cx="1336431" cy="43664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tadqiqot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ishlari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10672690" y="4098109"/>
            <a:ext cx="1348981" cy="4604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ishini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takomillashtirishi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10656276" y="4671300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Meyoriy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hujjatlarni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bilishi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10658621" y="5204012"/>
            <a:ext cx="1336431" cy="510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Kompyuter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texnologiyasini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10665655" y="5817058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Axborot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negizi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10668000" y="6335839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Manbalar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imkoniyatlar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10703170" y="2962211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Ilmiy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metodik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ishlar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Прямоугольник 104"/>
          <p:cNvSpPr/>
          <p:nvPr/>
        </p:nvSpPr>
        <p:spPr>
          <a:xfrm>
            <a:off x="10703170" y="2399502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texnologiyalar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10675035" y="1865550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O’z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fanini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chuqur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10675035" y="1371938"/>
            <a:ext cx="1336431" cy="3938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Chet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tillarni</a:t>
            </a:r>
            <a:r>
              <a:rPr 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sz="1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10605451" y="771376"/>
            <a:ext cx="1389326" cy="5195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Psixologik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pedagogik</a:t>
            </a:r>
            <a:r>
              <a:rPr 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tayyorgarlik</a:t>
            </a:r>
            <a:endParaRPr lang="ru-RU" sz="12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Овал 108"/>
          <p:cNvSpPr/>
          <p:nvPr/>
        </p:nvSpPr>
        <p:spPr>
          <a:xfrm>
            <a:off x="5050302" y="2926080"/>
            <a:ext cx="2785403" cy="1547445"/>
          </a:xfrm>
          <a:prstGeom prst="ellips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O’QITUVCHIGA QO’YILADIGAN TALABLAR</a:t>
            </a:r>
          </a:p>
        </p:txBody>
      </p:sp>
      <p:cxnSp>
        <p:nvCxnSpPr>
          <p:cNvPr id="111" name="Прямая со стрелкой 110"/>
          <p:cNvCxnSpPr>
            <a:stCxn id="109" idx="6"/>
          </p:cNvCxnSpPr>
          <p:nvPr/>
        </p:nvCxnSpPr>
        <p:spPr>
          <a:xfrm>
            <a:off x="7835705" y="3699803"/>
            <a:ext cx="548640" cy="140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stCxn id="109" idx="2"/>
          </p:cNvCxnSpPr>
          <p:nvPr/>
        </p:nvCxnSpPr>
        <p:spPr>
          <a:xfrm flipH="1">
            <a:off x="4628272" y="3699803"/>
            <a:ext cx="422030" cy="140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5" name="Прямоугольник 114"/>
          <p:cNvSpPr/>
          <p:nvPr/>
        </p:nvSpPr>
        <p:spPr>
          <a:xfrm>
            <a:off x="8384345" y="3179299"/>
            <a:ext cx="1716258" cy="970670"/>
          </a:xfrm>
          <a:prstGeom prst="rect">
            <a:avLst/>
          </a:prstGeom>
          <a:solidFill>
            <a:srgbClr val="66CCFF"/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Прямоугольник 115"/>
          <p:cNvSpPr/>
          <p:nvPr/>
        </p:nvSpPr>
        <p:spPr>
          <a:xfrm>
            <a:off x="2996418" y="3263705"/>
            <a:ext cx="1631852" cy="858129"/>
          </a:xfrm>
          <a:prstGeom prst="rect">
            <a:avLst/>
          </a:prstGeom>
          <a:solidFill>
            <a:srgbClr val="66CCFF"/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Tarbiyalashni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Прямоугольник 116"/>
          <p:cNvSpPr/>
          <p:nvPr/>
        </p:nvSpPr>
        <p:spPr>
          <a:xfrm>
            <a:off x="4262511" y="4611099"/>
            <a:ext cx="4403188" cy="703385"/>
          </a:xfrm>
          <a:prstGeom prst="rect">
            <a:avLst/>
          </a:prstGeom>
          <a:solidFill>
            <a:srgbClr val="66CCFF"/>
          </a:solidFill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O’quvchilar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bilimini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xolisona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bahalash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qilishni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2897944" y="5598940"/>
            <a:ext cx="3126338" cy="99011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Reytining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nazoratini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o’quvchiliar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bilimini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aniqlashda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qo’llay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olish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6615953" y="5598942"/>
            <a:ext cx="3245499" cy="9901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Standart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testlarni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chiqish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ishlatishni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bilish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2" name="Прямая со стрелкой 121"/>
          <p:cNvCxnSpPr/>
          <p:nvPr/>
        </p:nvCxnSpPr>
        <p:spPr>
          <a:xfrm>
            <a:off x="10394576" y="309282"/>
            <a:ext cx="269355" cy="213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 стрелкой 124"/>
          <p:cNvCxnSpPr/>
          <p:nvPr/>
        </p:nvCxnSpPr>
        <p:spPr>
          <a:xfrm>
            <a:off x="10421470" y="954741"/>
            <a:ext cx="217429" cy="134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Прямая со стрелкой 126"/>
          <p:cNvCxnSpPr>
            <a:endCxn id="107" idx="1"/>
          </p:cNvCxnSpPr>
          <p:nvPr/>
        </p:nvCxnSpPr>
        <p:spPr>
          <a:xfrm flipV="1">
            <a:off x="10381129" y="1568886"/>
            <a:ext cx="293906" cy="44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Прямая со стрелкой 128"/>
          <p:cNvCxnSpPr>
            <a:endCxn id="106" idx="1"/>
          </p:cNvCxnSpPr>
          <p:nvPr/>
        </p:nvCxnSpPr>
        <p:spPr>
          <a:xfrm flipV="1">
            <a:off x="10408024" y="2062498"/>
            <a:ext cx="267011" cy="83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>
            <a:off x="10381129" y="3079376"/>
            <a:ext cx="338453" cy="22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 стрелкой 134"/>
          <p:cNvCxnSpPr>
            <a:endCxn id="105" idx="1"/>
          </p:cNvCxnSpPr>
          <p:nvPr/>
        </p:nvCxnSpPr>
        <p:spPr>
          <a:xfrm>
            <a:off x="10367682" y="2595282"/>
            <a:ext cx="335488" cy="1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>
            <a:stCxn id="115" idx="3"/>
            <a:endCxn id="98" idx="1"/>
          </p:cNvCxnSpPr>
          <p:nvPr/>
        </p:nvCxnSpPr>
        <p:spPr>
          <a:xfrm>
            <a:off x="10100603" y="3664634"/>
            <a:ext cx="574432" cy="36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 стрелкой 139"/>
          <p:cNvCxnSpPr>
            <a:stCxn id="115" idx="3"/>
            <a:endCxn id="99" idx="1"/>
          </p:cNvCxnSpPr>
          <p:nvPr/>
        </p:nvCxnSpPr>
        <p:spPr>
          <a:xfrm>
            <a:off x="10100603" y="3664634"/>
            <a:ext cx="572087" cy="6636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единительная линия 141"/>
          <p:cNvCxnSpPr/>
          <p:nvPr/>
        </p:nvCxnSpPr>
        <p:spPr>
          <a:xfrm>
            <a:off x="10227212" y="4726745"/>
            <a:ext cx="19447" cy="1821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 flipV="1">
            <a:off x="10213145" y="4733778"/>
            <a:ext cx="457199" cy="70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>
            <a:endCxn id="101" idx="1"/>
          </p:cNvCxnSpPr>
          <p:nvPr/>
        </p:nvCxnSpPr>
        <p:spPr>
          <a:xfrm flipV="1">
            <a:off x="10227212" y="5459506"/>
            <a:ext cx="431409" cy="169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 стрелкой 148"/>
          <p:cNvCxnSpPr>
            <a:endCxn id="102" idx="1"/>
          </p:cNvCxnSpPr>
          <p:nvPr/>
        </p:nvCxnSpPr>
        <p:spPr>
          <a:xfrm>
            <a:off x="10241280" y="5983527"/>
            <a:ext cx="424375" cy="304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>
            <a:endCxn id="103" idx="1"/>
          </p:cNvCxnSpPr>
          <p:nvPr/>
        </p:nvCxnSpPr>
        <p:spPr>
          <a:xfrm>
            <a:off x="10227212" y="6532787"/>
            <a:ext cx="4407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H="1">
            <a:off x="4529799" y="5311588"/>
            <a:ext cx="902813" cy="2873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Прямая со стрелкой 155"/>
          <p:cNvCxnSpPr>
            <a:endCxn id="119" idx="0"/>
          </p:cNvCxnSpPr>
          <p:nvPr/>
        </p:nvCxnSpPr>
        <p:spPr>
          <a:xfrm>
            <a:off x="7785847" y="5338482"/>
            <a:ext cx="452856" cy="2604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>
            <a:stCxn id="116" idx="1"/>
          </p:cNvCxnSpPr>
          <p:nvPr/>
        </p:nvCxnSpPr>
        <p:spPr>
          <a:xfrm flipH="1" flipV="1">
            <a:off x="2475914" y="3685735"/>
            <a:ext cx="520504" cy="7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 стрелкой 161"/>
          <p:cNvCxnSpPr/>
          <p:nvPr/>
        </p:nvCxnSpPr>
        <p:spPr>
          <a:xfrm flipH="1" flipV="1">
            <a:off x="6421904" y="2644727"/>
            <a:ext cx="7028" cy="3094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4" name="Прямая со стрелкой 163"/>
          <p:cNvCxnSpPr/>
          <p:nvPr/>
        </p:nvCxnSpPr>
        <p:spPr>
          <a:xfrm flipH="1">
            <a:off x="8350624" y="4155141"/>
            <a:ext cx="685800" cy="3899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962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225" y="180357"/>
            <a:ext cx="10899494" cy="109711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Akademik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I.D.Zverev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metodlarni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manbalari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o’quvchilar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faollik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darajasiga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ko’ra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quyidagicha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tasniflashni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tavsiya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etgan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Taniqli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didaktik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olim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Yu.K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Babanskiy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metodlarini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guruhlarga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ajratgan</a:t>
            </a:r>
            <a:r>
              <a:rPr lang="en-US" sz="31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2493" y="2097740"/>
            <a:ext cx="11140235" cy="4155141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og`zaki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hikoya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suhbat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ma`ruzasi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ko’rgazmali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muammoli-izlanish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mantiqiy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ishlash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O’qitishda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o’quvchilar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faoliyatini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rag`batlantirish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asoslash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O’qitishning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o’z-o’zini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82389" y="3052483"/>
            <a:ext cx="5049266" cy="2898151"/>
          </a:xfrm>
          <a:prstGeom prst="ellipse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72352" y="3583085"/>
            <a:ext cx="463923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Barcha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metodlar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kabi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mustaqil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ishlash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metodining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ta`limiy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tarbiyaviy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rivojlantiruvchi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vazifasi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mavjud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5835" y="1"/>
            <a:ext cx="7073153" cy="2783540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5750858" y="1842867"/>
            <a:ext cx="6441142" cy="258597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974584" y="4537660"/>
            <a:ext cx="6293636" cy="2151528"/>
          </a:xfrm>
          <a:prstGeom prst="ellipse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79929" y="371715"/>
            <a:ext cx="583602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Ta`limiy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vazifasi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sifatida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ko’nikmalarni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mustaqil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egallashlari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chuqurlashtirish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mustahkamlash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takrorlashni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ta`minlashini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qayd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mumkin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400800" y="2090788"/>
            <a:ext cx="514408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Tarbiyaviy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yo’nalishdagi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vazifasi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mustaqillik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faolligi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ma`naviyat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faol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hayotiy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pozisiyani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egallash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mehnatsevarlik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insoniy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fazilatlarni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tarkib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toptirishga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yordam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5711481" y="4639569"/>
            <a:ext cx="507374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Rivojlantiruvchi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yo’nalishdagi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vazifasi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ilmiy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dunyoqarashi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tafakkuri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ko’nikma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malakalarni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rivojlantirishga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yordam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beradi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irodani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chiniqtiradi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446585" y="2785403"/>
            <a:ext cx="98473" cy="28135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7"/>
            <a:endCxn id="7" idx="2"/>
          </p:cNvCxnSpPr>
          <p:nvPr/>
        </p:nvCxnSpPr>
        <p:spPr>
          <a:xfrm flipV="1">
            <a:off x="4592207" y="3135854"/>
            <a:ext cx="1158651" cy="341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317588" y="4375052"/>
            <a:ext cx="1069144" cy="3516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1295" y="220698"/>
            <a:ext cx="10590212" cy="9088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guruhiga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og`zaki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yozma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laboratoriya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ish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o’z-o’zini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o’zaro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varag`i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testlar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misol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3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quyidagi</a:t>
            </a:r>
            <a:r>
              <a:rPr lang="en-US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534573" y="2179272"/>
            <a:ext cx="111134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371600" lvl="2" indent="-457200" algn="just" defTabSz="914400" fontAlgn="base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og`zaki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yozma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nazorat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metodlari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bilimlarni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mantiqiy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izchil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bayon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qilishga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o’rgatish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nutqni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o’stirish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javobidagi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tipik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xatoliklarni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aniqlash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barham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berish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uslubi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laboratoriya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amaliy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yordamida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nazorat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metodlari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amaliy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ko’nikmalarni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aniqlash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o’quvchilarning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o’quv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jihozlari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asboblar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bilan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ko’nikmalarini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aniqlash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bajarilgan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topshiriqlarning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sifatini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aniqlash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baholash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mazmuniga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bog`liq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holda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ob`ektlar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asboblarni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to’g`ri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tanlash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ishni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yakunlash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natijasini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rasmiylashtirish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olingan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natijalarning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to’g`riligini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aniqlash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uslubi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5423" y="166910"/>
            <a:ext cx="10522977" cy="12808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v)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o’z-o’zini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qilish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o’quv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materiali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yuzasidan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qisqa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tuzish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g`oyani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ajratish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savollarga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javoblar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topish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masalalar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yechish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namunaga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muvofiq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tekshirib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ko’rish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taqqoslash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natijalarning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to’g`riligini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tekshirish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uslubi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g)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o’zaro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varag`i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o’rganilgan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bob,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savollarini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tuzish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savollarning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metodik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to’g`riligi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mantiqiy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ketma-ketligi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o’quvchilar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bilimini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qilishning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haqqoniyligi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ko’lamliligi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uslubi</a:t>
            </a:r>
            <a:r>
              <a:rPr lang="en-US" sz="31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testlar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o’rganilgan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bob,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bo’yicha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testlarini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tuzish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test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savollari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javoblarning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metodik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jihatdan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to’g`riligi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mantiqiy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ketma-ketligi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o’quvchilar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bilimini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qilishning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haqqoniyligi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ko’lamliligi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kabi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uslublardan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iborat</a:t>
            </a:r>
            <a:r>
              <a:rPr lang="en-US" sz="31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100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7917" y="270291"/>
            <a:ext cx="8915399" cy="738238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Reja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55494" y="1082764"/>
            <a:ext cx="8915399" cy="860400"/>
          </a:xfrm>
        </p:spPr>
        <p:txBody>
          <a:bodyPr>
            <a:normAutofit fontScale="25000" lnSpcReduction="20000"/>
          </a:bodyPr>
          <a:lstStyle/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O’qitish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metodlarining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tavsifi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Og`zaki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ko’rgazmali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tarkibiga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kiradigan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uslublar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Amaliy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turlari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4.O’qitishning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interfaol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Muammoli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izlanish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6.O’qitishning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mantiqiy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ishlash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7.O’qitishda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o’quvchilarning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faoliyatini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rag`batlantirish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o’qitishdagi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o’z-o’zini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nazorat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800" dirty="0" err="1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metodlari</a:t>
            </a:r>
            <a:r>
              <a:rPr lang="en-US" sz="12800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800" dirty="0" smtClean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5805" y="2992717"/>
            <a:ext cx="9537699" cy="2451101"/>
          </a:xfrm>
        </p:spPr>
        <p:txBody>
          <a:bodyPr>
            <a:normAutofit fontScale="90000"/>
          </a:bodyPr>
          <a:lstStyle/>
          <a:p>
            <a:pPr marL="685800" indent="-685800" algn="just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Interfaol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lotincha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“inter”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so’zidan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orasida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”, “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o’rtasida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ma’noni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anglatadi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ya’ni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narsa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o’rtasifagi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faollik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ma’noni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bildiradi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399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1742046" y="318247"/>
            <a:ext cx="9795529" cy="5531224"/>
          </a:xfrm>
        </p:spPr>
        <p:txBody>
          <a:bodyPr>
            <a:noAutofit/>
          </a:bodyPr>
          <a:lstStyle/>
          <a:p>
            <a:pPr algn="just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Ta’limda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interfaol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metod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o’quvchi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o’qituvchi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o’rtasida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ta’limni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o’zlashtirish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munosabatlarni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kuchaytirish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faollashtirishni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anglatadi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Maskur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metodlar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hamkorlikda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ishlash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vositasida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dars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samaradorligini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oshirishda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Bunda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o’quvchi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fikrlash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undaydi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372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200" y="197223"/>
            <a:ext cx="10696482" cy="5517777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70000"/>
              </a:lnSpc>
              <a:spcBef>
                <a:spcPct val="0"/>
              </a:spcBef>
              <a:buClrTx/>
              <a:buNone/>
              <a:defRPr/>
            </a:pPr>
            <a:r>
              <a:rPr lang="en-US" sz="4000" b="1" dirty="0" smtClean="0">
                <a:solidFill>
                  <a:srgbClr val="5C04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INTERFAOL METODLARNING MAQSADI, </a:t>
            </a:r>
          </a:p>
          <a:p>
            <a:pPr marL="0" lvl="0" indent="0" algn="ctr">
              <a:lnSpc>
                <a:spcPct val="170000"/>
              </a:lnSpc>
              <a:spcBef>
                <a:spcPct val="0"/>
              </a:spcBef>
              <a:buClrTx/>
              <a:buNone/>
              <a:defRPr/>
            </a:pPr>
            <a:r>
              <a:rPr lang="en-US" sz="4000" b="1" dirty="0" smtClean="0">
                <a:solidFill>
                  <a:srgbClr val="5C043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VAZIFASI, SHAKLI VA VOSITALARI</a:t>
            </a:r>
          </a:p>
          <a:p>
            <a:pPr marL="0" lvl="0" indent="0" algn="ctr">
              <a:spcBef>
                <a:spcPct val="0"/>
              </a:spcBef>
              <a:buClrTx/>
              <a:buNone/>
              <a:defRPr/>
            </a:pPr>
            <a:endParaRPr lang="en-US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" pitchFamily="18" charset="-127"/>
              <a:ea typeface="Batang" pitchFamily="18" charset="-127"/>
              <a:cs typeface="Times New Roman" pitchFamily="18" charset="0"/>
            </a:endParaRPr>
          </a:p>
          <a:p>
            <a:pPr marL="0" indent="0" algn="just">
              <a:lnSpc>
                <a:spcPct val="170000"/>
              </a:lnSpc>
              <a:spcBef>
                <a:spcPct val="0"/>
              </a:spcBef>
              <a:buClrTx/>
              <a:defRPr/>
            </a:pP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Interfaol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metodlarni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jarayoniga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joriy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etishning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tub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maqsadi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dars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qaysi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shaklda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bo’lmasin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qayerda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o’kazilmasin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darsda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o’qituvchi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bilan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o’quvchining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hamkorlikda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ishlashini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tashkil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etishdir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Ushbu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metodda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o’quvchilarni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mustaqil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fikrlash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qobilyatini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rivojlantirib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o’quvchini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erkin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fikrlashi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mustaqil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qaror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qabul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qilinishi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tanqidiy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ijobiy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fikrni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yuritishning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rivojlanishiga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zamin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3900" b="1" dirty="0" err="1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tayyorlaydi</a:t>
            </a:r>
            <a:r>
              <a:rPr lang="en-US" sz="3900" b="1" dirty="0" smtClean="0">
                <a:solidFill>
                  <a:srgbClr val="002060"/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  <a:endParaRPr lang="ru-RU" sz="3900" b="1" dirty="0" smtClean="0">
              <a:solidFill>
                <a:srgbClr val="002060"/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879123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627094" y="363071"/>
            <a:ext cx="9816352" cy="52197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INTERFAOL  METODLARNI O’QITISHNING MOHIYATI QUYIDAGICHA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O’rgatuvchi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o’rganuvchi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ma’lumotlar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faol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ishlashi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O’quvchilarni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mustaqil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fikrlashga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undashi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o’rgatishi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lnSpc>
                <a:spcPct val="150000"/>
              </a:lnSpc>
            </a:pP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O’qituvchiga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o’quvchilarni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fikrlashga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o’rgatish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xizmat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o’quvchilarga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fikrlashni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o’rganish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xizmat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qilishi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92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80229" y="328274"/>
            <a:ext cx="8911687" cy="1280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INTERFAOL METODLARDAN FOYDALANISH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SHAKLLARI</a:t>
            </a:r>
            <a:r>
              <a:rPr lang="en-US" sz="2800" b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949823" y="1479177"/>
            <a:ext cx="8780930" cy="658906"/>
          </a:xfrm>
          <a:prstGeom prst="rect">
            <a:avLst/>
          </a:prstGeom>
          <a:solidFill>
            <a:srgbClr val="66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INDIVIDUALLASHTIRISH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407024" y="2420471"/>
            <a:ext cx="7987552" cy="618564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KICHIK GURUHLARGA AJRATISH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823882" y="3402106"/>
            <a:ext cx="7342094" cy="605118"/>
          </a:xfrm>
          <a:prstGeom prst="rect">
            <a:avLst/>
          </a:prstGeom>
          <a:solidFill>
            <a:srgbClr val="66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TABAQALASHTIRISH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361765" y="4397188"/>
            <a:ext cx="6400800" cy="753036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ORGANISH VA O’RGANISH JARAYONIDA DEMOKRATIK DO’STONA MUHITNI YARATISH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28247" y="5432612"/>
            <a:ext cx="5177118" cy="833717"/>
          </a:xfrm>
          <a:prstGeom prst="rect">
            <a:avLst/>
          </a:prstGeom>
          <a:solidFill>
            <a:srgbClr val="9933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O’ZARO MULOQOT HAMKORLIKNI TASHKIL QILISH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1384721" y="340420"/>
            <a:ext cx="9951149" cy="6006592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45106" y="2205319"/>
            <a:ext cx="4545106" cy="185569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INTERFAOL METODLARNI QO’LLASHDA  FOYDALANADIGAN </a:t>
            </a:r>
          </a:p>
          <a:p>
            <a:pPr lvl="0"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en-US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VOSITALAR</a:t>
            </a:r>
            <a:endParaRPr lang="en-US" b="1" dirty="0" smtClean="0">
              <a:solidFill>
                <a:srgbClr val="D6009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546412" y="457200"/>
            <a:ext cx="3052482" cy="235323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DARSLIKLAR, QO’SHIMCHA O’QUV ADABIYOTLAR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640541" y="3845860"/>
            <a:ext cx="3119719" cy="232634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TEXNIK VOSITALAR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8700247" y="349624"/>
            <a:ext cx="2877669" cy="2205317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TARQATMA MATERIALLAR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8713692" y="3818965"/>
            <a:ext cx="2904567" cy="220531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MULTIMEDIYA</a:t>
            </a:r>
          </a:p>
          <a:p>
            <a:pPr algn="ctr"/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LAR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>
            <a:endCxn id="18" idx="2"/>
          </p:cNvCxnSpPr>
          <p:nvPr/>
        </p:nvCxnSpPr>
        <p:spPr>
          <a:xfrm flipV="1">
            <a:off x="7543800" y="1452283"/>
            <a:ext cx="1156447" cy="753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 flipV="1">
            <a:off x="4598894" y="1492624"/>
            <a:ext cx="1519519" cy="699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4706471" y="4074459"/>
            <a:ext cx="1062317" cy="712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422776" y="4074459"/>
            <a:ext cx="1331259" cy="7530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55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805517" y="2178423"/>
            <a:ext cx="4975411" cy="2299447"/>
          </a:xfrm>
          <a:prstGeom prst="ellipse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innerShdw blurRad="114300">
              <a:prstClr val="black"/>
            </a:innerShdw>
            <a:softEdge rad="6350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buNone/>
            </a:pPr>
            <a:r>
              <a:rPr lang="en-US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INTERFAOL  METODLARNING  ASOSIY MAQSADI VA VAZIFALARI </a:t>
            </a:r>
            <a:r>
              <a:rPr lang="en-US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75765" y="591671"/>
            <a:ext cx="3240741" cy="1761564"/>
          </a:xfrm>
          <a:prstGeom prst="roundRect">
            <a:avLst/>
          </a:prstGeom>
          <a:solidFill>
            <a:srgbClr val="FFFF99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 algn="ctr">
              <a:buFont typeface="+mj-lt"/>
              <a:buAutoNum type="arabicPeriod"/>
            </a:pP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O’quvchilarni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mustaqil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ijodiy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, 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tanqidiy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mantiqiy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fikrlashga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o’rgatish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948516" y="215153"/>
            <a:ext cx="3792071" cy="1532965"/>
          </a:xfrm>
          <a:prstGeom prst="roundRect">
            <a:avLst/>
          </a:prstGeom>
          <a:solidFill>
            <a:srgbClr val="66CCFF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lnSpc>
                <a:spcPct val="150000"/>
              </a:lnSpc>
            </a:pP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2.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Muammoli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vaziyatni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amaliy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va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hayotiy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topshiriqlar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asosida</a:t>
            </a:r>
            <a:r>
              <a:rPr lang="en-US" sz="20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0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yechish</a:t>
            </a:r>
            <a:endParaRPr lang="en-US" sz="20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9372600" y="389964"/>
            <a:ext cx="2151529" cy="2353235"/>
          </a:xfrm>
          <a:prstGeom prst="roundRect">
            <a:avLst/>
          </a:prstGeom>
          <a:solidFill>
            <a:srgbClr val="66FF66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3.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O’z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–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o’zini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fikrlashga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majbur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etish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9318812" y="3415553"/>
            <a:ext cx="2873188" cy="18960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4. </a:t>
            </a:r>
            <a:r>
              <a:rPr lang="en-US" sz="28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Faollashtirish</a:t>
            </a:r>
            <a:endParaRPr lang="en-US" sz="28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913094" y="4988860"/>
            <a:ext cx="5338481" cy="1532964"/>
          </a:xfrm>
          <a:prstGeom prst="roundRect">
            <a:avLst/>
          </a:prstGeom>
          <a:solidFill>
            <a:srgbClr val="FF66CC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5.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O’quvchilarni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tashkilotchilik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va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yo’naltiruvchanlikga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undash</a:t>
            </a:r>
            <a:endParaRPr lang="en-US" sz="2400" i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ea typeface="Batang" pitchFamily="18" charset="-127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00953" y="2944905"/>
            <a:ext cx="2474259" cy="3039035"/>
          </a:xfrm>
          <a:prstGeom prst="roundRect">
            <a:avLst/>
          </a:prstGeom>
          <a:solidFill>
            <a:srgbClr val="CC66FF"/>
          </a:solidFill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3663" indent="-93663" algn="ctr"/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6.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Do’stona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munosabatlatni</a:t>
            </a:r>
            <a:r>
              <a:rPr lang="en-US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shakllantirish</a:t>
            </a:r>
            <a:endParaRPr lang="ru-RU" sz="2400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252882" y="1775012"/>
            <a:ext cx="0" cy="3765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endCxn id="9" idx="1"/>
          </p:cNvCxnSpPr>
          <p:nvPr/>
        </p:nvCxnSpPr>
        <p:spPr>
          <a:xfrm flipV="1">
            <a:off x="7879976" y="1566582"/>
            <a:ext cx="1492624" cy="8807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endCxn id="7" idx="3"/>
          </p:cNvCxnSpPr>
          <p:nvPr/>
        </p:nvCxnSpPr>
        <p:spPr>
          <a:xfrm flipH="1" flipV="1">
            <a:off x="4316506" y="1472453"/>
            <a:ext cx="699247" cy="8942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4" idx="3"/>
          </p:cNvCxnSpPr>
          <p:nvPr/>
        </p:nvCxnSpPr>
        <p:spPr>
          <a:xfrm flipH="1">
            <a:off x="3375212" y="4061012"/>
            <a:ext cx="1021976" cy="40341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endCxn id="11" idx="0"/>
          </p:cNvCxnSpPr>
          <p:nvPr/>
        </p:nvCxnSpPr>
        <p:spPr>
          <a:xfrm>
            <a:off x="6562165" y="4518212"/>
            <a:ext cx="20170" cy="4706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1"/>
          </p:cNvCxnSpPr>
          <p:nvPr/>
        </p:nvCxnSpPr>
        <p:spPr>
          <a:xfrm>
            <a:off x="8229600" y="4061012"/>
            <a:ext cx="1089212" cy="3025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0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622</TotalTime>
  <Words>770</Words>
  <Application>Microsoft Office PowerPoint</Application>
  <PresentationFormat>Широкоэкранный</PresentationFormat>
  <Paragraphs>113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Batang</vt:lpstr>
      <vt:lpstr>Calibri</vt:lpstr>
      <vt:lpstr>Century Gothic</vt:lpstr>
      <vt:lpstr>Times New Roman</vt:lpstr>
      <vt:lpstr>Wingdings</vt:lpstr>
      <vt:lpstr>Wingdings 2</vt:lpstr>
      <vt:lpstr>Wingdings 3</vt:lpstr>
      <vt:lpstr>Легкий дым</vt:lpstr>
      <vt:lpstr>Презентация PowerPoint</vt:lpstr>
      <vt:lpstr>Reja:</vt:lpstr>
      <vt:lpstr> Interfaol – lotincha “inter” so’zidan olingan bo’lib, “orasida”, “o’rtasida” degan ma’noni anglatadi, ya’ni ikki narsa o’rtasifagi faollik degan ma’noni bildiradi</vt:lpstr>
      <vt:lpstr>Презентация PowerPoint</vt:lpstr>
      <vt:lpstr>Презентация PowerPoint</vt:lpstr>
      <vt:lpstr>Презентация PowerPoint</vt:lpstr>
      <vt:lpstr>INTERFAOL METODLARDAN FOYDALANISH  SHAKLLARI.</vt:lpstr>
      <vt:lpstr>Презентация PowerPoint</vt:lpstr>
      <vt:lpstr>Презентация PowerPoint</vt:lpstr>
      <vt:lpstr>Ta`lim jarayonida o’quv ma`ruzasini  qo’llash o’qituvchidan jiddiy tayyorgarlik ko’rishni talab etadi va u: </vt:lpstr>
      <vt:lpstr>O’QUV MA`RUZASI METODIDAN FOYDALANILGANDA QUYIDAGI TALABLARGA E`TIBOR QARATISH LOZIM: </vt:lpstr>
      <vt:lpstr>Презентация PowerPoint</vt:lpstr>
      <vt:lpstr>Презентация PowerPoint</vt:lpstr>
      <vt:lpstr>Презентация PowerPoint</vt:lpstr>
      <vt:lpstr>Презентация PowerPoint</vt:lpstr>
      <vt:lpstr>Akademik I.D.Zverev metodlarni o’qitish manbalari va o’quvchilar faollik darajasiga ko’ra quyidagicha tasniflashni tavsiya etgan. Taniqli didaktik olim Yu.K. Babanskiy o’qitish metodlarini quyidagi guruhlarga ajratgan: </vt:lpstr>
      <vt:lpstr>Презентация PowerPoint</vt:lpstr>
      <vt:lpstr>Metodlar guruhiga og`zaki va yozma nazorat, laboratoriya va amaliy ish yordamida nazorat, o’z-o’zini nazorat, o’zaro nazorat varag`i va testlar yordamida nazorat metodlari misol bo’ladi va quyidagi:</vt:lpstr>
      <vt:lpstr>v) o’z-o’zini nazorat qilish metodlari o’quv materiali yuzasidan qisqa reja, savollar tuzish, asosiy g`oyani ajratish, savollarga javoblar topish, masalalar yechish va ularni namunaga muvofiq tekshirib ko’rish, taqqoslash, olingan natijalarning to’g`riligini tekshirish uslubi.  g) o’zaro nazorat varag`i yordamida nazorat metodlari o’rganilgan bob, mavzu bo’yicha nazorat savollarini tuzish, savollarning metodik jihatdan to’g`riligi, mantiqiy ketma-ketligi, o’quvchilar bilimini nazorat qilishning haqqoniyligi, keng ko’lamliligi uslubi.  d) testlar yordamida nazorat metodlari o’rganilgan bob, mavzu bo’yicha nazorat testlarini tuzish, test savollari va javoblarning metodik jihatdan to’g`riligi, mantiqiy ketma-ketligi, o’quvchilar bilimini nazorat qilishning haqqoniyligi, keng ko’lamliligi kabi uslublardan iborat.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Analizator va ichki sekretsiya bezlarining yoshga oid xususiyatlari.</dc:title>
  <dc:creator>Пользователь</dc:creator>
  <cp:lastModifiedBy>Mahbuba</cp:lastModifiedBy>
  <cp:revision>91</cp:revision>
  <dcterms:created xsi:type="dcterms:W3CDTF">2019-11-27T15:04:44Z</dcterms:created>
  <dcterms:modified xsi:type="dcterms:W3CDTF">2021-02-16T14:28:10Z</dcterms:modified>
</cp:coreProperties>
</file>