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6"/>
  </p:notesMasterIdLst>
  <p:sldIdLst>
    <p:sldId id="256" r:id="rId2"/>
    <p:sldId id="273" r:id="rId3"/>
    <p:sldId id="286" r:id="rId4"/>
    <p:sldId id="291" r:id="rId5"/>
    <p:sldId id="290" r:id="rId6"/>
    <p:sldId id="289" r:id="rId7"/>
    <p:sldId id="287" r:id="rId8"/>
    <p:sldId id="288" r:id="rId9"/>
    <p:sldId id="292" r:id="rId10"/>
    <p:sldId id="293" r:id="rId11"/>
    <p:sldId id="296" r:id="rId12"/>
    <p:sldId id="294" r:id="rId13"/>
    <p:sldId id="298" r:id="rId14"/>
    <p:sldId id="297" r:id="rId15"/>
    <p:sldId id="295" r:id="rId16"/>
    <p:sldId id="303" r:id="rId17"/>
    <p:sldId id="300" r:id="rId18"/>
    <p:sldId id="301" r:id="rId19"/>
    <p:sldId id="302" r:id="rId20"/>
    <p:sldId id="304" r:id="rId21"/>
    <p:sldId id="305" r:id="rId22"/>
    <p:sldId id="306" r:id="rId23"/>
    <p:sldId id="308" r:id="rId24"/>
    <p:sldId id="309" r:id="rId25"/>
  </p:sldIdLst>
  <p:sldSz cx="12241213" cy="6858000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42" d="100"/>
          <a:sy n="42" d="100"/>
        </p:scale>
        <p:origin x="342" y="42"/>
      </p:cViewPr>
      <p:guideLst>
        <p:guide orient="horz" pos="2160"/>
        <p:guide pos="3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09DF0A2-14AB-408D-8358-8FE96BA31582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9775"/>
            <a:ext cx="66055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A80528-6FB0-4708-A42C-B33460450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2ED988-CDD4-4536-A096-FF0ECD662D1A}" type="slidenum">
              <a:rPr lang="ru-RU" altLang="ru-RU"/>
              <a:pPr/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7856538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862513" y="4889500"/>
            <a:ext cx="6529387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089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257925" y="2927350"/>
            <a:ext cx="5370514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89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917575" y="990600"/>
            <a:ext cx="1101725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3188" y="6248400"/>
            <a:ext cx="787400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F07B62B9-2CC8-4AF1-9942-E3D4BFCBDE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918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A2C00-AD35-4AE1-A836-B2E795E11E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283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77314" y="762002"/>
            <a:ext cx="2651125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20765" y="762002"/>
            <a:ext cx="7804149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4E263-C574-4DFE-9D3B-08130062D8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9989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0764" y="762000"/>
            <a:ext cx="106076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23951" y="2362202"/>
            <a:ext cx="5073649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50002" y="2362202"/>
            <a:ext cx="5073649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13265-662E-4692-93BE-6FEA1E5C59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910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3E110-7C5B-4263-865F-272AFE7FE8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672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789" y="4406902"/>
            <a:ext cx="104044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6789" y="2906713"/>
            <a:ext cx="104044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15DD6-FCFC-44A7-91A1-62C1E401B1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883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23951" y="2362202"/>
            <a:ext cx="5073649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50002" y="2362202"/>
            <a:ext cx="5073649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A6B64-7BFB-4F6B-8406-F09734506B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652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6" y="274638"/>
            <a:ext cx="110156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776" y="1535113"/>
            <a:ext cx="54086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2776" y="2174875"/>
            <a:ext cx="54086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238" y="1535113"/>
            <a:ext cx="5410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8238" y="2174875"/>
            <a:ext cx="5410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F1107-34D6-4B81-9E65-CD6F5E76D0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555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53FFB-773B-4A32-B0F8-D2ACF765C4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405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3B1D5-1F4F-464D-9764-BD6D1378CD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596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73050"/>
            <a:ext cx="402590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5" y="273052"/>
            <a:ext cx="68421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775" y="1435102"/>
            <a:ext cx="40259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38427-FC6D-4029-A558-9098309478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7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8713" y="4800600"/>
            <a:ext cx="7345362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8713" y="612775"/>
            <a:ext cx="734536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8713" y="5367338"/>
            <a:ext cx="734536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F4A86-074B-4B42-A9B9-600185A862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586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199688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1020763" y="762000"/>
            <a:ext cx="10607675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3950" y="2362200"/>
            <a:ext cx="102997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78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65488" y="6248400"/>
            <a:ext cx="28511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8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53350" y="6248400"/>
            <a:ext cx="38782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713" y="6242050"/>
            <a:ext cx="7858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5CC7B8-F028-4CEB-8208-5398FD035D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17575" y="685800"/>
            <a:ext cx="10915650" cy="2438400"/>
          </a:xfrm>
          <a:noFill/>
        </p:spPr>
        <p:txBody>
          <a:bodyPr/>
          <a:lstStyle/>
          <a:p>
            <a:pPr algn="ctr"/>
            <a:r>
              <a:rPr lang="en-US" altLang="ru-RU" smtClean="0"/>
              <a:t>BIOLOGIK FANLARNING STRUKTURASI VA BIOLOGIK TUSHUNCHALARNING SHAKLLANISHI.</a:t>
            </a:r>
            <a:endParaRPr lang="ru-RU" altLang="ru-RU" smtClean="0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5738813" y="3124200"/>
            <a:ext cx="7035800" cy="2209800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US" sz="36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MA’RUZACHI: </a:t>
            </a:r>
            <a:r>
              <a:rPr lang="en-US" sz="3600" b="1" i="1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SALIMOVA SARVINOZ FARXODOVNA</a:t>
            </a:r>
            <a:endParaRPr lang="ru-RU" sz="3600" b="1" i="1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000" smtClean="0"/>
              <a:t>“Biologiya” fanidan asosiy didaktik bilim birligi </a:t>
            </a:r>
            <a:br>
              <a:rPr lang="en-US" altLang="ru-RU" sz="2000" smtClean="0"/>
            </a:br>
            <a:r>
              <a:rPr lang="en-US" altLang="ru-RU" sz="2000" smtClean="0"/>
              <a:t>sifatida tushunchalar</a:t>
            </a:r>
            <a:endParaRPr lang="ru-RU" altLang="ru-RU" sz="2000" b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362200"/>
            <a:ext cx="11015662" cy="4267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qilish</a:t>
            </a: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ob'ektiv dunyoni aks ettirishning hissiy shakli.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716838" algn="l"/>
              </a:tabLst>
            </a:pPr>
            <a:endParaRPr lang="en-US" altLang="ru-RU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Qabul qilish</a:t>
            </a: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his-tuyg'ularni tushunish jarayonining boshlanishi.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716838" algn="l"/>
              </a:tabLst>
            </a:pPr>
            <a:endParaRPr lang="ru-RU" altLang="ru-RU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Taqdim etish</a:t>
            </a: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insonning ongida ularning bevosita idrokida ilgari olingan narsalar va hodisalarning tasvirlarini ko'paytirishdir.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800" smtClean="0"/>
              <a:t>“Biologiya” fanidan asosiy didaktik bilim birligi </a:t>
            </a:r>
            <a:br>
              <a:rPr lang="en-US" altLang="ru-RU" sz="2800" smtClean="0"/>
            </a:br>
            <a:r>
              <a:rPr lang="en-US" altLang="ru-RU" sz="2800" smtClean="0"/>
              <a:t>sifatida tushunchalar</a:t>
            </a:r>
            <a:endParaRPr lang="ru-RU" altLang="ru-RU" sz="28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endParaRPr lang="ru-RU" altLang="ru-RU" sz="2400" b="1" smtClean="0"/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200" b="1" smtClean="0">
                <a:solidFill>
                  <a:srgbClr val="CC3300"/>
                </a:solidFill>
              </a:rPr>
              <a:t>Tabiiy, tabiiy materiallarga ob'ektiv va hissiy yordamisiz, tirik dunyo haqida hech qanday to'g'ri tushunchani shakllantira olmaysiz.</a:t>
            </a:r>
            <a:endParaRPr lang="ru-RU" alt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800" smtClean="0"/>
              <a:t>“Biologiya” fanidan asosiy didaktik bilim birligi </a:t>
            </a:r>
            <a:br>
              <a:rPr lang="en-US" altLang="ru-RU" sz="2800" smtClean="0"/>
            </a:br>
            <a:r>
              <a:rPr lang="en-US" altLang="ru-RU" sz="2800" smtClean="0"/>
              <a:t>sifatida tushunchalar</a:t>
            </a:r>
            <a:endParaRPr lang="ru-RU" altLang="ru-RU" sz="28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  <a:defRPr/>
            </a:pP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Umumiy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tushunchalar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ob'ektiv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haqiqatning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hissiy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bilimlaridan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tashqariga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chiqishni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ta'minlaydigan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tushunchalarni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etadi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  <a:defRPr/>
            </a:pPr>
            <a:endParaRPr lang="ru-RU" sz="2400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  <a:defRPr/>
            </a:pPr>
            <a:r>
              <a:rPr lang="en-US" b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Tushunchalar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sifatli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darajasidir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  <a:defRPr/>
            </a:pPr>
            <a:endParaRPr lang="ru-RU" sz="2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  <a:defRPr/>
            </a:pPr>
            <a:r>
              <a:rPr lang="en-US" b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Tushunchalar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hukm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xulosalar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tuziladi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862013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Maktab mavzusidagi tushunchalar mazmunining o'rni</a:t>
            </a:r>
            <a:endParaRPr lang="ru-RU" altLang="ru-RU" b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200" b="1" smtClean="0">
                <a:solidFill>
                  <a:srgbClr val="CC3300"/>
                </a:solidFill>
              </a:rPr>
              <a:t>Shakllantirish</a:t>
            </a:r>
            <a:r>
              <a:rPr lang="ru-RU" altLang="ru-RU" sz="3200" b="1" smtClean="0"/>
              <a:t> (</a:t>
            </a:r>
            <a:r>
              <a:rPr lang="en-US" altLang="ru-RU" sz="3200" b="1" smtClean="0"/>
              <a:t>aniqlash</a:t>
            </a:r>
            <a:r>
              <a:rPr lang="ru-RU" altLang="ru-RU" sz="3200" b="1" smtClean="0"/>
              <a:t>) </a:t>
            </a:r>
            <a:r>
              <a:rPr lang="en-US" altLang="ru-RU" sz="3200" b="1" smtClean="0"/>
              <a:t>tushunchalar xususiyatlarni aniqlashga asoslangan, ya'ni.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200" b="1" smtClean="0">
                <a:solidFill>
                  <a:srgbClr val="CC3300"/>
                </a:solidFill>
              </a:rPr>
              <a:t>tahlil qilish </a:t>
            </a:r>
            <a:r>
              <a:rPr lang="en-US" altLang="ru-RU" sz="3200" b="1" smtClean="0"/>
              <a:t>ob'ektlar yoki hodisalar!</a:t>
            </a:r>
            <a:endParaRPr lang="ru-RU" altLang="ru-RU" sz="3200" b="1" smtClean="0"/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ru-RU" altLang="ru-RU" sz="3200" smtClean="0"/>
              <a:t>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200" b="1" smtClean="0">
                <a:solidFill>
                  <a:srgbClr val="CC3300"/>
                </a:solidFill>
              </a:rPr>
              <a:t>Sintez</a:t>
            </a:r>
            <a:r>
              <a:rPr lang="ru-RU" altLang="ru-RU" sz="3200" b="1" smtClean="0"/>
              <a:t> </a:t>
            </a:r>
            <a:r>
              <a:rPr lang="en-US" altLang="ru-RU" sz="3200" b="1" smtClean="0"/>
              <a:t>elementlar, ularning birligi ko'rsatiladi </a:t>
            </a:r>
            <a:r>
              <a:rPr lang="en-US" altLang="ru-RU" sz="3200" b="1" smtClean="0">
                <a:solidFill>
                  <a:srgbClr val="CC3300"/>
                </a:solidFill>
              </a:rPr>
              <a:t>kontseptsiyaning mohiyati.</a:t>
            </a:r>
            <a:endParaRPr lang="ru-RU" altLang="ru-RU" b="1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4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Maktab mavzusidagi tushunchalar mazmunining o'rni</a:t>
            </a:r>
            <a:endParaRPr lang="ru-RU" altLang="ru-RU" sz="2400" b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endParaRPr lang="ru-RU" altLang="ru-RU" sz="2000" b="1" smtClean="0"/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>
                <a:solidFill>
                  <a:srgbClr val="CC3300"/>
                </a:solidFill>
              </a:rPr>
              <a:t>Kontseptsiyaning mazmuni –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en-US" altLang="ru-RU" b="1" smtClean="0"/>
              <a:t> ob'ekt yoki hodisaning o'ziga xos xususiyatlari to'plami</a:t>
            </a:r>
            <a:r>
              <a:rPr lang="ru-RU" altLang="ru-RU" b="1" smtClean="0"/>
              <a:t>.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endParaRPr lang="ru-RU" altLang="ru-RU" b="1" smtClean="0"/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/>
              <a:t>Tarkibdagi asosiy yadro </a:t>
            </a:r>
            <a:r>
              <a:rPr lang="en-US" altLang="ru-RU" b="1" smtClean="0">
                <a:solidFill>
                  <a:srgbClr val="CC3300"/>
                </a:solidFill>
              </a:rPr>
              <a:t>muhim belgilar</a:t>
            </a:r>
            <a:r>
              <a:rPr lang="ru-RU" altLang="ru-RU" b="1" smtClean="0"/>
              <a:t>, </a:t>
            </a:r>
            <a:r>
              <a:rPr lang="en-US" altLang="ru-RU" b="1" smtClean="0"/>
              <a:t>soni </a:t>
            </a:r>
            <a:r>
              <a:rPr lang="ru-RU" altLang="ru-RU" b="1" smtClean="0"/>
              <a:t>(</a:t>
            </a:r>
            <a:r>
              <a:rPr lang="en-US" altLang="ru-RU" b="1" smtClean="0">
                <a:solidFill>
                  <a:srgbClr val="CC3300"/>
                </a:solidFill>
              </a:rPr>
              <a:t>kontseptsiyaning hajmi</a:t>
            </a:r>
            <a:r>
              <a:rPr lang="ru-RU" altLang="ru-RU" b="1" smtClean="0"/>
              <a:t>) </a:t>
            </a:r>
            <a:r>
              <a:rPr lang="en-US" altLang="ru-RU" b="1" smtClean="0"/>
              <a:t>Kontseptsiyada mavzuni aks ettirishning to'liqligiga bog'liq.</a:t>
            </a:r>
            <a:endParaRPr lang="ru-RU" alt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14413" y="762000"/>
            <a:ext cx="11015662" cy="59436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6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Tushunchalarni rivojlantirish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endParaRPr lang="en-US" altLang="ru-RU" b="1" smtClean="0"/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endParaRPr lang="ru-RU" altLang="ru-RU" b="1" smtClean="0"/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ru-RU" altLang="ru-RU" sz="3600" b="1" smtClean="0"/>
              <a:t>— </a:t>
            </a:r>
            <a:r>
              <a:rPr lang="en-US" altLang="ru-RU" sz="3600" b="1" smtClean="0"/>
              <a:t>umuman olganda, butun bilim jarayonining asosiy omili va xususan, maktab amaliyotida.</a:t>
            </a:r>
            <a:endParaRPr lang="ru-RU" altLang="ru-RU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400" b="0" smtClean="0"/>
              <a:t>Maktab mavzusidagi tushunchalar mazmunining o'rni</a:t>
            </a:r>
            <a:endParaRPr lang="ru-RU" altLang="ru-RU" sz="2400" b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200" b="1" smtClean="0"/>
              <a:t>"Kontseptsiyalarni ishlab chiqish" atamasi aslida bilimlarni bosqichma-bosqich boyitish muammosini aks ettiradi va shuning uchun ta'limning muayyan bosqichida ta'lim mavzusidagi kontseptsiyaning mazmunini kengaytiradi, chuqurlashtiradi.</a:t>
            </a:r>
            <a:endParaRPr lang="ru-RU" alt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400" b="0" smtClean="0"/>
              <a:t>Maktab mavzusidagi tushunchalar mazmunining o'rni</a:t>
            </a:r>
            <a:endParaRPr lang="ru-RU" altLang="ru-RU" sz="2400" b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600" b="1" smtClean="0"/>
              <a:t>Yig'ish</a:t>
            </a:r>
            <a:r>
              <a:rPr lang="ru-RU" altLang="ru-RU" sz="3600" b="1" smtClean="0"/>
              <a:t> </a:t>
            </a:r>
            <a:r>
              <a:rPr lang="en-US" altLang="ru-RU" sz="3600" b="1" smtClean="0">
                <a:solidFill>
                  <a:srgbClr val="CC3300"/>
                </a:solidFill>
              </a:rPr>
              <a:t>oldingi (qo'llab-quvvatlovchi) bilim</a:t>
            </a:r>
            <a:r>
              <a:rPr lang="ru-RU" altLang="ru-RU" sz="3600" b="1" smtClean="0"/>
              <a:t>— </a:t>
            </a:r>
            <a:br>
              <a:rPr lang="ru-RU" altLang="ru-RU" sz="3600" b="1" smtClean="0"/>
            </a:br>
            <a:r>
              <a:rPr lang="en-US" altLang="ru-RU" sz="3600" b="1" smtClean="0"/>
              <a:t>tushunchalarni aniqlash (olib tashlash) uchun muhim shartlardan biri.</a:t>
            </a:r>
            <a:endParaRPr lang="ru-RU" alt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85813" y="0"/>
            <a:ext cx="11017250" cy="2057400"/>
          </a:xfrm>
        </p:spPr>
        <p:txBody>
          <a:bodyPr/>
          <a:lstStyle/>
          <a:p>
            <a:pPr algn="ctr" eaLnBrk="1" hangingPunct="1"/>
            <a:r>
              <a:rPr lang="en-US" altLang="ru-RU" sz="2400" b="0" smtClean="0"/>
              <a:t>Maktab mavzusidagi tushunchalar mazmunining o'rni</a:t>
            </a:r>
            <a:br>
              <a:rPr lang="en-US" altLang="ru-RU" sz="2400" b="0" smtClean="0"/>
            </a:br>
            <a:r>
              <a:rPr lang="en-US" altLang="ru-RU" sz="2400" b="0" smtClean="0"/>
              <a:t/>
            </a:r>
            <a:br>
              <a:rPr lang="en-US" altLang="ru-RU" sz="2400" b="0" smtClean="0"/>
            </a:br>
            <a:r>
              <a:rPr lang="en-US" altLang="ru-RU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Tushunchalarni shakllantirish va rivojlantirish bosqichlari:</a:t>
            </a:r>
            <a:br>
              <a:rPr lang="en-US" altLang="ru-RU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0" smtClean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362200"/>
            <a:ext cx="11015662" cy="4267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ru-RU" altLang="ru-RU" sz="24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ru-RU" sz="24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belgilangan kontseptsiyaning mazmuni asosiy elementlari sifatida qo'llab-quvvatlovchi bilimlarni (faktlarni, bo'ysunuvchi tushunchalarni) to'plash, rivojlantirish;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ru-RU" altLang="ru-RU" sz="24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en-US" altLang="ru-RU" sz="24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 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kontent elementlarining integratsiyasi (sintezi) va kontseptsiyaga asoslangan ta'rif (olib tashlash) ;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ru-RU" altLang="ru-RU" sz="24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en-US" altLang="ru-RU" sz="24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belgilangan kontseptsiyani mustahkamlash va yanada rivojlantirish yo'lida yaxlit bilim sifatida qo'llash (boshqalar bilan chuqurlashtirish, kengaytirish, o'zaro ta'sir qilish yoki aksincha, farqlash).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400" b="0" smtClean="0"/>
              <a:t>Maktab mavzusidagi tushunchalar mazmunining o'rni</a:t>
            </a:r>
            <a:br>
              <a:rPr lang="en-US" altLang="ru-RU" sz="2400" b="0" smtClean="0"/>
            </a:br>
            <a:endParaRPr lang="ru-RU" altLang="ru-RU" sz="2400" b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62013" y="2286000"/>
            <a:ext cx="11015662" cy="37338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Faqat yo'l emas: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Tuyg'u-Idrok-Vakillik-Kontseptsiya</a:t>
            </a:r>
            <a:endParaRPr lang="ru-RU" altLang="ru-RU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Lekin yo'l: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qo'llab-quvvatlovchi bilimlarni to'plash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tushunchalarni aniqlash va mustahkamlash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o'z tizimidagi tushunchalarni yanada rivojlantirish</a:t>
            </a:r>
            <a:endParaRPr lang="ru-RU" altLang="ru-RU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ru-RU" sz="4000" smtClean="0"/>
              <a:t>Ma'ruzaning asosiy masalalari</a:t>
            </a:r>
            <a:endParaRPr lang="ru-RU" altLang="ru-RU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3950" y="2362200"/>
            <a:ext cx="10299700" cy="4114800"/>
          </a:xfrm>
        </p:spPr>
        <p:txBody>
          <a:bodyPr/>
          <a:lstStyle/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ru-RU" b="1" smtClean="0"/>
              <a:t>“ Biologiya” fanidan asosiy didaktik bilim birligi sifatida tushunchalar.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ru-RU" b="1" smtClean="0"/>
              <a:t>Maktab mavzusidagi tushunchalar mazmunining o'rni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ru-RU" b="1" smtClean="0"/>
              <a:t>Tushunchalarni rivojlantirish nazariyasi va uning ahamiyati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ru-RU" b="1" smtClean="0"/>
              <a:t>Biologiya o'qitish jarayonida tushunchalarni rivojlantirish metodikasi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ru-RU" b="1" smtClean="0"/>
              <a:t>Maktab mavzusidagi ekologik tushunchalar tizimi va rivojlanishi 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ru-RU" altLang="ru-RU" b="1" smtClean="0"/>
              <a:t>«</a:t>
            </a:r>
            <a:r>
              <a:rPr lang="en-US" altLang="ru-RU" b="1" smtClean="0"/>
              <a:t>BIOLOGIYA</a:t>
            </a:r>
            <a:r>
              <a:rPr lang="ru-RU" altLang="ru-RU" b="1" smtClean="0"/>
              <a:t>» (</a:t>
            </a:r>
            <a:r>
              <a:rPr lang="en-US" altLang="ru-RU" b="1" smtClean="0"/>
              <a:t>mustaqil ravishda</a:t>
            </a:r>
            <a:r>
              <a:rPr lang="ru-RU" altLang="ru-RU" b="1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800" b="0" smtClean="0"/>
              <a:t>Tushunchalarni rivojlantirish nazariyasi va uning ahamiyati</a:t>
            </a:r>
            <a:endParaRPr lang="ru-RU" altLang="ru-RU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200" b="1" smtClean="0"/>
              <a:t>Kontseptsiyalarni shakllantirish va rivojlantirish muammosini eng chuqur rivojlantirish XX asrning 50 - larida amalga oshirildi. </a:t>
            </a:r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en-US" altLang="ru-RU" sz="3200" b="1" smtClean="0">
                <a:solidFill>
                  <a:srgbClr val="CC3300"/>
                </a:solidFill>
              </a:rPr>
              <a:t>N</a:t>
            </a:r>
            <a:r>
              <a:rPr lang="ru-RU" altLang="ru-RU" sz="3200" b="1" smtClean="0">
                <a:solidFill>
                  <a:srgbClr val="CC3300"/>
                </a:solidFill>
              </a:rPr>
              <a:t>. М. </a:t>
            </a:r>
            <a:r>
              <a:rPr lang="en-US" altLang="ru-RU" sz="3200" b="1" smtClean="0">
                <a:solidFill>
                  <a:srgbClr val="CC3300"/>
                </a:solidFill>
              </a:rPr>
              <a:t>VERZILINA</a:t>
            </a:r>
            <a:r>
              <a:rPr lang="ru-RU" altLang="ru-RU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800" b="0" smtClean="0"/>
              <a:t>Tushunchalarni rivojlantirish nazariyasi va uning ahamiyati</a:t>
            </a:r>
            <a:endParaRPr lang="ru-RU" alt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200" b="1" smtClean="0"/>
              <a:t>Nazariya yaratildi </a:t>
            </a:r>
            <a:r>
              <a:rPr lang="en-US" altLang="ru-RU" sz="3200" b="1" smtClean="0">
                <a:solidFill>
                  <a:srgbClr val="CC3300"/>
                </a:solidFill>
              </a:rPr>
              <a:t>ilmiy bazasi, </a:t>
            </a:r>
            <a:r>
              <a:rPr lang="en-US" altLang="ru-RU" sz="3200" b="1" smtClean="0"/>
              <a:t>maktab kurslarida va umuman biologiya fanidan o'quv materiallarining tanlovi va joylashuvi ta'lim va tarbiya usullarini qayta ko'rib chiqishga ta'sir ko'rsatdi</a:t>
            </a:r>
            <a:r>
              <a:rPr lang="ru-RU" altLang="ru-RU" sz="3200" b="1" smtClean="0"/>
              <a:t>.</a:t>
            </a:r>
            <a:r>
              <a:rPr lang="ru-RU" altLang="ru-RU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938213" y="990600"/>
            <a:ext cx="11017250" cy="1524000"/>
          </a:xfrm>
        </p:spPr>
        <p:txBody>
          <a:bodyPr/>
          <a:lstStyle/>
          <a:p>
            <a:pPr algn="ctr" eaLnBrk="1" hangingPunct="1"/>
            <a:r>
              <a:rPr lang="en-US" altLang="ru-RU" sz="2800" b="0" smtClean="0"/>
              <a:t>Tushunchalarni rivojlantirish nazariyasi va uning ahamiyati</a:t>
            </a:r>
            <a:br>
              <a:rPr lang="en-US" altLang="ru-RU" sz="2800" b="0" smtClean="0"/>
            </a:br>
            <a:r>
              <a:rPr lang="en-US" altLang="ru-RU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Nazariyaning asosiy qoidalari quyidagilarni o'z ichiga oladi: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362200"/>
            <a:ext cx="11015662" cy="4267200"/>
          </a:xfrm>
        </p:spPr>
        <p:txBody>
          <a:bodyPr/>
          <a:lstStyle/>
          <a:p>
            <a:pPr marL="265113" indent="-265113" eaLnBrk="1" hangingPunct="1">
              <a:lnSpc>
                <a:spcPct val="80000"/>
              </a:lnSpc>
              <a:tabLst>
                <a:tab pos="7716838" algn="l"/>
              </a:tabLst>
            </a:pPr>
            <a:r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Biologiya " fani fan va amaliyotning asosiy tushunchalari tizimidir;</a:t>
            </a:r>
          </a:p>
          <a:p>
            <a:pPr marL="265113" indent="-265113" eaLnBrk="1" hangingPunct="1">
              <a:lnSpc>
                <a:spcPct val="80000"/>
              </a:lnSpc>
              <a:tabLst>
                <a:tab pos="7716838" algn="l"/>
              </a:tabLst>
            </a:pPr>
            <a:r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"Biologiya" mavzusining mazmunini ifodalaydi»;</a:t>
            </a:r>
          </a:p>
          <a:p>
            <a:pPr marL="265113" indent="-265113" eaLnBrk="1" hangingPunct="1">
              <a:lnSpc>
                <a:spcPct val="80000"/>
              </a:lnSpc>
              <a:tabLst>
                <a:tab pos="7716838" algn="l"/>
              </a:tabLst>
            </a:pPr>
            <a:r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o'quvchilarning fikrlash va ta'limini rivojlantirish jarayonida etakchi rol o'ynaydi;tushunchalar o'quvchilarga tayyor shaklda berilmaydi, ular ta'lim jarayonida rivojlanadi;</a:t>
            </a:r>
          </a:p>
          <a:p>
            <a:pPr marL="265113" indent="-265113" eaLnBrk="1" hangingPunct="1">
              <a:lnSpc>
                <a:spcPct val="80000"/>
              </a:lnSpc>
              <a:tabLst>
                <a:tab pos="7716838" algn="l"/>
              </a:tabLst>
            </a:pPr>
            <a:r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biologik tushunchalarni shakllantirish va rivojlantirish bosqichma-bosqich jarayonda amalga oshiriladi;maxsus, mahalliy va umumbashariy tushunchalar mavjud;</a:t>
            </a:r>
          </a:p>
          <a:p>
            <a:pPr marL="265113" indent="-265113" eaLnBrk="1" hangingPunct="1">
              <a:lnSpc>
                <a:spcPct val="80000"/>
              </a:lnSpc>
              <a:tabLst>
                <a:tab pos="7716838" algn="l"/>
              </a:tabLst>
            </a:pPr>
            <a:r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murakkab tushunchalar oddiy tushunchalarni, birlashishni, integratsiyani va boshqa ta'lim fanlarining tushunchalari bilan o'zaro bog'liqligini umumlashtirish orqali ularning rivojlanish jarayonida shakllanadi (o'zaro asosda);tushunchalar: </a:t>
            </a:r>
          </a:p>
          <a:p>
            <a:pPr marL="265113" indent="-265113" eaLnBrk="1" hangingPunct="1">
              <a:lnSpc>
                <a:spcPct val="80000"/>
              </a:lnSpc>
              <a:tabLst>
                <a:tab pos="7716838" algn="l"/>
              </a:tabLst>
            </a:pPr>
            <a:r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interpredmetal va intrapredmetal aloqalar, istiqbolli va retrospektiv chiziqlar, kontseptsiyalarni ishlab chiqish;</a:t>
            </a:r>
          </a:p>
          <a:p>
            <a:pPr marL="265113" indent="-265113" eaLnBrk="1" hangingPunct="1">
              <a:lnSpc>
                <a:spcPct val="80000"/>
              </a:lnSpc>
              <a:tabLst>
                <a:tab pos="7716838" algn="l"/>
              </a:tabLst>
            </a:pPr>
            <a:r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interredmetal va intrapredmetal aloqalar tushunchalarni rivojlantirish uchun muhim shartlardir — ularning vositalari - " o'quv jarayonining sinxron xaritalari»;</a:t>
            </a:r>
          </a:p>
          <a:p>
            <a:pPr marL="265113" indent="-265113" eaLnBrk="1" hangingPunct="1">
              <a:lnSpc>
                <a:spcPct val="80000"/>
              </a:lnSpc>
              <a:tabLst>
                <a:tab pos="7716838" algn="l"/>
              </a:tabLst>
            </a:pPr>
            <a:r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turli xil kontseptsiyalarni ishlab chiqish turlari mavjud: uzluksiz, intervalgacha, uchidan uchgacha va o'quv materiallarining kichik qismlari va uni o'rganish vaqti;</a:t>
            </a:r>
          </a:p>
          <a:p>
            <a:pPr marL="265113" indent="-265113" eaLnBrk="1" hangingPunct="1">
              <a:lnSpc>
                <a:spcPct val="80000"/>
              </a:lnSpc>
              <a:tabLst>
                <a:tab pos="7716838" algn="l"/>
              </a:tabLst>
            </a:pPr>
            <a:r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kontseptsiyalarning uzluksiz shakllanishi va rivojlanishi bilan ularning uzluksiz va ongli ravishda assimilyatsiya qilinishi mavjud;</a:t>
            </a:r>
          </a:p>
          <a:p>
            <a:pPr marL="265113" indent="-265113" eaLnBrk="1" hangingPunct="1">
              <a:lnSpc>
                <a:spcPct val="80000"/>
              </a:lnSpc>
              <a:tabLst>
                <a:tab pos="7716838" algn="l"/>
              </a:tabLst>
            </a:pPr>
            <a:r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maktab mavzusidagi kontseptsiyalarning harakati tobora to'liq aks ettirish, narsalar va hodisalarning etarli tabiati bilan birga keladi.</a:t>
            </a:r>
            <a:endParaRPr lang="ru-RU" altLang="ru-R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533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800" b="0" smtClean="0"/>
              <a:t>Tushunchalarni rivojlantirish nazariyasi va uning ahamiyati</a:t>
            </a:r>
            <a:endParaRPr lang="ru-RU" altLang="ru-RU" smtClean="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362200"/>
            <a:ext cx="1060767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 sz="2400" b="1" smtClean="0">
                <a:solidFill>
                  <a:srgbClr val="FF0000"/>
                </a:solidFill>
              </a:rPr>
              <a:t>Maxsus tushunchalar </a:t>
            </a:r>
            <a:r>
              <a:rPr lang="en-US" altLang="ru-RU" sz="2400" smtClean="0"/>
              <a:t>bir kurs ichida rivojlanadiganlar deyiladi.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/>
              <a:t>Ular orasida quyidagilar mavjud </a:t>
            </a:r>
            <a:r>
              <a:rPr lang="en-US" altLang="ru-RU" sz="2400" b="1" smtClean="0">
                <a:solidFill>
                  <a:srgbClr val="FF0000"/>
                </a:solidFill>
              </a:rPr>
              <a:t>mahalliy tushunchalar</a:t>
            </a:r>
            <a:r>
              <a:rPr lang="ru-RU" altLang="ru-RU" sz="2400" smtClean="0"/>
              <a:t>, </a:t>
            </a:r>
            <a:r>
              <a:rPr lang="en-US" altLang="ru-RU" sz="2400" smtClean="0"/>
              <a:t>faqat mavzu yoki alohida darslar doirasida rivojlanadi.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b="1" smtClean="0">
                <a:solidFill>
                  <a:srgbClr val="FF0000"/>
                </a:solidFill>
              </a:rPr>
              <a:t>Umumiy biologik</a:t>
            </a:r>
            <a:r>
              <a:rPr lang="ru-RU" altLang="ru-RU" sz="2400" smtClean="0">
                <a:solidFill>
                  <a:srgbClr val="FF0000"/>
                </a:solidFill>
              </a:rPr>
              <a:t> </a:t>
            </a:r>
            <a:r>
              <a:rPr lang="en-US" altLang="ru-RU" sz="2400" smtClean="0"/>
              <a:t>ular barcha tirik organizmlar bilan bog'liq biologik qonunlar tushunchalarini ko'rib chiqadilar va alohida biologik kurslarning maxsus tushunchalarini umumlashtiradilar.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533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800" b="0" smtClean="0"/>
              <a:t>Tushunchalarni rivojlantirish nazariyasi va uning ahamiyati</a:t>
            </a:r>
            <a:endParaRPr lang="ru-RU" altLang="ru-RU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362200"/>
            <a:ext cx="10607675" cy="37242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ru-RU" sz="2400" b="1" smtClean="0">
                <a:solidFill>
                  <a:srgbClr val="FF0000"/>
                </a:solidFill>
              </a:rPr>
              <a:t>Umumiy biologik tushunchalar:</a:t>
            </a:r>
          </a:p>
          <a:p>
            <a:pPr marL="0" indent="0"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hujayra hayotning birligi, organizmlarning tuzilishi va funktsiyalarining birligi, organizm va atrof-muhit o'rtasidagi munosabatlar, organizm o'zini o'zi tartibga soluvchi tizim, metabolizm va energiyaning o'zgarishi, organizmlarning o'z-o'zini replikatsiyasi, dunyoning evolyutsion rivojlanishi, biologik tizim va jonli materiyaning tashkil etish darajasi.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85813" y="533400"/>
            <a:ext cx="11017250" cy="1295400"/>
          </a:xfrm>
        </p:spPr>
        <p:txBody>
          <a:bodyPr/>
          <a:lstStyle/>
          <a:p>
            <a:pPr algn="ctr" eaLnBrk="1" hangingPunct="1"/>
            <a:r>
              <a:rPr lang="en-US" altLang="ru-RU" sz="2000" smtClean="0"/>
              <a:t>“</a:t>
            </a:r>
            <a:r>
              <a:rPr lang="en-US" altLang="ru-RU" sz="2800" smtClean="0"/>
              <a:t>Biologiya” fanidan asosiy didaktik bilim birligi sifatida tushunchalar</a:t>
            </a:r>
            <a:endParaRPr lang="ru-RU" altLang="ru-RU" sz="2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600" b="1" smtClean="0">
                <a:solidFill>
                  <a:srgbClr val="FF0000"/>
                </a:solidFill>
              </a:rPr>
              <a:t>O'quv mavzusi </a:t>
            </a:r>
            <a:r>
              <a:rPr lang="ru-RU" altLang="ru-RU" b="1" smtClean="0">
                <a:solidFill>
                  <a:srgbClr val="FF0000"/>
                </a:solidFill>
              </a:rPr>
              <a:t>-  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en-US" altLang="ru-RU" b="1" smtClean="0"/>
              <a:t>Biologiyaning asosiy (asosiy) ilmiy tushunchalari tizimi, maxsus tanlangan, didaktik ravishda qayta ishlangan, muayyan tartibda joylashtirilgan, mantiqiy ketma-ketlikda rivojlanayotgan va bir-biri bilan o'zaro bog'liq bo'lgan tizimdir.</a:t>
            </a:r>
            <a:endParaRPr lang="ru-RU" alt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1014413" y="8382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1600" smtClean="0"/>
              <a:t>“</a:t>
            </a:r>
            <a:r>
              <a:rPr lang="en-US" altLang="ru-RU" sz="2000" smtClean="0"/>
              <a:t>Biologiya” fanidan asosiy didaktik bilim birligi</a:t>
            </a:r>
            <a:br>
              <a:rPr lang="en-US" altLang="ru-RU" sz="2000" smtClean="0"/>
            </a:br>
            <a:r>
              <a:rPr lang="en-US" altLang="ru-RU" sz="2000" smtClean="0"/>
              <a:t> sifatida tushunchalar</a:t>
            </a:r>
            <a:endParaRPr lang="ru-RU" altLang="ru-RU" sz="2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600" b="1" smtClean="0"/>
              <a:t>Biologik ilm-fan asoslari bo'yicha bilim tizimini rivojlantirish yovvoyi tabiat qonunlarini va ularni aks ettiruvchi nazariyalarni ifodalovchi tushunchalar tizimini o'zlashtirishni o'z ichiga oladi.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3200" smtClean="0"/>
              <a:t>“Biologiya” fanidan asosiy didaktik bilim birligi </a:t>
            </a:r>
            <a:br>
              <a:rPr lang="en-US" altLang="ru-RU" sz="3200" smtClean="0"/>
            </a:br>
            <a:r>
              <a:rPr lang="en-US" altLang="ru-RU" sz="3200" smtClean="0"/>
              <a:t>sifatida tushunchalar</a:t>
            </a:r>
            <a:endParaRPr lang="ru-RU" altLang="ru-RU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b="1" smtClean="0">
                <a:solidFill>
                  <a:srgbClr val="CC3300"/>
                </a:solidFill>
              </a:rPr>
              <a:t>TARKIBDA TUSHUNCHALAR FARQLANADI: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ru-RU" altLang="ru-RU" b="1" smtClean="0">
                <a:solidFill>
                  <a:srgbClr val="CC3300"/>
                </a:solidFill>
              </a:rPr>
              <a:t/>
            </a:r>
            <a:br>
              <a:rPr lang="ru-RU" altLang="ru-RU" b="1" smtClean="0">
                <a:solidFill>
                  <a:srgbClr val="CC3300"/>
                </a:solidFill>
              </a:rPr>
            </a:br>
            <a:r>
              <a:rPr lang="en-US" altLang="ru-RU" sz="3200" b="1" smtClean="0"/>
              <a:t>botanika, zoologik, ekologik, evolyutsion, morfologik, anatomik, fiziologik, sistematik, sitologik, genetik, ontogenetik, tabiatni muhofaza qilish, strukturaviy-Level, amaliy (qishloq xo'jaligi, biotexnologiya va gigiena</a:t>
            </a:r>
            <a:r>
              <a:rPr lang="en-US" altLang="ru-RU" sz="2400" b="1" smtClean="0"/>
              <a:t>)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3200" smtClean="0"/>
              <a:t>“Biologiya” fanidan asosiy didaktik bilim birligi</a:t>
            </a:r>
            <a:br>
              <a:rPr lang="en-US" altLang="ru-RU" sz="3200" smtClean="0"/>
            </a:br>
            <a:r>
              <a:rPr lang="en-US" altLang="ru-RU" sz="3200" smtClean="0"/>
              <a:t> sifatida tushunchalar</a:t>
            </a:r>
            <a:endParaRPr lang="ru-RU" altLang="ru-RU" sz="32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Tushunchasi</a:t>
            </a:r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ru-RU" sz="32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ta'lim tarkibining asosiy tarkibiy qismi bo'lgan bilimlarning asosiy birligi.</a:t>
            </a:r>
            <a:endParaRPr lang="ru-RU" altLang="ru-RU" sz="3200" b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Tushunchasi</a:t>
            </a:r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ru-RU" sz="32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tabiatning narsalari, ob'ektlari va hodisalarining umumiy muhim belgilari ifodalangan insonning fikrlashning maxsus shakli.</a:t>
            </a:r>
            <a:endParaRPr lang="ru-RU" altLang="ru-RU" sz="3200" b="1" smtClean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Tushunchasi</a:t>
            </a:r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altLang="ru-RU" sz="32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o'quv harakatlarining eng muhim ob'ekti va o'quvchilarning aqliy rivojlanish omili.</a:t>
            </a:r>
            <a:endParaRPr lang="ru-RU" altLang="ru-RU" sz="320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2000" smtClean="0"/>
              <a:t>“Biologiya” fanidan asosiy didaktik bilim birligi </a:t>
            </a:r>
            <a:br>
              <a:rPr lang="en-US" altLang="ru-RU" sz="2000" smtClean="0"/>
            </a:br>
            <a:r>
              <a:rPr lang="en-US" altLang="ru-RU" sz="2000" smtClean="0"/>
              <a:t>sifatida tushunchalar</a:t>
            </a:r>
            <a:r>
              <a:rPr lang="ru-RU" altLang="ru-RU" sz="2000" smtClean="0"/>
              <a:t>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4000" b="1" smtClean="0">
                <a:solidFill>
                  <a:srgbClr val="CC3300"/>
                </a:solidFill>
              </a:rPr>
              <a:t>Tushunchalar</a:t>
            </a:r>
            <a:r>
              <a:rPr lang="ru-RU" altLang="ru-RU" sz="4000" b="1" smtClean="0"/>
              <a:t> — </a:t>
            </a:r>
            <a:r>
              <a:rPr lang="en-US" altLang="ru-RU" sz="4000" b="1" smtClean="0"/>
              <a:t>bu umumiy bilim turi va ayni paytda biologiya o'rganish jarayonida o'quvchilarning fikrlash shaklidir.</a:t>
            </a:r>
            <a:endParaRPr lang="ru-RU" altLang="ru-RU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914400"/>
            <a:ext cx="11017250" cy="838200"/>
          </a:xfrm>
        </p:spPr>
        <p:txBody>
          <a:bodyPr/>
          <a:lstStyle/>
          <a:p>
            <a:pPr algn="ctr" eaLnBrk="1" hangingPunct="1"/>
            <a:r>
              <a:rPr lang="en-US" altLang="ru-RU" sz="3200" smtClean="0"/>
              <a:t>“Biologiya” fanidan asosiy didaktik bilim birligi</a:t>
            </a:r>
            <a:br>
              <a:rPr lang="en-US" altLang="ru-RU" sz="3200" smtClean="0"/>
            </a:br>
            <a:r>
              <a:rPr lang="en-US" altLang="ru-RU" sz="3200" smtClean="0"/>
              <a:t> sifatida tushunchalar</a:t>
            </a:r>
            <a:endParaRPr lang="ru-RU" altLang="ru-RU" sz="32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600" b="1" smtClean="0">
                <a:solidFill>
                  <a:srgbClr val="CC3300"/>
                </a:solidFill>
              </a:rPr>
              <a:t>Kontseptsiyani o'zlashtirish</a:t>
            </a:r>
            <a:r>
              <a:rPr lang="ru-RU" altLang="ru-RU" sz="3600" b="1" smtClean="0"/>
              <a:t>— </a:t>
            </a:r>
            <a:endParaRPr lang="en-US" altLang="ru-RU" sz="3600" b="1" smtClean="0"/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</a:pPr>
            <a:r>
              <a:rPr lang="en-US" altLang="ru-RU" sz="3600" b="1" smtClean="0"/>
              <a:t> jaholatdan bilimga o'tish bilan yakunlangan ilmiy bilim jarayoni.</a:t>
            </a:r>
            <a:endParaRPr lang="ru-RU" alt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533400"/>
            <a:ext cx="11017250" cy="1219200"/>
          </a:xfrm>
        </p:spPr>
        <p:txBody>
          <a:bodyPr/>
          <a:lstStyle/>
          <a:p>
            <a:pPr algn="ctr" eaLnBrk="1" hangingPunct="1"/>
            <a:r>
              <a:rPr lang="en-US" altLang="ru-RU" sz="2800" smtClean="0"/>
              <a:t>“Biologiya” fanidan asosiy didaktik bilim birligi </a:t>
            </a:r>
            <a:br>
              <a:rPr lang="en-US" altLang="ru-RU" sz="2800" smtClean="0"/>
            </a:br>
            <a:r>
              <a:rPr lang="en-US" altLang="ru-RU" sz="2800" smtClean="0"/>
              <a:t>sifatida tushunchalar</a:t>
            </a:r>
            <a:endParaRPr lang="ru-RU" altLang="ru-RU" sz="28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20763" y="2667000"/>
            <a:ext cx="11015662" cy="3962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  <a:defRPr/>
            </a:pPr>
            <a:endParaRPr lang="ru-RU" sz="3600" b="1" dirty="0"/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  <a:defRPr/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Bilimning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dastlabki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usuli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hissiy</a:t>
            </a:r>
            <a:r>
              <a:rPr 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7716838" algn="l"/>
              </a:tabLst>
              <a:defRPr/>
            </a:pPr>
            <a:r>
              <a:rPr lang="en-US" sz="4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Tuyg'u-</a:t>
            </a:r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Idrok-</a:t>
            </a:r>
            <a:r>
              <a:rPr lang="en-US" sz="4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Vakillik-</a:t>
            </a:r>
            <a:r>
              <a:rPr lang="en-US" sz="4800" b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Kontseptsiya</a:t>
            </a:r>
            <a:endParaRPr lang="ru-RU" sz="4800" b="1" dirty="0">
              <a:solidFill>
                <a:schemeClr val="accent4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859</Words>
  <Application>Microsoft Office PowerPoint</Application>
  <PresentationFormat>Произвольный</PresentationFormat>
  <Paragraphs>98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Wingdings</vt:lpstr>
      <vt:lpstr>Calibri</vt:lpstr>
      <vt:lpstr>Times New Roman</vt:lpstr>
      <vt:lpstr>Капсулы</vt:lpstr>
      <vt:lpstr>BIOLOGIK FANLARNING STRUKTURASI VA BIOLOGIK TUSHUNCHALARNING SHAKLLANISHI.</vt:lpstr>
      <vt:lpstr>Ma'ruzaning asosiy masalalari</vt:lpstr>
      <vt:lpstr>“Biologiya” fanidan asosiy didaktik bilim birligi sifatida tushunchalar</vt:lpstr>
      <vt:lpstr>“Biologiya” fanidan asosiy didaktik bilim birligi  sifatida tushunchalar</vt:lpstr>
      <vt:lpstr>“Biologiya” fanidan asosiy didaktik bilim birligi  sifatida tushunchalar</vt:lpstr>
      <vt:lpstr>“Biologiya” fanidan asosiy didaktik bilim birligi  sifatida tushunchalar</vt:lpstr>
      <vt:lpstr>“Biologiya” fanidan asosiy didaktik bilim birligi  sifatida tushunchalar»</vt:lpstr>
      <vt:lpstr>“Biologiya” fanidan asosiy didaktik bilim birligi  sifatida tushunchalar</vt:lpstr>
      <vt:lpstr>“Biologiya” fanidan asosiy didaktik bilim birligi  sifatida tushunchalar</vt:lpstr>
      <vt:lpstr>“Biologiya” fanidan asosiy didaktik bilim birligi  sifatida tushunchalar</vt:lpstr>
      <vt:lpstr>“Biologiya” fanidan asosiy didaktik bilim birligi  sifatida tushunchalar</vt:lpstr>
      <vt:lpstr>“Biologiya” fanidan asosiy didaktik bilim birligi  sifatida tushunchalar</vt:lpstr>
      <vt:lpstr>Maktab mavzusidagi tushunchalar mazmunining o'rni</vt:lpstr>
      <vt:lpstr>Maktab mavzusidagi tushunchalar mazmunining o'rni</vt:lpstr>
      <vt:lpstr>Презентация PowerPoint</vt:lpstr>
      <vt:lpstr>Maktab mavzusidagi tushunchalar mazmunining o'rni</vt:lpstr>
      <vt:lpstr>Maktab mavzusidagi tushunchalar mazmunining o'rni</vt:lpstr>
      <vt:lpstr>Maktab mavzusidagi tushunchalar mazmunining o'rni  Tushunchalarni shakllantirish va rivojlantirish bosqichlari: </vt:lpstr>
      <vt:lpstr>Maktab mavzusidagi tushunchalar mazmunining o'rni </vt:lpstr>
      <vt:lpstr>Tushunchalarni rivojlantirish nazariyasi va uning ahamiyati</vt:lpstr>
      <vt:lpstr>Tushunchalarni rivojlantirish nazariyasi va uning ahamiyati</vt:lpstr>
      <vt:lpstr>Tushunchalarni rivojlantirish nazariyasi va uning ahamiyati Nazariyaning asosiy qoidalari quyidagilarni o'z ichiga oladi: </vt:lpstr>
      <vt:lpstr>Tushunchalarni rivojlantirish nazariyasi va uning ahamiyati</vt:lpstr>
      <vt:lpstr>Tushunchalarni rivojlantirish nazariyasi va uning ahamiyati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Mahbuba</dc:creator>
  <cp:lastModifiedBy>Mahbuba</cp:lastModifiedBy>
  <cp:revision>34</cp:revision>
  <cp:lastPrinted>1601-01-01T00:00:00Z</cp:lastPrinted>
  <dcterms:created xsi:type="dcterms:W3CDTF">1601-01-01T00:00:00Z</dcterms:created>
  <dcterms:modified xsi:type="dcterms:W3CDTF">2021-02-16T14:25:56Z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