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6"/>
  </p:notesMasterIdLst>
  <p:sldIdLst>
    <p:sldId id="256" r:id="rId2"/>
    <p:sldId id="273" r:id="rId3"/>
    <p:sldId id="286" r:id="rId4"/>
    <p:sldId id="291" r:id="rId5"/>
    <p:sldId id="290" r:id="rId6"/>
    <p:sldId id="289" r:id="rId7"/>
    <p:sldId id="287" r:id="rId8"/>
    <p:sldId id="288" r:id="rId9"/>
    <p:sldId id="292" r:id="rId10"/>
    <p:sldId id="293" r:id="rId11"/>
    <p:sldId id="296" r:id="rId12"/>
    <p:sldId id="294" r:id="rId13"/>
    <p:sldId id="298" r:id="rId14"/>
    <p:sldId id="297" r:id="rId15"/>
    <p:sldId id="295" r:id="rId16"/>
    <p:sldId id="303" r:id="rId17"/>
    <p:sldId id="300" r:id="rId18"/>
    <p:sldId id="301" r:id="rId19"/>
    <p:sldId id="302" r:id="rId20"/>
    <p:sldId id="304" r:id="rId21"/>
    <p:sldId id="305" r:id="rId22"/>
    <p:sldId id="306" r:id="rId23"/>
    <p:sldId id="308" r:id="rId24"/>
    <p:sldId id="309" r:id="rId25"/>
  </p:sldIdLst>
  <p:sldSz cx="12241213" cy="6858000"/>
  <p:notesSz cx="6735763" cy="986948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00"/>
    <a:srgbClr val="000099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4" autoAdjust="0"/>
  </p:normalViewPr>
  <p:slideViewPr>
    <p:cSldViewPr>
      <p:cViewPr varScale="1">
        <p:scale>
          <a:sx n="42" d="100"/>
          <a:sy n="42" d="100"/>
        </p:scale>
        <p:origin x="342" y="42"/>
      </p:cViewPr>
      <p:guideLst>
        <p:guide orient="horz" pos="2160"/>
        <p:guide pos="38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09DF0A2-14AB-408D-8358-8FE96BA31582}" type="datetimeFigureOut">
              <a:rPr lang="ru-RU"/>
              <a:pPr>
                <a:defRPr/>
              </a:pPr>
              <a:t>16.02.2021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5088" y="739775"/>
            <a:ext cx="660558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BDA80528-6FB0-4708-A42C-B33460450F7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E2ED988-CDD4-4536-A096-FF0ECD662D1A}" type="slidenum">
              <a:rPr lang="ru-RU" altLang="ru-RU"/>
              <a:pPr/>
              <a:t>18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7856538" cy="6858000"/>
            <a:chOff x="0" y="0"/>
            <a:chExt cx="3696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ru-RU" altLang="ru-RU" sz="2400">
                <a:latin typeface="Times New Roman" panose="02020603050405020304" pitchFamily="18" charset="0"/>
              </a:endParaRPr>
            </a:p>
          </p:txBody>
        </p:sp>
        <p:sp>
          <p:nvSpPr>
            <p:cNvPr id="6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kumimoji="1" lang="ru-RU" altLang="ru-RU" sz="2400"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7" name="Group 5"/>
          <p:cNvGrpSpPr>
            <a:grpSpLocks/>
          </p:cNvGrpSpPr>
          <p:nvPr/>
        </p:nvGrpSpPr>
        <p:grpSpPr bwMode="auto">
          <a:xfrm>
            <a:off x="4862513" y="4889500"/>
            <a:ext cx="6529387" cy="319088"/>
            <a:chOff x="2288" y="3080"/>
            <a:chExt cx="3072" cy="201"/>
          </a:xfrm>
        </p:grpSpPr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endParaRPr lang="ru-RU" altLang="ru-RU"/>
            </a:p>
          </p:txBody>
        </p:sp>
      </p:grpSp>
      <p:sp>
        <p:nvSpPr>
          <p:cNvPr id="2089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6257925" y="2927350"/>
            <a:ext cx="5370514" cy="1822450"/>
          </a:xfrm>
        </p:spPr>
        <p:txBody>
          <a:bodyPr anchor="b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208908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917575" y="990600"/>
            <a:ext cx="1101725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103188" y="6248400"/>
            <a:ext cx="787400" cy="488950"/>
          </a:xfrm>
        </p:spPr>
        <p:txBody>
          <a:bodyPr anchorCtr="0"/>
          <a:lstStyle>
            <a:lvl1pPr>
              <a:defRPr smtClean="0"/>
            </a:lvl1pPr>
          </a:lstStyle>
          <a:p>
            <a:pPr>
              <a:defRPr/>
            </a:pPr>
            <a:fld id="{F07B62B9-2CC8-4AF1-9942-E3D4BFCBDE6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09180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A2C00-AD35-4AE1-A836-B2E795E11E3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52833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977314" y="762002"/>
            <a:ext cx="2651125" cy="53244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20765" y="762002"/>
            <a:ext cx="7804149" cy="53244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84E263-C574-4DFE-9D3B-08130062D8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99895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0764" y="762000"/>
            <a:ext cx="10607675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23951" y="2362202"/>
            <a:ext cx="5073649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350002" y="2362202"/>
            <a:ext cx="5073649" cy="37242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C13265-662E-4692-93BE-6FEA1E5C592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89106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3E110-7C5B-4263-865F-272AFE7FE8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672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6789" y="4406902"/>
            <a:ext cx="104044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6789" y="2906713"/>
            <a:ext cx="104044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15DD6-FCFC-44A7-91A1-62C1E401B1C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5883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23951" y="2362202"/>
            <a:ext cx="5073649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350002" y="2362202"/>
            <a:ext cx="5073649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A6B64-7BFB-4F6B-8406-F09734506B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6522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6" y="274638"/>
            <a:ext cx="1101566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2776" y="1535113"/>
            <a:ext cx="54086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2776" y="2174875"/>
            <a:ext cx="54086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18238" y="1535113"/>
            <a:ext cx="5410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218238" y="2174875"/>
            <a:ext cx="5410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F1107-34D6-4B81-9E65-CD6F5E76D0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35555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53FFB-773B-4A32-B0F8-D2ACF765C4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4058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63B1D5-1F4F-464D-9764-BD6D1378CDA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6596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273050"/>
            <a:ext cx="402590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5" y="273052"/>
            <a:ext cx="68421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2775" y="1435102"/>
            <a:ext cx="40259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38427-FC6D-4029-A558-9098309478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92710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98713" y="4800600"/>
            <a:ext cx="7345362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98713" y="612775"/>
            <a:ext cx="734536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98713" y="5367338"/>
            <a:ext cx="734536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CF4A86-074B-4B42-A9B9-600185A8623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5869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199688" cy="6858000"/>
            <a:chOff x="0" y="0"/>
            <a:chExt cx="4800" cy="4320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1036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37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>
                  <a:gd name="T0" fmla="*/ 1728 w 1728"/>
                  <a:gd name="T1" fmla="*/ 0 h 735"/>
                  <a:gd name="T2" fmla="*/ 1728 w 1728"/>
                  <a:gd name="T3" fmla="*/ 480 h 735"/>
                  <a:gd name="T4" fmla="*/ 380 w 1728"/>
                  <a:gd name="T5" fmla="*/ 482 h 735"/>
                  <a:gd name="T6" fmla="*/ 354 w 1728"/>
                  <a:gd name="T7" fmla="*/ 480 h 735"/>
                  <a:gd name="T8" fmla="*/ 308 w 1728"/>
                  <a:gd name="T9" fmla="*/ 489 h 735"/>
                  <a:gd name="T10" fmla="*/ 246 w 1728"/>
                  <a:gd name="T11" fmla="*/ 531 h 735"/>
                  <a:gd name="T12" fmla="*/ 206 w 1728"/>
                  <a:gd name="T13" fmla="*/ 597 h 735"/>
                  <a:gd name="T14" fmla="*/ 192 w 1728"/>
                  <a:gd name="T15" fmla="*/ 666 h 735"/>
                  <a:gd name="T16" fmla="*/ 192 w 1728"/>
                  <a:gd name="T17" fmla="*/ 735 h 735"/>
                  <a:gd name="T18" fmla="*/ 0 w 1728"/>
                  <a:gd name="T19" fmla="*/ 735 h 735"/>
                  <a:gd name="T20" fmla="*/ 0 w 1728"/>
                  <a:gd name="T21" fmla="*/ 480 h 735"/>
                  <a:gd name="T22" fmla="*/ 0 w 1728"/>
                  <a:gd name="T23" fmla="*/ 0 h 735"/>
                  <a:gd name="T24" fmla="*/ 1728 w 1728"/>
                  <a:gd name="T25" fmla="*/ 0 h 735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1034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altLang="ru-RU"/>
              </a:p>
            </p:txBody>
          </p:sp>
          <p:sp>
            <p:nvSpPr>
              <p:cNvPr id="1035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endParaRPr lang="ru-RU" altLang="ru-RU"/>
              </a:p>
            </p:txBody>
          </p:sp>
        </p:grpSp>
      </p:grpSp>
      <p:sp>
        <p:nvSpPr>
          <p:cNvPr id="1027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1020763" y="762000"/>
            <a:ext cx="10607675" cy="1143000"/>
          </a:xfrm>
          <a:prstGeom prst="roundRect">
            <a:avLst>
              <a:gd name="adj" fmla="val 21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3950" y="2362200"/>
            <a:ext cx="102997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20788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65488" y="6248400"/>
            <a:ext cx="285115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88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53350" y="6248400"/>
            <a:ext cx="38782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78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2713" y="6242050"/>
            <a:ext cx="7858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26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C95CC7B8-F028-4CEB-8208-5398FD035D2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anose="05000000000000000000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l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2"/>
          <p:cNvSpPr>
            <a:spLocks noGrp="1" noChangeArrowheads="1"/>
          </p:cNvSpPr>
          <p:nvPr>
            <p:ph type="ctrTitle"/>
          </p:nvPr>
        </p:nvSpPr>
        <p:spPr>
          <a:xfrm>
            <a:off x="917575" y="685800"/>
            <a:ext cx="10915650" cy="2438400"/>
          </a:xfrm>
          <a:noFill/>
        </p:spPr>
        <p:txBody>
          <a:bodyPr/>
          <a:lstStyle/>
          <a:p>
            <a:pPr algn="ctr"/>
            <a:r>
              <a:rPr lang="en-US" altLang="ru-RU" smtClean="0"/>
              <a:t>BIOLOGIK FANLARNING STRUKTURASI VA BIOLOGIK TUSHUNCHALARNING SHAKLLANISHI.</a:t>
            </a:r>
            <a:endParaRPr lang="ru-RU" altLang="ru-RU" smtClean="0"/>
          </a:p>
        </p:txBody>
      </p:sp>
      <p:sp>
        <p:nvSpPr>
          <p:cNvPr id="3" name="AutoShape 2"/>
          <p:cNvSpPr txBox="1">
            <a:spLocks noChangeArrowheads="1"/>
          </p:cNvSpPr>
          <p:nvPr/>
        </p:nvSpPr>
        <p:spPr bwMode="auto">
          <a:xfrm>
            <a:off x="5738813" y="3124200"/>
            <a:ext cx="7035800" cy="2209800"/>
          </a:xfrm>
          <a:prstGeom prst="roundRect">
            <a:avLst>
              <a:gd name="adj" fmla="val 50000"/>
            </a:avLst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90000"/>
              </a:lnSpc>
              <a:defRPr/>
            </a:pPr>
            <a:r>
              <a:rPr lang="en-US" sz="3600" b="1" kern="0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MA’RUZACHI: </a:t>
            </a:r>
            <a:r>
              <a:rPr lang="en-US" sz="3600" b="1" i="1" kern="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SALIMOVA SARVINOZ FARXODOVNA</a:t>
            </a:r>
            <a:endParaRPr lang="ru-RU" sz="3600" b="1" i="1" kern="0" dirty="0">
              <a:solidFill>
                <a:schemeClr val="tx2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000" smtClean="0"/>
              <a:t>“Biologiya” fanidan asosiy didaktik bilim birligi </a:t>
            </a:r>
            <a:br>
              <a:rPr lang="en-US" altLang="ru-RU" sz="2000" smtClean="0"/>
            </a:br>
            <a:r>
              <a:rPr lang="en-US" altLang="ru-RU" sz="2000" smtClean="0"/>
              <a:t>sifatida tushunchalar</a:t>
            </a:r>
            <a:endParaRPr lang="ru-RU" altLang="ru-RU" sz="2000" b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362200"/>
            <a:ext cx="11015662" cy="42672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 qilish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ob'ektiv dunyoni aks ettirishning hissiy shakli.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en-US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Qabul qilish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his-tuyg'ularni tushunish jarayonining boshlanishi.</a:t>
            </a: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Taqdim etish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 insonning ongida ularning bevosita idrokida ilgari olingan narsalar va hodisalarning tasvirlarini ko'paytirishdir.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800" smtClean="0"/>
              <a:t>“Biologiya” fanidan asosiy didaktik bilim birligi </a:t>
            </a:r>
            <a:br>
              <a:rPr lang="en-US" altLang="ru-RU" sz="2800" smtClean="0"/>
            </a:br>
            <a:r>
              <a:rPr lang="en-US" altLang="ru-RU" sz="2800" smtClean="0"/>
              <a:t>sifatida tushunchalar</a:t>
            </a:r>
            <a:endParaRPr lang="ru-RU" altLang="ru-RU" sz="28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ru-RU" altLang="ru-RU" sz="2400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solidFill>
                  <a:srgbClr val="CC3300"/>
                </a:solidFill>
              </a:rPr>
              <a:t>Tabiiy, tabiiy materiallarga ob'ektiv va hissiy yordamisiz, tirik dunyo haqida hech qanday to'g'ri tushunchani shakllantira olmaysiz.</a:t>
            </a:r>
            <a:endParaRPr lang="ru-RU" alt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800" smtClean="0"/>
              <a:t>“Biologiya” fanidan asosiy didaktik bilim birligi </a:t>
            </a:r>
            <a:br>
              <a:rPr lang="en-US" altLang="ru-RU" sz="2800" smtClean="0"/>
            </a:br>
            <a:r>
              <a:rPr lang="en-US" altLang="ru-RU" sz="2800" smtClean="0"/>
              <a:t>sifatida tushunchalar</a:t>
            </a:r>
            <a:endParaRPr lang="ru-RU" altLang="ru-RU" sz="280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tushunchalar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ob'ektiv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haqiqatning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hissiy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bilimlaridan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tashqariga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chiqishni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ta'minlaydigan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tushunchalarni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tashkil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etadi</a:t>
            </a:r>
            <a:r>
              <a:rPr lang="en-US" sz="2400" b="1" dirty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endParaRPr lang="ru-RU" sz="2400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Tushunchalar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sifatli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darajasidir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endParaRPr lang="ru-RU" sz="2400" b="1" dirty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Tushunchalar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asosida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hukm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xulosalar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tuziladi</a:t>
            </a:r>
            <a:r>
              <a:rPr lang="en-US" b="1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 smtClean="0">
              <a:solidFill>
                <a:schemeClr val="tx1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>
          <a:xfrm>
            <a:off x="862013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 mavzusidagi tushunchalar mazmunining o'rni</a:t>
            </a:r>
            <a:endParaRPr lang="ru-RU" altLang="ru-RU" b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solidFill>
                  <a:srgbClr val="CC3300"/>
                </a:solidFill>
              </a:rPr>
              <a:t>Shakllantirish</a:t>
            </a:r>
            <a:r>
              <a:rPr lang="ru-RU" altLang="ru-RU" sz="3200" b="1" smtClean="0"/>
              <a:t> (</a:t>
            </a:r>
            <a:r>
              <a:rPr lang="en-US" altLang="ru-RU" sz="3200" b="1" smtClean="0"/>
              <a:t>aniqlash</a:t>
            </a:r>
            <a:r>
              <a:rPr lang="ru-RU" altLang="ru-RU" sz="3200" b="1" smtClean="0"/>
              <a:t>) </a:t>
            </a:r>
            <a:r>
              <a:rPr lang="en-US" altLang="ru-RU" sz="3200" b="1" smtClean="0"/>
              <a:t>tushunchalar xususiyatlarni aniqlashga asoslangan, ya'ni.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solidFill>
                  <a:srgbClr val="CC3300"/>
                </a:solidFill>
              </a:rPr>
              <a:t>tahlil qilish </a:t>
            </a:r>
            <a:r>
              <a:rPr lang="en-US" altLang="ru-RU" sz="3200" b="1" smtClean="0"/>
              <a:t>ob'ektlar yoki hodisalar!</a:t>
            </a:r>
            <a:endParaRPr lang="ru-RU" altLang="ru-RU" sz="3200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sz="3200" smtClean="0"/>
              <a:t>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solidFill>
                  <a:srgbClr val="CC3300"/>
                </a:solidFill>
              </a:rPr>
              <a:t>Sintez</a:t>
            </a:r>
            <a:r>
              <a:rPr lang="ru-RU" altLang="ru-RU" sz="3200" b="1" smtClean="0"/>
              <a:t> </a:t>
            </a:r>
            <a:r>
              <a:rPr lang="en-US" altLang="ru-RU" sz="3200" b="1" smtClean="0"/>
              <a:t>elementlar, ularning birligi ko'rsatiladi </a:t>
            </a:r>
            <a:r>
              <a:rPr lang="en-US" altLang="ru-RU" sz="3200" b="1" smtClean="0">
                <a:solidFill>
                  <a:srgbClr val="CC3300"/>
                </a:solidFill>
              </a:rPr>
              <a:t>kontseptsiyaning mohiyati.</a:t>
            </a:r>
            <a:endParaRPr lang="ru-RU" altLang="ru-RU" b="1" smtClean="0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400" b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 mavzusidagi tushunchalar mazmunining o'rni</a:t>
            </a:r>
            <a:endParaRPr lang="ru-RU" altLang="ru-RU" sz="2400" b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ru-RU" altLang="ru-RU" sz="2000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solidFill>
                  <a:srgbClr val="CC3300"/>
                </a:solidFill>
              </a:rPr>
              <a:t>Kontseptsiyaning mazmuni –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b="1" smtClean="0"/>
              <a:t/>
            </a:r>
            <a:br>
              <a:rPr lang="ru-RU" altLang="ru-RU" b="1" smtClean="0"/>
            </a:br>
            <a:r>
              <a:rPr lang="en-US" altLang="ru-RU" b="1" smtClean="0"/>
              <a:t> ob'ekt yoki hodisaning o'ziga xos xususiyatlari to'plami</a:t>
            </a:r>
            <a:r>
              <a:rPr lang="ru-RU" altLang="ru-RU" b="1" smtClean="0"/>
              <a:t>.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ru-RU" altLang="ru-RU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/>
              <a:t>Tarkibdagi asosiy yadro </a:t>
            </a:r>
            <a:r>
              <a:rPr lang="en-US" altLang="ru-RU" b="1" smtClean="0">
                <a:solidFill>
                  <a:srgbClr val="CC3300"/>
                </a:solidFill>
              </a:rPr>
              <a:t>muhim belgilar</a:t>
            </a:r>
            <a:r>
              <a:rPr lang="ru-RU" altLang="ru-RU" b="1" smtClean="0"/>
              <a:t>, </a:t>
            </a:r>
            <a:r>
              <a:rPr lang="en-US" altLang="ru-RU" b="1" smtClean="0"/>
              <a:t>soni </a:t>
            </a:r>
            <a:r>
              <a:rPr lang="ru-RU" altLang="ru-RU" b="1" smtClean="0"/>
              <a:t>(</a:t>
            </a:r>
            <a:r>
              <a:rPr lang="en-US" altLang="ru-RU" b="1" smtClean="0">
                <a:solidFill>
                  <a:srgbClr val="CC3300"/>
                </a:solidFill>
              </a:rPr>
              <a:t>kontseptsiyaning hajmi</a:t>
            </a:r>
            <a:r>
              <a:rPr lang="ru-RU" altLang="ru-RU" b="1" smtClean="0"/>
              <a:t>) </a:t>
            </a:r>
            <a:r>
              <a:rPr lang="en-US" altLang="ru-RU" b="1" smtClean="0"/>
              <a:t>Kontseptsiyada mavzuni aks ettirishning to'liqligiga bog'liq.</a:t>
            </a:r>
            <a:endParaRPr lang="ru-RU" alt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14413" y="762000"/>
            <a:ext cx="11015662" cy="59436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6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Tushunchalarni rivojlantirish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en-US" altLang="ru-RU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endParaRPr lang="ru-RU" altLang="ru-RU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sz="3600" b="1" smtClean="0"/>
              <a:t>— </a:t>
            </a:r>
            <a:r>
              <a:rPr lang="en-US" altLang="ru-RU" sz="3600" b="1" smtClean="0"/>
              <a:t>umuman olganda, butun bilim jarayonining asosiy omili va xususan, maktab amaliyotida.</a:t>
            </a:r>
            <a:endParaRPr lang="ru-RU" altLang="ru-RU" sz="36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400" b="0" smtClean="0"/>
              <a:t>Maktab mavzusidagi tushunchalar mazmunining o'rni</a:t>
            </a:r>
            <a:endParaRPr lang="ru-RU" altLang="ru-RU" sz="2400" b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/>
              <a:t>"Kontseptsiyalarni ishlab chiqish" atamasi aslida bilimlarni bosqichma-bosqich boyitish muammosini aks ettiradi va shuning uchun ta'limning muayyan bosqichida ta'lim mavzusidagi kontseptsiyaning mazmunini kengaytiradi, chuqurlashtiradi.</a:t>
            </a:r>
            <a:endParaRPr lang="ru-RU" altLang="ru-RU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400" b="0" smtClean="0"/>
              <a:t>Maktab mavzusidagi tushunchalar mazmunining o'rni</a:t>
            </a:r>
            <a:endParaRPr lang="ru-RU" altLang="ru-RU" sz="2400" b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600" b="1" smtClean="0"/>
              <a:t>Yig'ish</a:t>
            </a:r>
            <a:r>
              <a:rPr lang="ru-RU" altLang="ru-RU" sz="3600" b="1" smtClean="0"/>
              <a:t> </a:t>
            </a:r>
            <a:r>
              <a:rPr lang="en-US" altLang="ru-RU" sz="3600" b="1" smtClean="0">
                <a:solidFill>
                  <a:srgbClr val="CC3300"/>
                </a:solidFill>
              </a:rPr>
              <a:t>oldingi (qo'llab-quvvatlovchi) bilim</a:t>
            </a:r>
            <a:r>
              <a:rPr lang="ru-RU" altLang="ru-RU" sz="3600" b="1" smtClean="0"/>
              <a:t>— </a:t>
            </a:r>
            <a:br>
              <a:rPr lang="ru-RU" altLang="ru-RU" sz="3600" b="1" smtClean="0"/>
            </a:br>
            <a:r>
              <a:rPr lang="en-US" altLang="ru-RU" sz="3600" b="1" smtClean="0"/>
              <a:t>tushunchalarni aniqlash (olib tashlash) uchun muhim shartlardan biri.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>
          <a:xfrm>
            <a:off x="785813" y="0"/>
            <a:ext cx="11017250" cy="2057400"/>
          </a:xfrm>
        </p:spPr>
        <p:txBody>
          <a:bodyPr/>
          <a:lstStyle/>
          <a:p>
            <a:pPr algn="ctr" eaLnBrk="1" hangingPunct="1"/>
            <a:r>
              <a:rPr lang="en-US" altLang="ru-RU" sz="2400" b="0" smtClean="0"/>
              <a:t>Maktab mavzusidagi tushunchalar mazmunining o'rni</a:t>
            </a:r>
            <a:br>
              <a:rPr lang="en-US" altLang="ru-RU" sz="2400" b="0" smtClean="0"/>
            </a:br>
            <a:r>
              <a:rPr lang="en-US" altLang="ru-RU" sz="2400" b="0" smtClean="0"/>
              <a:t/>
            </a:r>
            <a:br>
              <a:rPr lang="en-US" altLang="ru-RU" sz="2400" b="0" smtClean="0"/>
            </a:br>
            <a:r>
              <a:rPr lang="en-US" altLang="ru-RU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Tushunchalarni shakllantirish va rivojlantirish bosqichlari:</a:t>
            </a:r>
            <a:br>
              <a:rPr lang="en-US" altLang="ru-RU" sz="24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b="0" smtClean="0">
              <a:solidFill>
                <a:srgbClr val="FF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362200"/>
            <a:ext cx="11015662" cy="4267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altLang="ru-RU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belgilangan kontseptsiyaning mazmuni asosiy elementlari sifatida qo'llab-quvvatlovchi bilimlarni (faktlarni, bo'ysunuvchi tushunchalarni) to'plash, rivojlantirish;</a:t>
            </a:r>
            <a:endParaRPr lang="ru-RU" alt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en-US" altLang="ru-RU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 </a:t>
            </a:r>
            <a:r>
              <a:rPr lang="en-US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kontent elementlarining integratsiyasi (sintezi) va kontseptsiyaga asoslangan ta'rif (olib tashlash) ;</a:t>
            </a:r>
            <a:endParaRPr lang="ru-RU" alt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en-US" altLang="ru-RU" sz="24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etap</a:t>
            </a: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belgilangan kontseptsiyani mustahkamlash va yanada rivojlantirish yo'lida yaxlit bilim sifatida qo'llash (boshqalar bilan chuqurlashtirish, kengaytirish, o'zaro ta'sir qilish yoki aksincha, farqlash).</a:t>
            </a:r>
            <a:endParaRPr lang="ru-RU" altLang="ru-RU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400" b="0" smtClean="0"/>
              <a:t>Maktab mavzusidagi tushunchalar mazmunining o'rni</a:t>
            </a:r>
            <a:br>
              <a:rPr lang="en-US" altLang="ru-RU" sz="2400" b="0" smtClean="0"/>
            </a:br>
            <a:endParaRPr lang="ru-RU" altLang="ru-RU" sz="2400" b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62013" y="2286000"/>
            <a:ext cx="11015662" cy="37338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Faqat yo'l emas: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Tuyg'u-Idrok-Vakillik-Kontseptsiya</a:t>
            </a:r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Lekin yo'l: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qo'llab-quvvatlovchi bilimlarni to'plash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tushunchalarni aniqlash va mustahkamlash</a:t>
            </a:r>
          </a:p>
          <a:p>
            <a:pPr marL="0" indent="0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o'z tizimidagi tushunchalarni yanada rivojlantirish</a:t>
            </a:r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ru-RU" sz="4000" smtClean="0"/>
              <a:t>Ma'ruzaning asosiy masalalari</a:t>
            </a:r>
            <a:endParaRPr lang="ru-RU" altLang="ru-RU" sz="40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23950" y="2362200"/>
            <a:ext cx="10299700" cy="4114800"/>
          </a:xfrm>
        </p:spPr>
        <p:txBody>
          <a:bodyPr/>
          <a:lstStyle/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ru-RU" b="1" smtClean="0"/>
              <a:t>“ Biologiya” fanidan asosiy didaktik bilim birligi sifatida tushunchalar.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ru-RU" b="1" smtClean="0"/>
              <a:t>Maktab mavzusidagi tushunchalar mazmunining o'rni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ru-RU" b="1" smtClean="0"/>
              <a:t>Tushunchalarni rivojlantirish nazariyasi va uning ahamiyati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ru-RU" b="1" smtClean="0"/>
              <a:t>Biologiya o'qitish jarayonida tushunchalarni rivojlantirish metodikasi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ru-RU" b="1" smtClean="0"/>
              <a:t>Maktab mavzusidagi ekologik tushunchalar tizimi va rivojlanishi 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r>
              <a:rPr lang="ru-RU" altLang="ru-RU" b="1" smtClean="0"/>
              <a:t>«</a:t>
            </a:r>
            <a:r>
              <a:rPr lang="en-US" altLang="ru-RU" b="1" smtClean="0"/>
              <a:t>BIOLOGIYA</a:t>
            </a:r>
            <a:r>
              <a:rPr lang="ru-RU" altLang="ru-RU" b="1" smtClean="0"/>
              <a:t>» (</a:t>
            </a:r>
            <a:r>
              <a:rPr lang="en-US" altLang="ru-RU" b="1" smtClean="0"/>
              <a:t>mustaqil ravishda</a:t>
            </a:r>
            <a:r>
              <a:rPr lang="ru-RU" altLang="ru-RU" b="1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800" b="0" smtClean="0"/>
              <a:t>Tushunchalarni rivojlantirish nazariyasi va uning ahamiyati</a:t>
            </a:r>
            <a:endParaRPr lang="ru-RU" altLang="ru-RU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/>
              <a:t>Kontseptsiyalarni shakllantirish va rivojlantirish muammosini eng chuqur rivojlantirish XX asrning 50 - larida amalga oshirildi. </a:t>
            </a:r>
            <a:r>
              <a:rPr lang="ru-RU" altLang="ru-RU" sz="3200" b="1" smtClean="0"/>
              <a:t/>
            </a:r>
            <a:br>
              <a:rPr lang="ru-RU" altLang="ru-RU" sz="3200" b="1" smtClean="0"/>
            </a:br>
            <a:r>
              <a:rPr lang="en-US" altLang="ru-RU" sz="3200" b="1" smtClean="0">
                <a:solidFill>
                  <a:srgbClr val="CC3300"/>
                </a:solidFill>
              </a:rPr>
              <a:t>N</a:t>
            </a:r>
            <a:r>
              <a:rPr lang="ru-RU" altLang="ru-RU" sz="3200" b="1" smtClean="0">
                <a:solidFill>
                  <a:srgbClr val="CC3300"/>
                </a:solidFill>
              </a:rPr>
              <a:t>. М. </a:t>
            </a:r>
            <a:r>
              <a:rPr lang="en-US" altLang="ru-RU" sz="3200" b="1" smtClean="0">
                <a:solidFill>
                  <a:srgbClr val="CC3300"/>
                </a:solidFill>
              </a:rPr>
              <a:t>VERZILINA</a:t>
            </a:r>
            <a:r>
              <a:rPr lang="ru-RU" altLang="ru-RU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800" b="0" smtClean="0"/>
              <a:t>Tushunchalarni rivojlantirish nazariyasi va uning ahamiyati</a:t>
            </a:r>
            <a:endParaRPr lang="ru-RU" altLang="ru-RU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/>
              <a:t>Nazariya yaratildi </a:t>
            </a:r>
            <a:r>
              <a:rPr lang="en-US" altLang="ru-RU" sz="3200" b="1" smtClean="0">
                <a:solidFill>
                  <a:srgbClr val="CC3300"/>
                </a:solidFill>
              </a:rPr>
              <a:t>ilmiy bazasi, </a:t>
            </a:r>
            <a:r>
              <a:rPr lang="en-US" altLang="ru-RU" sz="3200" b="1" smtClean="0"/>
              <a:t>maktab kurslarida va umuman biologiya fanidan o'quv materiallarining tanlovi va joylashuvi ta'lim va tarbiya usullarini qayta ko'rib chiqishga ta'sir ko'rsatdi</a:t>
            </a:r>
            <a:r>
              <a:rPr lang="ru-RU" altLang="ru-RU" sz="3200" b="1" smtClean="0"/>
              <a:t>.</a:t>
            </a:r>
            <a:r>
              <a:rPr lang="ru-RU" altLang="ru-RU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title"/>
          </p:nvPr>
        </p:nvSpPr>
        <p:spPr>
          <a:xfrm>
            <a:off x="938213" y="990600"/>
            <a:ext cx="11017250" cy="1524000"/>
          </a:xfrm>
        </p:spPr>
        <p:txBody>
          <a:bodyPr/>
          <a:lstStyle/>
          <a:p>
            <a:pPr algn="ctr" eaLnBrk="1" hangingPunct="1"/>
            <a:r>
              <a:rPr lang="en-US" altLang="ru-RU" sz="2800" b="0" smtClean="0"/>
              <a:t>Tushunchalarni rivojlantirish nazariyasi va uning ahamiyati</a:t>
            </a:r>
            <a:br>
              <a:rPr lang="en-US" altLang="ru-RU" sz="2800" b="0" smtClean="0"/>
            </a:br>
            <a:r>
              <a:rPr lang="en-US" altLang="ru-RU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Nazariyaning asosiy qoidalari quyidagilarni o'z ichiga oladi: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362200"/>
            <a:ext cx="11015662" cy="4267200"/>
          </a:xfrm>
        </p:spPr>
        <p:txBody>
          <a:bodyPr/>
          <a:lstStyle/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Biologiya " fani fan va amaliyotning asosiy tushunchalari tizimidir;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"Biologiya" mavzusining mazmunini ifodalaydi»;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o'quvchilarning fikrlash va ta'limini rivojlantirish jarayonida etakchi rol o'ynaydi;tushunchalar o'quvchilarga tayyor shaklda berilmaydi, ular ta'lim jarayonida rivojlanadi;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biologik tushunchalarni shakllantirish va rivojlantirish bosqichma-bosqich jarayonda amalga oshiriladi;maxsus, mahalliy va umumbashariy tushunchalar mavjud;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murakkab tushunchalar oddiy tushunchalarni, birlashishni, integratsiyani va boshqa ta'lim fanlarining tushunchalari bilan o'zaro bog'liqligini umumlashtirish orqali ularning rivojlanish jarayonida shakllanadi (o'zaro asosda);tushunchalar: 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interpredmetal va intrapredmetal aloqalar, istiqbolli va retrospektiv chiziqlar, kontseptsiyalarni ishlab chiqish;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interredmetal va intrapredmetal aloqalar tushunchalarni rivojlantirish uchun muhim shartlardir — ularning vositalari - " o'quv jarayonining sinxron xaritalari»;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turli xil kontseptsiyalarni ishlab chiqish turlari mavjud: uzluksiz, intervalgacha, uchidan uchgacha va o'quv materiallarining kichik qismlari va uni o'rganish vaqti;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kontseptsiyalarning uzluksiz shakllanishi va rivojlanishi bilan ularning uzluksiz va ongli ravishda assimilyatsiya qilinishi mavjud;</a:t>
            </a:r>
          </a:p>
          <a:p>
            <a:pPr marL="265113" indent="-265113" eaLnBrk="1" hangingPunct="1">
              <a:lnSpc>
                <a:spcPct val="80000"/>
              </a:lnSpc>
              <a:tabLst>
                <a:tab pos="7716838" algn="l"/>
              </a:tabLst>
            </a:pPr>
            <a:r>
              <a:rPr lang="en-US" alt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maktab mavzusidagi kontseptsiyalarning harakati tobora to'liq aks ettirish, narsalar va hodisalarning etarli tabiati bilan birga keladi.</a:t>
            </a:r>
            <a:endParaRPr lang="ru-RU" altLang="ru-RU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533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800" b="0" smtClean="0"/>
              <a:t>Tushunchalarni rivojlantirish nazariyasi va uning ahamiyati</a:t>
            </a:r>
            <a:endParaRPr lang="ru-RU" altLang="ru-RU" smtClean="0"/>
          </a:p>
        </p:txBody>
      </p:sp>
      <p:sp>
        <p:nvSpPr>
          <p:cNvPr id="2765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362200"/>
            <a:ext cx="10607675" cy="37242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ru-RU" sz="2400" b="1" smtClean="0">
                <a:solidFill>
                  <a:srgbClr val="FF0000"/>
                </a:solidFill>
              </a:rPr>
              <a:t>Maxsus tushunchalar </a:t>
            </a:r>
            <a:r>
              <a:rPr lang="en-US" altLang="ru-RU" sz="2400" smtClean="0"/>
              <a:t>bir kurs ichida rivojlanadiganlar deyiladi.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ru-RU" sz="2400" smtClean="0"/>
              <a:t>Ular orasida quyidagilar mavjud </a:t>
            </a:r>
            <a:r>
              <a:rPr lang="en-US" altLang="ru-RU" sz="2400" b="1" smtClean="0">
                <a:solidFill>
                  <a:srgbClr val="FF0000"/>
                </a:solidFill>
              </a:rPr>
              <a:t>mahalliy tushunchalar</a:t>
            </a:r>
            <a:r>
              <a:rPr lang="ru-RU" altLang="ru-RU" sz="2400" smtClean="0"/>
              <a:t>, </a:t>
            </a:r>
            <a:r>
              <a:rPr lang="en-US" altLang="ru-RU" sz="2400" smtClean="0"/>
              <a:t>faqat mavzu yoki alohida darslar doirasida rivojlanadi.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ru-RU" altLang="ru-RU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ru-RU" sz="2400" b="1" smtClean="0">
                <a:solidFill>
                  <a:srgbClr val="FF0000"/>
                </a:solidFill>
              </a:rPr>
              <a:t>Umumiy biologik</a:t>
            </a:r>
            <a:r>
              <a:rPr lang="ru-RU" altLang="ru-RU" sz="2400" smtClean="0">
                <a:solidFill>
                  <a:srgbClr val="FF0000"/>
                </a:solidFill>
              </a:rPr>
              <a:t> </a:t>
            </a:r>
            <a:r>
              <a:rPr lang="en-US" altLang="ru-RU" sz="2400" smtClean="0"/>
              <a:t>ular barcha tirik organizmlar bilan bog'liq biologik qonunlar tushunchalarini ko'rib chiqadilar va alohida biologik kurslarning maxsus tushunchalarini umumlashtiradilar.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533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800" b="0" smtClean="0"/>
              <a:t>Tushunchalarni rivojlantirish nazariyasi va uning ahamiyati</a:t>
            </a:r>
            <a:endParaRPr lang="ru-RU" altLang="ru-RU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362200"/>
            <a:ext cx="10607675" cy="37242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</a:pPr>
            <a:r>
              <a:rPr lang="en-US" altLang="ru-RU" sz="2400" b="1" smtClean="0">
                <a:solidFill>
                  <a:srgbClr val="FF0000"/>
                </a:solidFill>
              </a:rPr>
              <a:t>Umumiy biologik tushunchalar:</a:t>
            </a:r>
          </a:p>
          <a:p>
            <a:pPr marL="0" indent="0" algn="just" eaLnBrk="1" hangingPunct="1">
              <a:lnSpc>
                <a:spcPct val="150000"/>
              </a:lnSpc>
              <a:buFont typeface="Wingdings" panose="05000000000000000000" pitchFamily="2" charset="2"/>
              <a:buNone/>
            </a:pPr>
            <a:r>
              <a:rPr lang="en-US" altLang="ru-RU" sz="2400" smtClean="0"/>
              <a:t>hujayra hayotning birligi, organizmlarning tuzilishi va funktsiyalarining birligi, organizm va atrof-muhit o'rtasidagi munosabatlar, organizm o'zini o'zi tartibga soluvchi tizim, metabolizm va energiyaning o'zgarishi, organizmlarning o'z-o'zini replikatsiyasi, dunyoning evolyutsion rivojlanishi, biologik tizim va jonli materiyaning tashkil etish darajasi.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>
          <a:xfrm>
            <a:off x="785813" y="533400"/>
            <a:ext cx="11017250" cy="1295400"/>
          </a:xfrm>
        </p:spPr>
        <p:txBody>
          <a:bodyPr/>
          <a:lstStyle/>
          <a:p>
            <a:pPr algn="ctr" eaLnBrk="1" hangingPunct="1"/>
            <a:r>
              <a:rPr lang="en-US" altLang="ru-RU" sz="2000" smtClean="0"/>
              <a:t>“</a:t>
            </a:r>
            <a:r>
              <a:rPr lang="en-US" altLang="ru-RU" sz="2800" smtClean="0"/>
              <a:t>Biologiya” fanidan asosiy didaktik bilim birligi sifatida tushunchalar</a:t>
            </a:r>
            <a:endParaRPr lang="ru-RU" altLang="ru-RU" sz="28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lnSpc>
                <a:spcPct val="15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600" b="1" smtClean="0">
                <a:solidFill>
                  <a:srgbClr val="FF0000"/>
                </a:solidFill>
              </a:rPr>
              <a:t>O'quv mavzusi </a:t>
            </a:r>
            <a:r>
              <a:rPr lang="ru-RU" altLang="ru-RU" b="1" smtClean="0">
                <a:solidFill>
                  <a:srgbClr val="FF0000"/>
                </a:solidFill>
              </a:rPr>
              <a:t>-  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r>
              <a:rPr lang="en-US" altLang="ru-RU" b="1" smtClean="0"/>
              <a:t>Biologiyaning asosiy (asosiy) ilmiy tushunchalari tizimi, maxsus tanlangan, didaktik ravishda qayta ishlangan, muayyan tartibda joylashtirilgan, mantiqiy ketma-ketlikda rivojlanayotgan va bir-biri bilan o'zaro bog'liq bo'lgan tizimdir.</a:t>
            </a:r>
            <a:endParaRPr lang="ru-RU" alt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>
          <a:xfrm>
            <a:off x="1014413" y="8382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1600" smtClean="0"/>
              <a:t>“</a:t>
            </a:r>
            <a:r>
              <a:rPr lang="en-US" altLang="ru-RU" sz="2000" smtClean="0"/>
              <a:t>Biologiya” fanidan asosiy didaktik bilim birligi</a:t>
            </a:r>
            <a:br>
              <a:rPr lang="en-US" altLang="ru-RU" sz="2000" smtClean="0"/>
            </a:br>
            <a:r>
              <a:rPr lang="en-US" altLang="ru-RU" sz="2000" smtClean="0"/>
              <a:t> sifatida tushunchalar</a:t>
            </a:r>
            <a:endParaRPr lang="ru-RU" altLang="ru-RU" sz="2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600" b="1" smtClean="0"/>
              <a:t>Biologik ilm-fan asoslari bo'yicha bilim tizimini rivojlantirish yovvoyi tabiat qonunlarini va ularni aks ettiruvchi nazariyalarni ifodalovchi tushunchalar tizimini o'zlashtirishni o'z ichiga oladi.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3200" smtClean="0"/>
              <a:t>“Biologiya” fanidan asosiy didaktik bilim birligi </a:t>
            </a:r>
            <a:br>
              <a:rPr lang="en-US" altLang="ru-RU" sz="3200" smtClean="0"/>
            </a:br>
            <a:r>
              <a:rPr lang="en-US" altLang="ru-RU" sz="3200" smtClean="0"/>
              <a:t>sifatida tushunchalar</a:t>
            </a:r>
            <a:endParaRPr lang="ru-RU" altLang="ru-RU" sz="32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b="1" smtClean="0">
                <a:solidFill>
                  <a:srgbClr val="CC3300"/>
                </a:solidFill>
              </a:rPr>
              <a:t>TARKIBDA TUSHUNCHALAR FARQLANADI: </a:t>
            </a: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ru-RU" altLang="ru-RU" b="1" smtClean="0">
                <a:solidFill>
                  <a:srgbClr val="CC3300"/>
                </a:solidFill>
              </a:rPr>
              <a:t/>
            </a:r>
            <a:br>
              <a:rPr lang="ru-RU" altLang="ru-RU" b="1" smtClean="0">
                <a:solidFill>
                  <a:srgbClr val="CC3300"/>
                </a:solidFill>
              </a:rPr>
            </a:br>
            <a:r>
              <a:rPr lang="en-US" altLang="ru-RU" sz="3200" b="1" smtClean="0"/>
              <a:t>botanika, zoologik, ekologik, evolyutsion, morfologik, anatomik, fiziologik, sistematik, sitologik, genetik, ontogenetik, tabiatni muhofaza qilish, strukturaviy-Level, amaliy (qishloq xo'jaligi, biotexnologiya va gigiena</a:t>
            </a:r>
            <a:r>
              <a:rPr lang="en-US" altLang="ru-RU" sz="2400" b="1" smtClean="0"/>
              <a:t>)</a:t>
            </a:r>
            <a:endParaRPr lang="ru-RU" altLang="ru-RU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3200" smtClean="0"/>
              <a:t>“Biologiya” fanidan asosiy didaktik bilim birligi</a:t>
            </a:r>
            <a:br>
              <a:rPr lang="en-US" altLang="ru-RU" sz="3200" smtClean="0"/>
            </a:br>
            <a:r>
              <a:rPr lang="en-US" altLang="ru-RU" sz="3200" smtClean="0"/>
              <a:t> sifatida tushunchalar</a:t>
            </a:r>
            <a:endParaRPr lang="ru-RU" altLang="ru-RU" sz="320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ru-RU" sz="3200" b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ta'lim tarkibining asosiy tarkibiy qismi bo'lgan bilimlarning asosiy birligi.</a:t>
            </a:r>
            <a:endParaRPr lang="ru-RU" altLang="ru-RU" sz="3200" b="1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en-US" altLang="ru-RU" sz="3200" b="1" smtClean="0">
                <a:solidFill>
                  <a:srgbClr val="CC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 tabiatning narsalari, ob'ektlari va hodisalarining umumiy muhim belgilari ifodalangan insonning fikrlashning maxsus shakli.</a:t>
            </a:r>
            <a:endParaRPr lang="ru-RU" altLang="ru-RU" sz="3200" b="1" smtClean="0">
              <a:solidFill>
                <a:srgbClr val="CC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Tushunchasi</a:t>
            </a:r>
            <a:r>
              <a:rPr lang="ru-RU" altLang="ru-RU" sz="32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en-US" altLang="ru-RU" sz="3200" b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o'quv harakatlarining eng muhim ob'ekti va o'quvchilarning aqliy rivojlanish omili.</a:t>
            </a:r>
            <a:endParaRPr lang="ru-RU" altLang="ru-RU" sz="320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2000" smtClean="0"/>
              <a:t>“Biologiya” fanidan asosiy didaktik bilim birligi </a:t>
            </a:r>
            <a:br>
              <a:rPr lang="en-US" altLang="ru-RU" sz="2000" smtClean="0"/>
            </a:br>
            <a:r>
              <a:rPr lang="en-US" altLang="ru-RU" sz="2000" smtClean="0"/>
              <a:t>sifatida tushunchalar</a:t>
            </a:r>
            <a:r>
              <a:rPr lang="ru-RU" altLang="ru-RU" sz="2000" smtClean="0"/>
              <a:t>»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4000" b="1" smtClean="0">
                <a:solidFill>
                  <a:srgbClr val="CC3300"/>
                </a:solidFill>
              </a:rPr>
              <a:t>Tushunchalar</a:t>
            </a:r>
            <a:r>
              <a:rPr lang="ru-RU" altLang="ru-RU" sz="4000" b="1" smtClean="0"/>
              <a:t> — </a:t>
            </a:r>
            <a:r>
              <a:rPr lang="en-US" altLang="ru-RU" sz="4000" b="1" smtClean="0"/>
              <a:t>bu umumiy bilim turi va ayni paytda biologiya o'rganish jarayonida o'quvchilarning fikrlash shaklidir.</a:t>
            </a:r>
            <a:endParaRPr lang="ru-RU" altLang="ru-RU" sz="40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914400"/>
            <a:ext cx="11017250" cy="838200"/>
          </a:xfrm>
        </p:spPr>
        <p:txBody>
          <a:bodyPr/>
          <a:lstStyle/>
          <a:p>
            <a:pPr algn="ctr" eaLnBrk="1" hangingPunct="1"/>
            <a:r>
              <a:rPr lang="en-US" altLang="ru-RU" sz="3200" smtClean="0"/>
              <a:t>“Biologiya” fanidan asosiy didaktik bilim birligi</a:t>
            </a:r>
            <a:br>
              <a:rPr lang="en-US" altLang="ru-RU" sz="3200" smtClean="0"/>
            </a:br>
            <a:r>
              <a:rPr lang="en-US" altLang="ru-RU" sz="3200" smtClean="0"/>
              <a:t> sifatida tushunchalar</a:t>
            </a:r>
            <a:endParaRPr lang="ru-RU" altLang="ru-RU" sz="32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600" b="1" smtClean="0">
                <a:solidFill>
                  <a:srgbClr val="CC3300"/>
                </a:solidFill>
              </a:rPr>
              <a:t>Kontseptsiyani o'zlashtirish</a:t>
            </a:r>
            <a:r>
              <a:rPr lang="ru-RU" altLang="ru-RU" sz="3600" b="1" smtClean="0"/>
              <a:t>— </a:t>
            </a:r>
            <a:endParaRPr lang="en-US" altLang="ru-RU" sz="3600" b="1" smtClean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</a:pPr>
            <a:r>
              <a:rPr lang="en-US" altLang="ru-RU" sz="3600" b="1" smtClean="0"/>
              <a:t> jaholatdan bilimga o'tish bilan yakunlangan ilmiy bilim jarayoni.</a:t>
            </a:r>
            <a:endParaRPr lang="ru-RU" altLang="ru-RU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>
          <a:xfrm>
            <a:off x="917575" y="533400"/>
            <a:ext cx="11017250" cy="1219200"/>
          </a:xfrm>
        </p:spPr>
        <p:txBody>
          <a:bodyPr/>
          <a:lstStyle/>
          <a:p>
            <a:pPr algn="ctr" eaLnBrk="1" hangingPunct="1"/>
            <a:r>
              <a:rPr lang="en-US" altLang="ru-RU" sz="2800" smtClean="0"/>
              <a:t>“Biologiya” fanidan asosiy didaktik bilim birligi </a:t>
            </a:r>
            <a:br>
              <a:rPr lang="en-US" altLang="ru-RU" sz="2800" smtClean="0"/>
            </a:br>
            <a:r>
              <a:rPr lang="en-US" altLang="ru-RU" sz="2800" smtClean="0"/>
              <a:t>sifatida tushunchalar</a:t>
            </a:r>
            <a:endParaRPr lang="ru-RU" altLang="ru-RU" sz="280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020763" y="2667000"/>
            <a:ext cx="11015662" cy="3962400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endParaRPr lang="ru-RU" sz="3600" b="1" dirty="0"/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Bilimning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dastlabki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usuli</a:t>
            </a: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hissiy</a:t>
            </a:r>
            <a:r>
              <a:rPr 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bilim</a:t>
            </a:r>
            <a:r>
              <a:rPr lang="en-US" sz="3600" b="1" dirty="0">
                <a:solidFill>
                  <a:srgbClr val="CC33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tabLst>
                <a:tab pos="7716838" algn="l"/>
              </a:tabLst>
              <a:defRPr/>
            </a:pPr>
            <a:r>
              <a:rPr lang="en-US" sz="4800" b="1" dirty="0" err="1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Tuyg'u-</a:t>
            </a:r>
            <a:r>
              <a:rPr lang="en-US" sz="4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Idrok-</a:t>
            </a:r>
            <a:r>
              <a:rPr lang="en-US" sz="4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Vakillik-</a:t>
            </a:r>
            <a:r>
              <a:rPr lang="en-US" sz="4800" b="1" dirty="0" err="1">
                <a:solidFill>
                  <a:schemeClr val="accent4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Kontseptsiya</a:t>
            </a:r>
            <a:endParaRPr lang="ru-RU" sz="4800" b="1" dirty="0">
              <a:solidFill>
                <a:schemeClr val="accent4">
                  <a:lumMod val="90000"/>
                  <a:lumOff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апсулы">
  <a:themeElements>
    <a:clrScheme name="Капсулы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Капсулы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Капсулы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апсулы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апсулы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946</TotalTime>
  <Words>859</Words>
  <Application>Microsoft Office PowerPoint</Application>
  <PresentationFormat>Произвольный</PresentationFormat>
  <Paragraphs>98</Paragraphs>
  <Slides>24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9" baseType="lpstr">
      <vt:lpstr>Arial</vt:lpstr>
      <vt:lpstr>Wingdings</vt:lpstr>
      <vt:lpstr>Calibri</vt:lpstr>
      <vt:lpstr>Times New Roman</vt:lpstr>
      <vt:lpstr>Капсулы</vt:lpstr>
      <vt:lpstr>BIOLOGIK FANLARNING STRUKTURASI VA BIOLOGIK TUSHUNCHALARNING SHAKLLANISHI.</vt:lpstr>
      <vt:lpstr>Ma'ruzaning asosiy masalalari</vt:lpstr>
      <vt:lpstr>“Biologiya” fanidan asosiy didaktik bilim birligi sifatida tushunchalar</vt:lpstr>
      <vt:lpstr>“Biologiya” fanidan asosiy didaktik bilim birligi  sifatida tushunchalar</vt:lpstr>
      <vt:lpstr>“Biologiya” fanidan asosiy didaktik bilim birligi  sifatida tushunchalar</vt:lpstr>
      <vt:lpstr>“Biologiya” fanidan asosiy didaktik bilim birligi  sifatida tushunchalar</vt:lpstr>
      <vt:lpstr>“Biologiya” fanidan asosiy didaktik bilim birligi  sifatida tushunchalar»</vt:lpstr>
      <vt:lpstr>“Biologiya” fanidan asosiy didaktik bilim birligi  sifatida tushunchalar</vt:lpstr>
      <vt:lpstr>“Biologiya” fanidan asosiy didaktik bilim birligi  sifatida tushunchalar</vt:lpstr>
      <vt:lpstr>“Biologiya” fanidan asosiy didaktik bilim birligi  sifatida tushunchalar</vt:lpstr>
      <vt:lpstr>“Biologiya” fanidan asosiy didaktik bilim birligi  sifatida tushunchalar</vt:lpstr>
      <vt:lpstr>“Biologiya” fanidan asosiy didaktik bilim birligi  sifatida tushunchalar</vt:lpstr>
      <vt:lpstr>Maktab mavzusidagi tushunchalar mazmunining o'rni</vt:lpstr>
      <vt:lpstr>Maktab mavzusidagi tushunchalar mazmunining o'rni</vt:lpstr>
      <vt:lpstr>Презентация PowerPoint</vt:lpstr>
      <vt:lpstr>Maktab mavzusidagi tushunchalar mazmunining o'rni</vt:lpstr>
      <vt:lpstr>Maktab mavzusidagi tushunchalar mazmunining o'rni</vt:lpstr>
      <vt:lpstr>Maktab mavzusidagi tushunchalar mazmunining o'rni  Tushunchalarni shakllantirish va rivojlantirish bosqichlari: </vt:lpstr>
      <vt:lpstr>Maktab mavzusidagi tushunchalar mazmunining o'rni </vt:lpstr>
      <vt:lpstr>Tushunchalarni rivojlantirish nazariyasi va uning ahamiyati</vt:lpstr>
      <vt:lpstr>Tushunchalarni rivojlantirish nazariyasi va uning ahamiyati</vt:lpstr>
      <vt:lpstr>Tushunchalarni rivojlantirish nazariyasi va uning ahamiyati Nazariyaning asosiy qoidalari quyidagilarni o'z ichiga oladi: </vt:lpstr>
      <vt:lpstr>Tushunchalarni rivojlantirish nazariyasi va uning ahamiyati</vt:lpstr>
      <vt:lpstr>Tushunchalarni rivojlantirish nazariyasi va uning ahamiyati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Mahbuba</dc:creator>
  <cp:lastModifiedBy>Mahbuba</cp:lastModifiedBy>
  <cp:revision>34</cp:revision>
  <cp:lastPrinted>1601-01-01T00:00:00Z</cp:lastPrinted>
  <dcterms:created xsi:type="dcterms:W3CDTF">1601-01-01T00:00:00Z</dcterms:created>
  <dcterms:modified xsi:type="dcterms:W3CDTF">2021-02-16T14:25:56Z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