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94" r:id="rId4"/>
    <p:sldId id="259" r:id="rId5"/>
    <p:sldId id="282" r:id="rId6"/>
    <p:sldId id="258" r:id="rId7"/>
    <p:sldId id="267" r:id="rId8"/>
    <p:sldId id="268" r:id="rId9"/>
    <p:sldId id="266" r:id="rId10"/>
    <p:sldId id="261" r:id="rId11"/>
    <p:sldId id="262" r:id="rId12"/>
    <p:sldId id="283" r:id="rId13"/>
    <p:sldId id="284" r:id="rId14"/>
    <p:sldId id="285" r:id="rId15"/>
    <p:sldId id="286" r:id="rId16"/>
    <p:sldId id="287" r:id="rId17"/>
    <p:sldId id="289" r:id="rId18"/>
    <p:sldId id="288" r:id="rId19"/>
    <p:sldId id="290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BA921F-166B-419E-9C51-5AA9B8D10EDD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329988-6D6D-4DD3-8A89-EA798EC8EFB9}">
      <dgm:prSet phldrT="[Текст]" custT="1"/>
      <dgm:spPr/>
      <dgm:t>
        <a:bodyPr/>
        <a:lstStyle/>
        <a:p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Sharq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«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Uyg’onish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davri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» 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da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 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ilm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-fan 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rivojlanishi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en-US" sz="28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uch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yo’nalishda</a:t>
          </a:r>
          <a:r>
            <a:rPr lang="en-US" sz="28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bo’ldi</a:t>
          </a:r>
          <a:endParaRPr lang="ru-RU" sz="2800" dirty="0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9D7F6A87-B9FC-4CC9-B18A-DD67A9A712E1}" type="parTrans" cxnId="{42320154-56C1-45CC-9378-FE41A981F79F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F426EC83-E89A-4F92-A341-1E9AF74CB953}" type="sibTrans" cxnId="{42320154-56C1-45CC-9378-FE41A981F79F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D06E2FE3-B53D-4491-8F07-F3F69F4899A4}">
      <dgm:prSet phldrT="[Текст]" custT="1"/>
      <dgm:spPr/>
      <dgm:t>
        <a:bodyPr/>
        <a:lstStyle/>
        <a:p>
          <a:r>
            <a:rPr lang="en-US" sz="2400" b="1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Uchinchi</a:t>
          </a:r>
          <a:r>
            <a: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ta'limiy-ahloqiy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bu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sohada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qomusiy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olimlar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o’z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qarashlarini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ijtimoiy-falsafiy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ilmiy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asarlari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tarkibida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yoki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ahloqiy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asarlarida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bayon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etkanlar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0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8B1B00-4A16-459C-BE7A-53F8443E216F}" type="parTrans" cxnId="{E12B6326-1F97-416B-B1DC-D14777B813CA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57156BD1-4E76-4F5B-BB78-B4791E63E1A0}" type="sibTrans" cxnId="{E12B6326-1F97-416B-B1DC-D14777B813CA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57418E3B-610E-4DDF-B1B0-139BF23C3AA3}">
      <dgm:prSet phldrT="[Текст]" custT="1"/>
      <dgm:spPr/>
      <dgm:t>
        <a:bodyPr/>
        <a:lstStyle/>
        <a:p>
          <a:r>
            <a:rPr lang="en-US" sz="2400" b="1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Ikkinchi</a:t>
          </a:r>
          <a:r>
            <a:rPr lang="en-US" sz="2400" b="1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b="1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ijtimoiy-falsafiy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bunda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falsafa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tarix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mantiq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ruxshunoslik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notiqlik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boshqa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fanlar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bu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sohada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Farobiy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al-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Kixdiy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Ibn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Sino, Muhammad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Narshahiy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kabilar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faoliyat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ko’rsatgan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.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Yuqorida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aytib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o’tilgan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olimlar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qomusiy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olimlardir</a:t>
          </a:r>
          <a:r>
            <a:rPr lang="en-US" sz="24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. </a:t>
          </a:r>
          <a:endParaRPr lang="ru-RU" sz="2400" dirty="0">
            <a:solidFill>
              <a:schemeClr val="tx1">
                <a:lumMod val="95000"/>
                <a:lumOff val="5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5A124B9A-46CA-4D3E-84EA-9C19489BC776}" type="parTrans" cxnId="{5D30C9A6-C396-47FE-BD8F-2763CB58C576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E2C5C38B-42EA-4B56-9CD8-E88648765281}" type="sibTrans" cxnId="{5D30C9A6-C396-47FE-BD8F-2763CB58C576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A2BC62D7-E7CD-4B8D-B07E-C9C0937668D2}">
      <dgm:prSet phldrT="[Текст]" custT="1"/>
      <dgm:spPr/>
      <dgm:t>
        <a:bodyPr/>
        <a:lstStyle/>
        <a:p>
          <a:r>
            <a:rPr lang="en-US" sz="2000" b="1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Birinchi</a:t>
          </a:r>
          <a:r>
            <a:rPr lang="en-US" sz="2000" b="1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000" b="1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matematika-tibiiyot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yo’nalishi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bularga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matematika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astronomiya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Kimyo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geografiya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dorishunoslik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kabi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fanlar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kiritilib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al-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Xorazmiy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Ahmad Far</a:t>
          </a:r>
          <a:r>
            <a:rPr lang="ru-RU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ђ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oniylar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matematikaga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Zakariyo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ar-Roziy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Kimyo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tibbiyotga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ibn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Sino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tibiiyot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falsafa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Beruniy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tibbiyotga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Jurjoniy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falsafaga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yirik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asarlar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yaratdilar</a:t>
          </a:r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.</a:t>
          </a:r>
          <a:endParaRPr lang="ru-RU" sz="2000" dirty="0">
            <a:solidFill>
              <a:schemeClr val="tx1">
                <a:lumMod val="95000"/>
                <a:lumOff val="5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B70709F5-C85B-4196-9C7D-0BC40BF36869}" type="parTrans" cxnId="{8E3692F6-E9AC-4DC6-BA53-FB8E47A8A755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17F75467-EE8A-4DBA-97B9-DCA6AE9A8F84}" type="sibTrans" cxnId="{8E3692F6-E9AC-4DC6-BA53-FB8E47A8A755}">
      <dgm:prSet/>
      <dgm:spPr/>
      <dgm:t>
        <a:bodyPr/>
        <a:lstStyle/>
        <a:p>
          <a:endParaRPr lang="ru-RU">
            <a:solidFill>
              <a:srgbClr val="000066"/>
            </a:solidFill>
          </a:endParaRPr>
        </a:p>
      </dgm:t>
    </dgm:pt>
    <dgm:pt modelId="{18899458-0644-469E-BCF3-C9FB1EC1B899}" type="pres">
      <dgm:prSet presAssocID="{4ABA921F-166B-419E-9C51-5AA9B8D10EDD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E7F84B-4CB7-4C8C-8920-4E460793880D}" type="pres">
      <dgm:prSet presAssocID="{A4329988-6D6D-4DD3-8A89-EA798EC8EFB9}" presName="centerShape" presStyleLbl="node0" presStyleIdx="0" presStyleCnt="1" custScaleX="150151" custScaleY="95012" custLinFactNeighborX="-28600" custLinFactNeighborY="2633"/>
      <dgm:spPr/>
      <dgm:t>
        <a:bodyPr/>
        <a:lstStyle/>
        <a:p>
          <a:endParaRPr lang="ru-RU"/>
        </a:p>
      </dgm:t>
    </dgm:pt>
    <dgm:pt modelId="{4113E59B-80B5-4EE3-A954-BE9163BF6B8C}" type="pres">
      <dgm:prSet presAssocID="{D68B1B00-4A16-459C-BE7A-53F8443E216F}" presName="parTrans" presStyleLbl="bgSibTrans2D1" presStyleIdx="0" presStyleCnt="3" custScaleX="114961"/>
      <dgm:spPr/>
      <dgm:t>
        <a:bodyPr/>
        <a:lstStyle/>
        <a:p>
          <a:endParaRPr lang="ru-RU"/>
        </a:p>
      </dgm:t>
    </dgm:pt>
    <dgm:pt modelId="{FE338581-89EF-427D-9C6D-C5DA79898C98}" type="pres">
      <dgm:prSet presAssocID="{D06E2FE3-B53D-4491-8F07-F3F69F4899A4}" presName="node" presStyleLbl="node1" presStyleIdx="0" presStyleCnt="3" custScaleX="136544" custScaleY="126575" custRadScaleRad="69049" custRadScaleInc="49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26C48-38CD-447D-9C84-B9C315341E4E}" type="pres">
      <dgm:prSet presAssocID="{5A124B9A-46CA-4D3E-84EA-9C19489BC776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015C5B35-5F4E-4054-8AAA-B2E85F9E49A8}" type="pres">
      <dgm:prSet presAssocID="{57418E3B-610E-4DDF-B1B0-139BF23C3AA3}" presName="node" presStyleLbl="node1" presStyleIdx="1" presStyleCnt="3" custScaleX="150832" custScaleY="159093" custRadScaleRad="122223" custRadScaleInc="49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B0DAB-2483-45C3-B835-5CE867354D19}" type="pres">
      <dgm:prSet presAssocID="{B70709F5-C85B-4196-9C7D-0BC40BF36869}" presName="parTrans" presStyleLbl="bgSibTrans2D1" presStyleIdx="2" presStyleCnt="3" custScaleX="114568"/>
      <dgm:spPr/>
      <dgm:t>
        <a:bodyPr/>
        <a:lstStyle/>
        <a:p>
          <a:endParaRPr lang="ru-RU"/>
        </a:p>
      </dgm:t>
    </dgm:pt>
    <dgm:pt modelId="{CEDF561F-49FF-4173-AA00-B567F622AF4C}" type="pres">
      <dgm:prSet presAssocID="{A2BC62D7-E7CD-4B8D-B07E-C9C0937668D2}" presName="node" presStyleLbl="node1" presStyleIdx="2" presStyleCnt="3" custScaleX="147695" custScaleY="154399" custRadScaleRad="108991" custRadScaleInc="38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62B681-B878-4EE1-B9F3-7DB64B25AE33}" type="presOf" srcId="{B70709F5-C85B-4196-9C7D-0BC40BF36869}" destId="{325B0DAB-2483-45C3-B835-5CE867354D19}" srcOrd="0" destOrd="0" presId="urn:microsoft.com/office/officeart/2005/8/layout/radial4"/>
    <dgm:cxn modelId="{8EF0BEAE-A1C7-4624-A05F-A0FEC87C6516}" type="presOf" srcId="{D06E2FE3-B53D-4491-8F07-F3F69F4899A4}" destId="{FE338581-89EF-427D-9C6D-C5DA79898C98}" srcOrd="0" destOrd="0" presId="urn:microsoft.com/office/officeart/2005/8/layout/radial4"/>
    <dgm:cxn modelId="{42320154-56C1-45CC-9378-FE41A981F79F}" srcId="{4ABA921F-166B-419E-9C51-5AA9B8D10EDD}" destId="{A4329988-6D6D-4DD3-8A89-EA798EC8EFB9}" srcOrd="0" destOrd="0" parTransId="{9D7F6A87-B9FC-4CC9-B18A-DD67A9A712E1}" sibTransId="{F426EC83-E89A-4F92-A341-1E9AF74CB953}"/>
    <dgm:cxn modelId="{820A75EF-CD3B-4762-BDFD-66F5AA143C08}" type="presOf" srcId="{A2BC62D7-E7CD-4B8D-B07E-C9C0937668D2}" destId="{CEDF561F-49FF-4173-AA00-B567F622AF4C}" srcOrd="0" destOrd="0" presId="urn:microsoft.com/office/officeart/2005/8/layout/radial4"/>
    <dgm:cxn modelId="{E063A05C-3CC2-4F4F-A564-B7A4B48935CC}" type="presOf" srcId="{57418E3B-610E-4DDF-B1B0-139BF23C3AA3}" destId="{015C5B35-5F4E-4054-8AAA-B2E85F9E49A8}" srcOrd="0" destOrd="0" presId="urn:microsoft.com/office/officeart/2005/8/layout/radial4"/>
    <dgm:cxn modelId="{E12B6326-1F97-416B-B1DC-D14777B813CA}" srcId="{A4329988-6D6D-4DD3-8A89-EA798EC8EFB9}" destId="{D06E2FE3-B53D-4491-8F07-F3F69F4899A4}" srcOrd="0" destOrd="0" parTransId="{D68B1B00-4A16-459C-BE7A-53F8443E216F}" sibTransId="{57156BD1-4E76-4F5B-BB78-B4791E63E1A0}"/>
    <dgm:cxn modelId="{5D30C9A6-C396-47FE-BD8F-2763CB58C576}" srcId="{A4329988-6D6D-4DD3-8A89-EA798EC8EFB9}" destId="{57418E3B-610E-4DDF-B1B0-139BF23C3AA3}" srcOrd="1" destOrd="0" parTransId="{5A124B9A-46CA-4D3E-84EA-9C19489BC776}" sibTransId="{E2C5C38B-42EA-4B56-9CD8-E88648765281}"/>
    <dgm:cxn modelId="{C86DFEA3-4EAD-4205-A04C-BF39D6718D23}" type="presOf" srcId="{D68B1B00-4A16-459C-BE7A-53F8443E216F}" destId="{4113E59B-80B5-4EE3-A954-BE9163BF6B8C}" srcOrd="0" destOrd="0" presId="urn:microsoft.com/office/officeart/2005/8/layout/radial4"/>
    <dgm:cxn modelId="{190852E1-3EAA-4F70-9E89-255F39CCB689}" type="presOf" srcId="{5A124B9A-46CA-4D3E-84EA-9C19489BC776}" destId="{BA626C48-38CD-447D-9C84-B9C315341E4E}" srcOrd="0" destOrd="0" presId="urn:microsoft.com/office/officeart/2005/8/layout/radial4"/>
    <dgm:cxn modelId="{8E3692F6-E9AC-4DC6-BA53-FB8E47A8A755}" srcId="{A4329988-6D6D-4DD3-8A89-EA798EC8EFB9}" destId="{A2BC62D7-E7CD-4B8D-B07E-C9C0937668D2}" srcOrd="2" destOrd="0" parTransId="{B70709F5-C85B-4196-9C7D-0BC40BF36869}" sibTransId="{17F75467-EE8A-4DBA-97B9-DCA6AE9A8F84}"/>
    <dgm:cxn modelId="{AF3F9D8E-F174-4F13-A3EA-47294409DDD8}" type="presOf" srcId="{4ABA921F-166B-419E-9C51-5AA9B8D10EDD}" destId="{18899458-0644-469E-BCF3-C9FB1EC1B899}" srcOrd="0" destOrd="0" presId="urn:microsoft.com/office/officeart/2005/8/layout/radial4"/>
    <dgm:cxn modelId="{128EFBD5-6E93-4C67-B3A9-1C69CFCE2529}" type="presOf" srcId="{A4329988-6D6D-4DD3-8A89-EA798EC8EFB9}" destId="{24E7F84B-4CB7-4C8C-8920-4E460793880D}" srcOrd="0" destOrd="0" presId="urn:microsoft.com/office/officeart/2005/8/layout/radial4"/>
    <dgm:cxn modelId="{0B4121D6-D822-466D-9628-1726995F572A}" type="presParOf" srcId="{18899458-0644-469E-BCF3-C9FB1EC1B899}" destId="{24E7F84B-4CB7-4C8C-8920-4E460793880D}" srcOrd="0" destOrd="0" presId="urn:microsoft.com/office/officeart/2005/8/layout/radial4"/>
    <dgm:cxn modelId="{1C930A12-F309-4B81-9B20-F5F6AE45732C}" type="presParOf" srcId="{18899458-0644-469E-BCF3-C9FB1EC1B899}" destId="{4113E59B-80B5-4EE3-A954-BE9163BF6B8C}" srcOrd="1" destOrd="0" presId="urn:microsoft.com/office/officeart/2005/8/layout/radial4"/>
    <dgm:cxn modelId="{CD8F6A33-51D3-4AC4-89D8-3B03D8788A53}" type="presParOf" srcId="{18899458-0644-469E-BCF3-C9FB1EC1B899}" destId="{FE338581-89EF-427D-9C6D-C5DA79898C98}" srcOrd="2" destOrd="0" presId="urn:microsoft.com/office/officeart/2005/8/layout/radial4"/>
    <dgm:cxn modelId="{1729A81C-F2BE-42F4-8F5A-233271BD01CB}" type="presParOf" srcId="{18899458-0644-469E-BCF3-C9FB1EC1B899}" destId="{BA626C48-38CD-447D-9C84-B9C315341E4E}" srcOrd="3" destOrd="0" presId="urn:microsoft.com/office/officeart/2005/8/layout/radial4"/>
    <dgm:cxn modelId="{5FAB123B-F77B-4DF2-B9E7-EF4F01B75C52}" type="presParOf" srcId="{18899458-0644-469E-BCF3-C9FB1EC1B899}" destId="{015C5B35-5F4E-4054-8AAA-B2E85F9E49A8}" srcOrd="4" destOrd="0" presId="urn:microsoft.com/office/officeart/2005/8/layout/radial4"/>
    <dgm:cxn modelId="{359006A1-0101-4478-828B-FFFCDA708F28}" type="presParOf" srcId="{18899458-0644-469E-BCF3-C9FB1EC1B899}" destId="{325B0DAB-2483-45C3-B835-5CE867354D19}" srcOrd="5" destOrd="0" presId="urn:microsoft.com/office/officeart/2005/8/layout/radial4"/>
    <dgm:cxn modelId="{D1525C42-FDF3-43C9-B428-270386D02A4A}" type="presParOf" srcId="{18899458-0644-469E-BCF3-C9FB1EC1B899}" destId="{CEDF561F-49FF-4173-AA00-B567F622AF4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4D97CF-52E5-4D27-B07A-C805421B7323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7F0EE7-BB2E-428C-9B8E-7CA388EE2C40}">
      <dgm:prSet phldrT="[Текст]"/>
      <dgm:spPr/>
      <dgm:t>
        <a:bodyPr/>
        <a:lstStyle/>
        <a:p>
          <a:pPr algn="just"/>
          <a:r>
            <a:rPr lang="en-US" b="0" dirty="0" smtClean="0"/>
            <a:t>-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ABU NASR FAROBIY-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o’rta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asr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sharqining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mashhur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mutafakkiri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qadimgi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Yunon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falsafasining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Sharqdagi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eng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yirik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davomchisi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targ’ibotchisidir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Farobiy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qadimgi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Yunon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ilmlarining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chuqur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bilimdoni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bo’lgan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uning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Sharqda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tarqalishi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rivojiga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katta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xissa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qo’shgani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tufayli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- «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Sharq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Aristoteli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» - «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Muallimi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Soniy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» - «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Ikkinchi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muallim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» (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birinchi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muallim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Aristotel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ь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deb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ataydilar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Farobiy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ta'lim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tarbiyaga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bag’ishlangan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asarlarida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ta'lim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tarbiyaning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muhimligi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nimalarga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e'tibor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berish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zarurligi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ta'lim-tarbiya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usullari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uslubi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xaqida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fikr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yuritadi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«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Fozil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odamlar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shahri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», «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Baxt-saodatga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erishuv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to’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ђ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risida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» «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Aql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ma'nolari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kabi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asarlarida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ijtimoiy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tarbiyaviy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qarashlari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o’z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ifodasini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topgan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D172224-499D-4336-9E66-AFA9B963A2A3}" type="parTrans" cxnId="{1C31AEAE-2529-46C1-9613-BB52CBB971EA}">
      <dgm:prSet/>
      <dgm:spPr/>
      <dgm:t>
        <a:bodyPr/>
        <a:lstStyle/>
        <a:p>
          <a:endParaRPr lang="ru-RU"/>
        </a:p>
      </dgm:t>
    </dgm:pt>
    <dgm:pt modelId="{85A18D75-F30B-427A-9171-0DAE964541CB}" type="sibTrans" cxnId="{1C31AEAE-2529-46C1-9613-BB52CBB971EA}">
      <dgm:prSet/>
      <dgm:spPr/>
      <dgm:t>
        <a:bodyPr/>
        <a:lstStyle/>
        <a:p>
          <a:endParaRPr lang="ru-RU"/>
        </a:p>
      </dgm:t>
    </dgm:pt>
    <dgm:pt modelId="{D51A9D44-BE32-4550-8C99-6069981B4EF7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Tabiat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haqidagi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qarashlar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unga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bo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ђ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liq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ta'lim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tarbiyaning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rivojlantirish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bo’yicha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Farobiy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Beruniy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Ibn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Sinolarning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qarashlari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alohida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ahamiyatga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ega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Bular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haqida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qisqacha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to’htalib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o’tamiz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FE4D227-57A6-4946-84CC-FEA554998A64}" type="parTrans" cxnId="{68BD3FD4-9764-458E-A34D-5F4D512B1694}">
      <dgm:prSet/>
      <dgm:spPr/>
      <dgm:t>
        <a:bodyPr/>
        <a:lstStyle/>
        <a:p>
          <a:endParaRPr lang="ru-RU"/>
        </a:p>
      </dgm:t>
    </dgm:pt>
    <dgm:pt modelId="{33BB966D-16C2-4F0E-8BFD-824B4437F86B}" type="sibTrans" cxnId="{68BD3FD4-9764-458E-A34D-5F4D512B1694}">
      <dgm:prSet/>
      <dgm:spPr/>
      <dgm:t>
        <a:bodyPr/>
        <a:lstStyle/>
        <a:p>
          <a:endParaRPr lang="ru-RU"/>
        </a:p>
      </dgm:t>
    </dgm:pt>
    <dgm:pt modelId="{730F8B2C-04BC-4AED-8793-AEA9C2DE95EC}" type="pres">
      <dgm:prSet presAssocID="{764D97CF-52E5-4D27-B07A-C805421B73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F99026-BE46-46C6-8725-FA979383A766}" type="pres">
      <dgm:prSet presAssocID="{CC7F0EE7-BB2E-428C-9B8E-7CA388EE2C40}" presName="boxAndChildren" presStyleCnt="0"/>
      <dgm:spPr/>
    </dgm:pt>
    <dgm:pt modelId="{98E82D2A-ACE8-4021-8582-E08146B872BF}" type="pres">
      <dgm:prSet presAssocID="{CC7F0EE7-BB2E-428C-9B8E-7CA388EE2C40}" presName="parentTextBox" presStyleLbl="node1" presStyleIdx="0" presStyleCnt="2"/>
      <dgm:spPr/>
      <dgm:t>
        <a:bodyPr/>
        <a:lstStyle/>
        <a:p>
          <a:endParaRPr lang="ru-RU"/>
        </a:p>
      </dgm:t>
    </dgm:pt>
    <dgm:pt modelId="{C98B2881-FB57-4A89-AB29-6D364AA3712E}" type="pres">
      <dgm:prSet presAssocID="{33BB966D-16C2-4F0E-8BFD-824B4437F86B}" presName="sp" presStyleCnt="0"/>
      <dgm:spPr/>
    </dgm:pt>
    <dgm:pt modelId="{1A464AB2-3518-47A5-943E-A81ECABABC9C}" type="pres">
      <dgm:prSet presAssocID="{D51A9D44-BE32-4550-8C99-6069981B4EF7}" presName="arrowAndChildren" presStyleCnt="0"/>
      <dgm:spPr/>
    </dgm:pt>
    <dgm:pt modelId="{E4917F78-A70D-4084-B2EA-1A3EDAF82768}" type="pres">
      <dgm:prSet presAssocID="{D51A9D44-BE32-4550-8C99-6069981B4EF7}" presName="parentTextArrow" presStyleLbl="node1" presStyleIdx="1" presStyleCnt="2" custScaleY="29579"/>
      <dgm:spPr/>
      <dgm:t>
        <a:bodyPr/>
        <a:lstStyle/>
        <a:p>
          <a:endParaRPr lang="ru-RU"/>
        </a:p>
      </dgm:t>
    </dgm:pt>
  </dgm:ptLst>
  <dgm:cxnLst>
    <dgm:cxn modelId="{C50DDF8B-8163-4739-AAD2-318A5C951C4F}" type="presOf" srcId="{CC7F0EE7-BB2E-428C-9B8E-7CA388EE2C40}" destId="{98E82D2A-ACE8-4021-8582-E08146B872BF}" srcOrd="0" destOrd="0" presId="urn:microsoft.com/office/officeart/2005/8/layout/process4"/>
    <dgm:cxn modelId="{68BD3FD4-9764-458E-A34D-5F4D512B1694}" srcId="{764D97CF-52E5-4D27-B07A-C805421B7323}" destId="{D51A9D44-BE32-4550-8C99-6069981B4EF7}" srcOrd="0" destOrd="0" parTransId="{AFE4D227-57A6-4946-84CC-FEA554998A64}" sibTransId="{33BB966D-16C2-4F0E-8BFD-824B4437F86B}"/>
    <dgm:cxn modelId="{1C31AEAE-2529-46C1-9613-BB52CBB971EA}" srcId="{764D97CF-52E5-4D27-B07A-C805421B7323}" destId="{CC7F0EE7-BB2E-428C-9B8E-7CA388EE2C40}" srcOrd="1" destOrd="0" parTransId="{CD172224-499D-4336-9E66-AFA9B963A2A3}" sibTransId="{85A18D75-F30B-427A-9171-0DAE964541CB}"/>
    <dgm:cxn modelId="{8661345C-E55A-4305-A9C3-E18D273ACB0E}" type="presOf" srcId="{764D97CF-52E5-4D27-B07A-C805421B7323}" destId="{730F8B2C-04BC-4AED-8793-AEA9C2DE95EC}" srcOrd="0" destOrd="0" presId="urn:microsoft.com/office/officeart/2005/8/layout/process4"/>
    <dgm:cxn modelId="{9F28AEB0-FA1C-4369-8592-FBCA2A37B442}" type="presOf" srcId="{D51A9D44-BE32-4550-8C99-6069981B4EF7}" destId="{E4917F78-A70D-4084-B2EA-1A3EDAF82768}" srcOrd="0" destOrd="0" presId="urn:microsoft.com/office/officeart/2005/8/layout/process4"/>
    <dgm:cxn modelId="{6BD5BFC8-D7D5-430C-B301-3151425CA0FC}" type="presParOf" srcId="{730F8B2C-04BC-4AED-8793-AEA9C2DE95EC}" destId="{C7F99026-BE46-46C6-8725-FA979383A766}" srcOrd="0" destOrd="0" presId="urn:microsoft.com/office/officeart/2005/8/layout/process4"/>
    <dgm:cxn modelId="{7FD1F346-D191-4DC3-B59D-E71FF0869B7C}" type="presParOf" srcId="{C7F99026-BE46-46C6-8725-FA979383A766}" destId="{98E82D2A-ACE8-4021-8582-E08146B872BF}" srcOrd="0" destOrd="0" presId="urn:microsoft.com/office/officeart/2005/8/layout/process4"/>
    <dgm:cxn modelId="{6B589A5B-DF11-45DC-A126-C3ADE57FB544}" type="presParOf" srcId="{730F8B2C-04BC-4AED-8793-AEA9C2DE95EC}" destId="{C98B2881-FB57-4A89-AB29-6D364AA3712E}" srcOrd="1" destOrd="0" presId="urn:microsoft.com/office/officeart/2005/8/layout/process4"/>
    <dgm:cxn modelId="{D9E377E5-D7FB-4F8C-9C24-160F89D019DB}" type="presParOf" srcId="{730F8B2C-04BC-4AED-8793-AEA9C2DE95EC}" destId="{1A464AB2-3518-47A5-943E-A81ECABABC9C}" srcOrd="2" destOrd="0" presId="urn:microsoft.com/office/officeart/2005/8/layout/process4"/>
    <dgm:cxn modelId="{3FB1201F-FD55-4F67-A85B-A25ADCBB82D8}" type="presParOf" srcId="{1A464AB2-3518-47A5-943E-A81ECABABC9C}" destId="{E4917F78-A70D-4084-B2EA-1A3EDAF8276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7F84B-4CB7-4C8C-8920-4E460793880D}">
      <dsp:nvSpPr>
        <dsp:cNvPr id="0" name=""/>
        <dsp:cNvSpPr/>
      </dsp:nvSpPr>
      <dsp:spPr>
        <a:xfrm>
          <a:off x="247044" y="4198174"/>
          <a:ext cx="4333470" cy="27421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Sharq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«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Uyg’onish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davri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» 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da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 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ilm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-fan 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rivojlanishi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uch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yo’nalishda</a:t>
          </a:r>
          <a:r>
            <a:rPr lang="en-US" sz="28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bo’ldi</a:t>
          </a:r>
          <a:endParaRPr lang="ru-RU" sz="2800" kern="1200" dirty="0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7044" y="4198174"/>
        <a:ext cx="4333470" cy="2742117"/>
      </dsp:txXfrm>
    </dsp:sp>
    <dsp:sp modelId="{4113E59B-80B5-4EE3-A954-BE9163BF6B8C}">
      <dsp:nvSpPr>
        <dsp:cNvPr id="0" name=""/>
        <dsp:cNvSpPr/>
      </dsp:nvSpPr>
      <dsp:spPr>
        <a:xfrm rot="21426874">
          <a:off x="4528449" y="4975696"/>
          <a:ext cx="3003195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38581-89EF-427D-9C6D-C5DA79898C98}">
      <dsp:nvSpPr>
        <dsp:cNvPr id="0" name=""/>
        <dsp:cNvSpPr/>
      </dsp:nvSpPr>
      <dsp:spPr>
        <a:xfrm>
          <a:off x="5462709" y="3933051"/>
          <a:ext cx="3743724" cy="27763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Uchinchi</a:t>
          </a:r>
          <a:r>
            <a:rPr lang="en-US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ta'limiy-ahloqiy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bu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sohada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qomusiy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olimlar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o’z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qarashlarini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ijtimoiy-falsafiy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ilmiy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asarlari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tarkibida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yoki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ahloqiy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asarlarida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bayon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etkanlar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0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62709" y="3933051"/>
        <a:ext cx="3743724" cy="2776317"/>
      </dsp:txXfrm>
    </dsp:sp>
    <dsp:sp modelId="{BA626C48-38CD-447D-9C84-B9C315341E4E}">
      <dsp:nvSpPr>
        <dsp:cNvPr id="0" name=""/>
        <dsp:cNvSpPr/>
      </dsp:nvSpPr>
      <dsp:spPr>
        <a:xfrm rot="19179176">
          <a:off x="3402573" y="2577634"/>
          <a:ext cx="4097535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5C5B35-5F4E-4054-8AAA-B2E85F9E49A8}">
      <dsp:nvSpPr>
        <dsp:cNvPr id="0" name=""/>
        <dsp:cNvSpPr/>
      </dsp:nvSpPr>
      <dsp:spPr>
        <a:xfrm>
          <a:off x="4945047" y="-82291"/>
          <a:ext cx="4135468" cy="3489572"/>
        </a:xfrm>
        <a:prstGeom prst="roundRect">
          <a:avLst>
            <a:gd name="adj" fmla="val 10000"/>
          </a:avLst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Ikkinchi</a:t>
          </a:r>
          <a:r>
            <a:rPr lang="en-US" sz="2400" b="1" kern="120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b="1" kern="120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ijtimoiy-falsafiy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bunda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falsafa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tarix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mantiq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ruxshunoslik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notiqlik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boshqa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fanlar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bu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sohada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Farobiy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al-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Kixdiy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Ibn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Sino, Muhammad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Narshahiy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kabilar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faoliyat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ko’rsatgan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.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Yuqorida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aytib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o’tilgan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olimlar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qomusiy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olimlardir</a:t>
          </a:r>
          <a:r>
            <a:rPr lang="en-US" sz="24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. </a:t>
          </a:r>
          <a:endParaRPr lang="ru-RU" sz="2400" kern="1200" dirty="0">
            <a:solidFill>
              <a:schemeClr val="tx1">
                <a:lumMod val="95000"/>
                <a:lumOff val="5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945047" y="-82291"/>
        <a:ext cx="4135468" cy="3489572"/>
      </dsp:txXfrm>
    </dsp:sp>
    <dsp:sp modelId="{325B0DAB-2483-45C3-B835-5CE867354D19}">
      <dsp:nvSpPr>
        <dsp:cNvPr id="0" name=""/>
        <dsp:cNvSpPr/>
      </dsp:nvSpPr>
      <dsp:spPr>
        <a:xfrm rot="16198087">
          <a:off x="1193177" y="2598887"/>
          <a:ext cx="2438355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F561F-49FF-4173-AA00-B567F622AF4C}">
      <dsp:nvSpPr>
        <dsp:cNvPr id="0" name=""/>
        <dsp:cNvSpPr/>
      </dsp:nvSpPr>
      <dsp:spPr>
        <a:xfrm>
          <a:off x="387033" y="252694"/>
          <a:ext cx="4049459" cy="3386613"/>
        </a:xfrm>
        <a:prstGeom prst="roundRect">
          <a:avLst>
            <a:gd name="adj" fmla="val 10000"/>
          </a:avLst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Birinchi</a:t>
          </a:r>
          <a:r>
            <a:rPr lang="en-US" sz="2000" b="1" kern="120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yo’nalish</a:t>
          </a:r>
          <a:r>
            <a:rPr lang="en-US" sz="2000" b="1" kern="120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matematika-tibiiyot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yo’nalishi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bularga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matematika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astronomiya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Kimyo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geografiya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dorishunoslik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kabi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fanlar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kiritilib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al-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Xorazmiy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Ahmad Far</a:t>
          </a:r>
          <a:r>
            <a:rPr lang="ru-RU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ђ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oniylar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matematikaga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Zakariyo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ar-Roziy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Kimyo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tibbiyotga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ibn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Sino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tibiiyot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falsafa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Beruniy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tibbiyotga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Jurjoniy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tibbiyot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falsafaga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oid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yirik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asarlar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yaratdilar</a:t>
          </a: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>
            <a:solidFill>
              <a:schemeClr val="tx1">
                <a:lumMod val="95000"/>
                <a:lumOff val="5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87033" y="252694"/>
        <a:ext cx="4049459" cy="3386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82D2A-ACE8-4021-8582-E08146B872BF}">
      <dsp:nvSpPr>
        <dsp:cNvPr id="0" name=""/>
        <dsp:cNvSpPr/>
      </dsp:nvSpPr>
      <dsp:spPr>
        <a:xfrm>
          <a:off x="0" y="2095537"/>
          <a:ext cx="9001156" cy="47617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kern="1200" dirty="0" smtClean="0"/>
            <a:t>-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ABU NASR FAROBIY-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o’rta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asr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sharqining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mashhur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mutafakkiri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qadimgi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Yunon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falsafasining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Sharqdagi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eng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yirik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davomchisi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targ’ibotchisidir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Farobiy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qadimgi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Yunon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ilmlarining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chuqur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bilimdoni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bo’lgan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uning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Sharqda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tarqalishi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rivojiga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katta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xissa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qo’shgani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tufayli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uni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- «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Sharq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Aristoteli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» - «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Muallimi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Soniy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» - «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Ikkinchi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muallim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» (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birinchi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muallim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Aristotel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ь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deb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ataydilar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5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Farobiy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ta'lim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tarbiyaga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bag’ishlangan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asarlarida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ta'lim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tarbiyaning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muhimligi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unda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nimalarga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e'tibor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berish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zarurligi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ta'lim-tarbiya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usullari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uslubi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xaqida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fikr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yuritadi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. «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Fozil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odamlar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shahri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», «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Baxt-saodatga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erishuv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to’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ђ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risida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» «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Aql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ma'nolari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kabi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asarlarida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ijtimoiy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tarbiyaviy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qarashlari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o’z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ifodasini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err="1" smtClean="0">
              <a:latin typeface="Times New Roman" pitchFamily="18" charset="0"/>
              <a:cs typeface="Times New Roman" pitchFamily="18" charset="0"/>
            </a:rPr>
            <a:t>topgan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95537"/>
        <a:ext cx="9001156" cy="4761772"/>
      </dsp:txXfrm>
    </dsp:sp>
    <dsp:sp modelId="{E4917F78-A70D-4084-B2EA-1A3EDAF82768}">
      <dsp:nvSpPr>
        <dsp:cNvPr id="0" name=""/>
        <dsp:cNvSpPr/>
      </dsp:nvSpPr>
      <dsp:spPr>
        <a:xfrm rot="10800000">
          <a:off x="0" y="714"/>
          <a:ext cx="9001156" cy="2166249"/>
        </a:xfrm>
        <a:prstGeom prst="upArrowCallout">
          <a:avLst/>
        </a:prstGeom>
        <a:solidFill>
          <a:schemeClr val="accent1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Tabiat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haqidagi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qarashlar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unga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bo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ђ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liq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ta'lim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tarbiyaning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rivojlantirish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bo’yicha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Farobiy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Beruniy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Ibn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Sinolarning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qarashlari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alohida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ahamiyatga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ega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Bular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haqida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qisqacha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to’htalib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o’tamiz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714"/>
        <a:ext cx="9001156" cy="1407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D30865-E516-4F92-B66D-3B4F29253AC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0F5518-489D-473B-A632-8158ACB96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302897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S</a:t>
            </a:r>
            <a:r>
              <a:rPr lang="uz-Cyrl-UZ" sz="3600" dirty="0" smtClean="0"/>
              <a:t>HARQNING UYG’ONISH DAVRI VA UNDA TA’LIM-TARBIYA MASALALARINING </a:t>
            </a:r>
            <a:r>
              <a:rPr lang="en-US" sz="3600" dirty="0" smtClean="0"/>
              <a:t>R</a:t>
            </a:r>
            <a:r>
              <a:rPr lang="uz-Cyrl-UZ" sz="3600" dirty="0" smtClean="0"/>
              <a:t>IVOJLANTIRILISHI JADIDLAR MAKTABIDA TABIATSHUNOSLIKNI O`QITISHNING O`ZIGA XOS XUSUSIYATLARI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9144000" cy="84221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MA’RUZACHI: SALIMOVA SARVINOZ</a:t>
            </a:r>
          </a:p>
          <a:p>
            <a:pPr algn="l"/>
            <a:r>
              <a:rPr lang="en-US" sz="3200" b="1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FARXODOVNA</a:t>
            </a:r>
            <a:endParaRPr lang="ru-RU" sz="3200" b="1" dirty="0">
              <a:solidFill>
                <a:schemeClr val="bg1"/>
              </a:solidFill>
              <a:cs typeface="Aparajita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rot="821410">
            <a:off x="-195614" y="2501308"/>
            <a:ext cx="3440066" cy="2719481"/>
          </a:xfrm>
          <a:prstGeom prst="teardrop">
            <a:avLst>
              <a:gd name="adj" fmla="val 171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Sino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o’qituvchining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kerakligi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to’g`risida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qator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fikrlarni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bayon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quyidagilardir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0"/>
            <a:ext cx="2448272" cy="2249421"/>
            <a:chOff x="-29809" y="-45993"/>
            <a:chExt cx="3007104" cy="263534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-29809" y="-45993"/>
              <a:ext cx="3007104" cy="263534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2635355"/>
                <a:satOff val="21297"/>
                <a:lumOff val="-26079"/>
                <a:alphaOff val="0"/>
              </a:schemeClr>
            </a:fillRef>
            <a:effectRef idx="0">
              <a:schemeClr val="accent2">
                <a:hueOff val="-12635355"/>
                <a:satOff val="21297"/>
                <a:lumOff val="-2607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ru-RU" dirty="0"/>
            </a:p>
          </p:txBody>
        </p:sp>
        <p:sp>
          <p:nvSpPr>
            <p:cNvPr id="7" name="Скругленный прямоугольник 4"/>
            <p:cNvSpPr/>
            <p:nvPr/>
          </p:nvSpPr>
          <p:spPr>
            <a:xfrm>
              <a:off x="299766" y="207094"/>
              <a:ext cx="2613285" cy="2193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bolalar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bilan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muomulada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bosiq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jiddiy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bo’lish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24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347864" y="0"/>
            <a:ext cx="2448272" cy="2232249"/>
            <a:chOff x="412412" y="-438720"/>
            <a:chExt cx="3007104" cy="2635348"/>
          </a:xfrm>
          <a:solidFill>
            <a:srgbClr val="FF0000"/>
          </a:solidFill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12412" y="-438720"/>
              <a:ext cx="3007104" cy="26353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2635355"/>
                <a:satOff val="21297"/>
                <a:lumOff val="-26079"/>
                <a:alphaOff val="0"/>
              </a:schemeClr>
            </a:fillRef>
            <a:effectRef idx="0">
              <a:schemeClr val="accent2">
                <a:hueOff val="-12635355"/>
                <a:satOff val="21297"/>
                <a:lumOff val="-2607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ru-RU" dirty="0"/>
            </a:p>
          </p:txBody>
        </p:sp>
        <p:sp>
          <p:nvSpPr>
            <p:cNvPr id="10" name="Скругленный прямоугольник 4"/>
            <p:cNvSpPr/>
            <p:nvPr/>
          </p:nvSpPr>
          <p:spPr>
            <a:xfrm>
              <a:off x="589300" y="-216015"/>
              <a:ext cx="2613285" cy="23674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berilayotgan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bilimni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talabalar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qanday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o’zlashtirib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olayotganiga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e`tibor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berish</a:t>
              </a:r>
              <a:r>
                <a:rPr 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6228184" y="0"/>
            <a:ext cx="2448272" cy="2232249"/>
          </a:xfrm>
          <a:prstGeom prst="roundRect">
            <a:avLst>
              <a:gd name="adj" fmla="val 100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2635355"/>
              <a:satOff val="21297"/>
              <a:lumOff val="-26079"/>
              <a:alphaOff val="0"/>
            </a:schemeClr>
          </a:fillRef>
          <a:effectRef idx="0">
            <a:schemeClr val="accent2">
              <a:hueOff val="-12635355"/>
              <a:satOff val="21297"/>
              <a:lumOff val="-2607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3" name="Скругленный прямоугольник 4"/>
          <p:cNvSpPr/>
          <p:nvPr/>
        </p:nvSpPr>
        <p:spPr>
          <a:xfrm>
            <a:off x="6228184" y="188640"/>
            <a:ext cx="2127639" cy="1816730"/>
          </a:xfrm>
          <a:prstGeom prst="rect">
            <a:avLst/>
          </a:prstGeom>
          <a:solidFill>
            <a:srgbClr val="00B0F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ta`limda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shakllardan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800" kern="1200" dirty="0">
              <a:solidFill>
                <a:srgbClr val="FFFF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32040" y="2348880"/>
            <a:ext cx="3672408" cy="1800200"/>
          </a:xfrm>
          <a:prstGeom prst="roundRect">
            <a:avLst>
              <a:gd name="adj" fmla="val 10000"/>
            </a:avLst>
          </a:pr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2635355"/>
              <a:satOff val="21297"/>
              <a:lumOff val="-26079"/>
              <a:alphaOff val="0"/>
            </a:schemeClr>
          </a:fillRef>
          <a:effectRef idx="0">
            <a:schemeClr val="accent2">
              <a:hueOff val="-12635355"/>
              <a:satOff val="21297"/>
              <a:lumOff val="-2607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talabaning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xotirasi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bilimlarini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egallash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qobiliyati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shaxsiy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xususiyatlarini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9664" y="4365104"/>
            <a:ext cx="3024336" cy="2492896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2635355"/>
              <a:satOff val="21297"/>
              <a:lumOff val="-26079"/>
              <a:alphaOff val="0"/>
            </a:schemeClr>
          </a:fillRef>
          <a:effectRef idx="0">
            <a:schemeClr val="accent2">
              <a:hueOff val="-12635355"/>
              <a:satOff val="21297"/>
              <a:lumOff val="-2607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fanga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qiziqtira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berilayotgan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bilimlarni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muhimlarini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87824" y="4365104"/>
            <a:ext cx="3024336" cy="2492896"/>
          </a:xfrm>
          <a:prstGeom prst="roundRect">
            <a:avLst>
              <a:gd name="adj" fmla="val 1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2635355"/>
              <a:satOff val="21297"/>
              <a:lumOff val="-26079"/>
              <a:alphaOff val="0"/>
            </a:schemeClr>
          </a:fillRef>
          <a:effectRef idx="0">
            <a:schemeClr val="accent2">
              <a:hueOff val="-12635355"/>
              <a:satOff val="21297"/>
              <a:lumOff val="-2607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bilimlarni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talablarga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tushunarli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yoshi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darajasiga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ravishda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so’zning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xissiyotini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uyg`otish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darajasida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bo’lishiga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erishish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zarur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Xulosa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aytganda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Sinoning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ta`lim-tarbiyaviy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qarashlarida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insonning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ham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ahloqiy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tomondan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rivojlanishi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kamolga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yetishining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mezoni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talqin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TURKISTON JADIDCHILIK HARAKATIDA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TA`LIM VA TARBIYA.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196752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so’zi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arabcha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so’z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»,  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jadidchilik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yangilik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tarafdorlari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ma`noni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XIX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oxiri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-XX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boshlarida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Turkistonda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mustamlakachiligining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kuchayishi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natijasida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o’lkada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jadidchilik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xarakatining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vujudga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sabab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Misr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Turkiya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Kavkaz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Turkiston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o’lkalarda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siyosiy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oqim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yuzaga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davrining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ilg`or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kishilaridir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kishilar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jamiyatning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tabaqasiga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mansubligidan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qat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nazar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yangilik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taraqqiyot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ma`rifat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madaniyat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tarafdori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chiqdilar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Jadidlar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ma`rifati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ketganda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dastlab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Qirimlik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Ismoil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Gaspirinskiyni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tilga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Rossiya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musulmonlari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orasida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maktabi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jadida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“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maktabiga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”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soldi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Ismoil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Gasprinskiy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taklif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jadid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maktabining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tuzilishi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darslarning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qilinishi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metodikasi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Yevropa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tizimiga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yaqin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madrasalarni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isloh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dunyoviy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fanlarni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masalalarini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ko’tardi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diniy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fanlar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tibbiyot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kimyo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fanlarni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o’rganish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zarurligi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so’z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yuritadi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I.Gasprinskiy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targ`ib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jadid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maktablarini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ettirish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joylarga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safar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Turkistonda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ham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mahalliy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dastlabki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maktablari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ochishga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muvaffaq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bo’ldi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  <p:transition spd="med">
    <p:wheel spokes="2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qarashlari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ilg`or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fikrlar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boydir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odob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ahloq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fikrlari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asosan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qadimdan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islom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olamida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qarashlar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negizida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shakllangan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ajdodlardan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umuman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musulmonlarga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diyonatli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sahovatli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xushahloq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xushmuomula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singari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hislatlarni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qildilar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Ayni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zamonda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qarashlarida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tushuncha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paydo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muhit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zamon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sharoitning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to’g`risidagi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qarashdir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pedagogikasi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ijtimoiy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talablari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ehtiyojlarini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hisobga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o’zlarigacha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Sharq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pedagogikasidan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qadam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siljish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 spokes="2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de-DE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Mahmudxo’ja</a:t>
            </a:r>
            <a:r>
              <a:rPr lang="de-DE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Behbudiy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908720"/>
            <a:ext cx="8424936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Turkistonda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jadidlar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harakati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asoschilaridan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biri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jahonga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mashxur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bo’lgan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geografiyashunos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atoqli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jamoat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arbobi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buyuk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islomshunos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pedagog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olimdir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de-DE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2420888"/>
            <a:ext cx="8424936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o’lkada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yangicha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usuldagi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maktablarning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etilishni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targ`ibotchilaridan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amaliyotchilaridan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de-DE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005064"/>
            <a:ext cx="8424936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Behbudiy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jadid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maktabining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qonun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qoidalarini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I.Gasprinskiy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maqolalaridan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o’rganadi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5157192"/>
            <a:ext cx="8424936" cy="156966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jadid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maktablari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qancha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darsliklar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yozdi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Qisqacha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jo’g`rofiya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maktubi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Aholi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jo’g`rofiyasiga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kirish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Rossiyaning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qisqacha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jo’g`rofiyasi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Amaliyot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islomi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Islomning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qisqacha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tarixi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Behbudiyning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islohida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xodisa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bo’ldi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davrda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darsliklar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nazariy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amaliy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qo’llaniladi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Behbudiy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Turkistonning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kelajagi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kadrlarida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mutaxassislarida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o’qimishli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yoshlarida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maqolasida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taraqqiyotga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beradigan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kadr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tarbiyalab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yetishtirish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masalasini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qo’yardi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Munavvar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Abdurashidxon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o’g`li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XX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choragida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Turkistondagida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Rossiya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musulmoni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ziyolilari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orasida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Jamoatchilik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maktablari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asoschisi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mohir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muallim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darslik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o’quv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kitoblari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muallifi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jamoat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arbobi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hurmat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tilga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olardi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Munavvar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yoshlarni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yuborishni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fanni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o’rganishni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targ`ib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1916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Toshkentda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yig`ilishda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nutq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so’zlab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o’zbek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ziyoli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bolalarining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Germaniyaga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o’qitishga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muhtojmiz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o’qib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kelsalar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millatga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xizmat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oladilar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Munavvar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tillarini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mukammal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Munavvar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1917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oyida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taraqqiyparvar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musulmon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yoshlari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ruxoniylar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o’tgan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quriltoyda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Sho’roi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islomiya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jamiyati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raisini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muovini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saylanadi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Natijada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ilg`or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fikrli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atrofida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to’plana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boshlaydi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404664"/>
            <a:ext cx="8229600" cy="4525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A.Avloniy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jadid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to’rt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qismdan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yoxud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she`rlar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muallim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Turkiy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guliston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yoxud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ahloq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muallim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gulistoni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o’qish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yaratdi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dunyo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halqlari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ulug`lab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halqini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dunyoviy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egallashga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madaniyatli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ma`rifatli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bo’lishga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chaqiradi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40466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Avloniy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bola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tarbiyasining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nisbiy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ravishda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quyidagi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to’rt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bo’limga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ajratadi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Tarbiyaning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zamoni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Badan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tarbiyasi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Fikr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tarbiyasi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Ahloq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tarbiyasi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z-Cyrl-UZ" sz="3200" b="1" dirty="0" smtClean="0">
                <a:latin typeface="Times New Roman" pitchFamily="18" charset="0"/>
                <a:cs typeface="Times New Roman" pitchFamily="18" charset="0"/>
              </a:rPr>
              <a:t>Uyg’onish davri.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z-Cyrl-UZ" sz="3200" b="1" dirty="0" smtClean="0">
                <a:latin typeface="Times New Roman" pitchFamily="18" charset="0"/>
                <a:cs typeface="Times New Roman" pitchFamily="18" charset="0"/>
              </a:rPr>
              <a:t>2.Abu nasr Farobiyning ta'lim tarbiya haqidagi qarashlari.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z-Cyrl-UZ" sz="3200" b="1" dirty="0" smtClean="0">
                <a:latin typeface="Times New Roman" pitchFamily="18" charset="0"/>
                <a:cs typeface="Times New Roman" pitchFamily="18" charset="0"/>
              </a:rPr>
              <a:t>3.Abu Rayxon Beruniyning ta'lim-tarbiya haqidagi qarashlari.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z-Cyrl-UZ" sz="3200" b="1" dirty="0" smtClean="0">
                <a:latin typeface="Times New Roman" pitchFamily="18" charset="0"/>
                <a:cs typeface="Times New Roman" pitchFamily="18" charset="0"/>
              </a:rPr>
              <a:t>4.Ibn Sinoning ta'lim - tarbiya haqidagi qarashlari.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z-Cyrl-UZ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Rеja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5026563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Abdurauf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Fitrat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XX-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boshlarida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mustaqilligi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millat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farovonligi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kurashgan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jadidchilik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xarakati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namoyondalaridan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siyosat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arbobi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mohir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pedagog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ma`rifatparvardir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Fitrat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o’zbek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olimlari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ichida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o’sha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davrda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professor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unvoniga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olimdir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Fitrat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asarlarida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ta`lim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maqsadlari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maktab-maorif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ishlari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usullarini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vositalari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ma`rifatli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insonlarni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tarbiyalash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yo’llari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to’xtalgan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Fitrat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yoshlarni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tillarni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o’rganishga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da`vat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mamlakatni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rivojlanishi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madaniyatidan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xabardor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bilardi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496944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Taniqli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olim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Jo’ra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Yo’ldoshev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o’zining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Ta`lim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istiqloli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yo’lida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nomli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kitobida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Shakuriy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ishlari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fikr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A.Shakuriy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o’qish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uslubidagi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yangilikning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ahamiyati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shundaki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birinchidan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o’sha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davrda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usullarini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qo’llamaydi</a:t>
            </a:r>
            <a:r>
              <a:rPr lang="en-US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Ikkinchidan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yoshdagi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o’g`il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qiz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bolalarni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uslubini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joriy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Uchinchidan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bolalarni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tilisida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o’qitishga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qat`iy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rioya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tillarni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o’rganishga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da`vat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etdi</a:t>
            </a:r>
            <a:r>
              <a:rPr lang="en-US" sz="2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To’rtinchidan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usul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maktablari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sodda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tushunarli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tilda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darsliklar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tuzib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nashr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etdi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Beshinchidan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maktablariga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musiqa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darsliklarini</a:t>
            </a:r>
            <a:r>
              <a:rPr lang="en-US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kiritdi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E’TIBORINGIZ </a:t>
            </a:r>
          </a:p>
          <a:p>
            <a:pPr algn="ctr">
              <a:buNone/>
            </a:pPr>
            <a:r>
              <a:rPr lang="ru-RU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UCHUN RAXMAT!!!</a:t>
            </a:r>
          </a:p>
          <a:p>
            <a:pPr>
              <a:buNone/>
            </a:pPr>
            <a:endParaRPr lang="ru-RU" sz="8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O’zbekcha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Ruscha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Ingilizcha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Bilim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Знание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Education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Ta’lim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Education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Ta’rbiya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Библиография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Definition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Ilm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Получение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Knowledge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Uzviylik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Длительность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Membership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Izchillik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Последовательность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Consistent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Nazariya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Теория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Theory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Fan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Фань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Board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Texnika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Техника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Technology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Amaliy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Практический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Practical</a:t>
                      </a:r>
                      <a:endParaRPr lang="ru-RU" sz="2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br>
              <a:rPr lang="ru-RU" dirty="0" smtClean="0"/>
            </a:br>
            <a:r>
              <a:rPr lang="es-ES" i="1" dirty="0" smtClean="0">
                <a:latin typeface="Algerian" pitchFamily="82" charset="0"/>
              </a:rPr>
              <a:t>Atamalar  lug’ati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wheel spokes="2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40108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VII-XII asrlar davomida Markaziy Osiyoda madaniyat, ilm-fan beqiyos rivojlana bordi. Ayniqsa aniq fanlarga qiziqarli keskin orta boshladi. O’sha tarixiy davrda al-Xorazmiy, Farobiy, Farђoniy, Beruniy, Ibn Sino kabi olimlar dunyoga keldi. Ular ta'sirida dunyoviy ilmlar rivojlanadi. O’sha uluђ mutafakkirlar inson ma'naviy va tafakkur  dunyosini boyitishda insoniyat ongini, madaniy-ma'rifiy qarashlarini o’stirishda o’z davrida va keyinchalik ham asosiy rol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o’ynaydilar, inson kamolotiga doir beqiyos ta'limotni yaratadilar.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Bu davrda arab tili ilmiy va aloqa tili edi.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o’rtalariga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tojik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yuritila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boshlandi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Buxoroda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bozori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do’konlarida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olimlar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fozil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kishilar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uchrashib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-fan to’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ђ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risida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baxslar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yuritishar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Abu Ali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do’konlaridan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Farobiyning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Aristotel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metofizika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yozgan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sharxlarini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sotib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heel spokes="2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165618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71406" y="0"/>
          <a:ext cx="9001156" cy="685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1"/>
            <a:ext cx="8229600" cy="259228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ABU RAYXON BERUNIY 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jahon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fanining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taraqqiyotiga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ђ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oyat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xissa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qo’shgan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zo’r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iste'dod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tadqiqotchi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o’lmas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asarlari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jaxon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taraqqiyotida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benihoya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yuksak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ahamiyatga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molikdir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Beruniyning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asarlariga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Mineralogiya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Xindiston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Geodeziya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O’tmish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yodgorliklari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Saydana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kabilarniolish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Beruniy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yaratgan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asarining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kishi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ruxiyatiga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qobiliyatiga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toliqtirmaydigan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bo’lishiga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e'tibor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2708920"/>
            <a:ext cx="8568952" cy="3744416"/>
            <a:chOff x="-71422" y="3172370"/>
            <a:chExt cx="9144000" cy="499109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71422" y="3401692"/>
              <a:ext cx="9001156" cy="476177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71422" y="3172370"/>
              <a:ext cx="9001156" cy="476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just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5536" y="2959578"/>
            <a:ext cx="8280920" cy="30469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Beruniyning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ilmiy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bilimlarini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egallash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yo’llari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usullari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haqidagi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fikrlari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hozirgi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davr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uchun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ham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dolzarbdir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berishda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zeriktirmaslik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berishda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narsani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fanni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o’rgatavermaslik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uzviylik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izchillik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yangi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mavzularni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qiziqarli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asosan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ko’rgazmali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bayon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hakazoga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e'tibor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kerakligini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uqtiradi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Abu Ali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Sino </a:t>
            </a: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musulmon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Sharqning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qomusiy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aqli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jahon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madaniyatining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namoyondalaridan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Sino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o’rta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fanining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sohalari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falsafa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tibbiyot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tabiatshunoslik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adabiyot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asarlari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o’chmas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qoldirgan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davrida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Olimlar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unvoni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taqdirlandi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asarlariga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quyidagilarni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kiritish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qonunlari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», «Ash-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Shifo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», «Al-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Qonun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», «An-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Najot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Donishnoma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boshqalar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bolaga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birdaniga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kitobga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qo’ymaslik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ta`limda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yengildan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og`irga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borish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o’qitishda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jamoa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o’qitishga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e`tibor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bolalarning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qiziqishi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qobiliyatini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hisobga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o’qitishni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mashqlar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qo’shib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Sino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bolalarni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zarurligini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qayd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ta`limda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tomonlarga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rioya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zarurligini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ta`kidlaydi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1716</Words>
  <Application>Microsoft Office PowerPoint</Application>
  <PresentationFormat>Экран (4:3)</PresentationFormat>
  <Paragraphs>124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Algerian</vt:lpstr>
      <vt:lpstr>Aparajita</vt:lpstr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SHARQNING UYG’ONISH DAVRI VA UNDA TA’LIM-TARBIYA MASALALARINING RIVOJLANTIRILISHI JADIDLAR MAKTABIDA TABIATSHUNOSLIKNI O`QITISHNING O`ZIGA XOS XUSUSIYATLARI</vt:lpstr>
      <vt:lpstr>       Rеja:</vt:lpstr>
      <vt:lpstr>  Atamalar  lug’ati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Ibn Sino bilim olishda bolalarni maktabda o’qitish zarurligini qayd etar ekan, ta`limda quyidagi tomonlarga rioya qilish zarurligini ta`kidlaydi: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Mahmudxo’ja Behbudiy </vt:lpstr>
      <vt:lpstr>Презентация PowerPoint</vt:lpstr>
      <vt:lpstr>Презентация PowerPoint</vt:lpstr>
      <vt:lpstr>Презентация PowerPoint</vt:lpstr>
      <vt:lpstr>Avloniy - bola tarbiyasining nisbiy ravishda quyidagi to’rt bo’limga ajratadi. 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Biologiya fanidan DTSlari, o`quv dastur, darslik va o`quv qo`llanmalar tahlili.  (2 soat ma’ruza)</dc:title>
  <dc:creator>XTreme.ws</dc:creator>
  <cp:lastModifiedBy>Mahbuba</cp:lastModifiedBy>
  <cp:revision>41</cp:revision>
  <dcterms:created xsi:type="dcterms:W3CDTF">2016-04-05T06:29:35Z</dcterms:created>
  <dcterms:modified xsi:type="dcterms:W3CDTF">2021-02-16T14:05:30Z</dcterms:modified>
</cp:coreProperties>
</file>