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260" r:id="rId5"/>
    <p:sldId id="261" r:id="rId6"/>
    <p:sldId id="262" r:id="rId7"/>
    <p:sldId id="263" r:id="rId8"/>
    <p:sldId id="264" r:id="rId9"/>
    <p:sldId id="265" r:id="rId10"/>
    <p:sldId id="269" r:id="rId11"/>
    <p:sldId id="270" r:id="rId12"/>
    <p:sldId id="271" r:id="rId13"/>
    <p:sldId id="273" r:id="rId14"/>
    <p:sldId id="272" r:id="rId15"/>
    <p:sldId id="275" r:id="rId16"/>
    <p:sldId id="276" r:id="rId17"/>
    <p:sldId id="274" r:id="rId1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ADA"/>
    <a:srgbClr val="7BEBD8"/>
    <a:srgbClr val="8335E5"/>
    <a:srgbClr val="6B8DE1"/>
    <a:srgbClr val="6C92E1"/>
    <a:srgbClr val="6313DC"/>
    <a:srgbClr val="030553"/>
    <a:srgbClr val="7D4BC9"/>
    <a:srgbClr val="16286E"/>
    <a:srgbClr val="6524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52" autoAdjust="0"/>
  </p:normalViewPr>
  <p:slideViewPr>
    <p:cSldViewPr snapToGrid="0" showGuides="1">
      <p:cViewPr>
        <p:scale>
          <a:sx n="50" d="100"/>
          <a:sy n="50" d="100"/>
        </p:scale>
        <p:origin x="1500" y="594"/>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3A5E5A06-49CA-4CC1-87DE-FA77A677B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4D28F2D-D4F3-4E2B-A0F3-7AAFDE0BC58B}" type="datetime1">
              <a:rPr lang="ru-RU" smtClean="0"/>
              <a:pPr rtl="0"/>
              <a:t>16.02.2021</a:t>
            </a:fld>
            <a:endParaRPr lang="ru-RU" dirty="0"/>
          </a:p>
        </p:txBody>
      </p:sp>
      <p:sp>
        <p:nvSpPr>
          <p:cNvPr id="4" name="Нижний колонтитул 3">
            <a:extLst>
              <a:ext uri="{FF2B5EF4-FFF2-40B4-BE49-F238E27FC236}">
                <a16:creationId xmlns:a16="http://schemas.microsoft.com/office/drawing/2014/main" id="{6EE13074-6DA0-4561-A86B-2939D8B4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ru-RU" smtClean="0"/>
              <a:pPr rtl="0"/>
              <a:t>‹#›</a:t>
            </a:fld>
            <a:endParaRPr lang="ru-RU" dirty="0"/>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9951C-CA37-4221-943D-71E64EEEA549}" type="datetime1">
              <a:rPr lang="ru-RU" smtClean="0"/>
              <a:pPr/>
              <a:t>16.02.2021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ru-RU" noProof="0" smtClean="0"/>
              <a:pPr rtl="0"/>
              <a:t>‹#›</a:t>
            </a:fld>
            <a:endParaRPr lang="ru-RU"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6DF8F48A-6110-47DA-8521-A1D1FFD22FEF}" type="slidenum">
              <a:rPr lang="ru-RU" smtClean="0"/>
              <a:pPr rtl="0"/>
              <a:t>1</a:t>
            </a:fld>
            <a:endParaRPr lang="ru-RU" dirty="0"/>
          </a:p>
        </p:txBody>
      </p:sp>
    </p:spTree>
    <p:extLst>
      <p:ext uri="{BB962C8B-B14F-4D97-AF65-F5344CB8AC3E}">
        <p14:creationId xmlns:p14="http://schemas.microsoft.com/office/powerpoint/2010/main" val="151137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r>
              <a:rPr lang="ru-RU" dirty="0"/>
              <a:t> </a:t>
            </a:r>
          </a:p>
        </p:txBody>
      </p:sp>
      <p:sp>
        <p:nvSpPr>
          <p:cNvPr id="4" name="Номер слайда 3"/>
          <p:cNvSpPr>
            <a:spLocks noGrp="1"/>
          </p:cNvSpPr>
          <p:nvPr>
            <p:ph type="sldNum" sz="quarter" idx="10"/>
          </p:nvPr>
        </p:nvSpPr>
        <p:spPr/>
        <p:txBody>
          <a:bodyPr rtlCol="0"/>
          <a:lstStyle/>
          <a:p>
            <a:pPr rtl="0"/>
            <a:fld id="{6DF8F48A-6110-47DA-8521-A1D1FFD22FEF}" type="slidenum">
              <a:rPr lang="ru-RU" smtClean="0"/>
              <a:pPr rtl="0"/>
              <a:t>2</a:t>
            </a:fld>
            <a:endParaRPr lang="ru-RU" dirty="0"/>
          </a:p>
        </p:txBody>
      </p:sp>
    </p:spTree>
    <p:extLst>
      <p:ext uri="{BB962C8B-B14F-4D97-AF65-F5344CB8AC3E}">
        <p14:creationId xmlns:p14="http://schemas.microsoft.com/office/powerpoint/2010/main" val="204202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ru-RU" noProof="0"/>
              <a:t>Образец заголовка</a:t>
            </a:r>
            <a:endParaRPr lang="ru-RU" noProof="0" dirty="0"/>
          </a:p>
        </p:txBody>
      </p:sp>
      <p:sp>
        <p:nvSpPr>
          <p:cNvPr id="3" name="Подзаголовок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
        <p:nvSpPr>
          <p:cNvPr id="4" name="Дата 3">
            <a:extLst>
              <a:ext uri="{FF2B5EF4-FFF2-40B4-BE49-F238E27FC236}">
                <a16:creationId xmlns:a16="http://schemas.microsoft.com/office/drawing/2014/main" id="{7245F25D-6082-47DE-9B2C-675944DD1812}"/>
              </a:ext>
            </a:extLst>
          </p:cNvPr>
          <p:cNvSpPr>
            <a:spLocks noGrp="1"/>
          </p:cNvSpPr>
          <p:nvPr>
            <p:ph type="dt" sz="half" idx="10"/>
          </p:nvPr>
        </p:nvSpPr>
        <p:spPr/>
        <p:txBody>
          <a:bodyPr rtlCol="0"/>
          <a:lstStyle/>
          <a:p>
            <a:pPr rtl="0"/>
            <a:fld id="{1BCB67F5-0266-4F57-BCC8-CAA9673E5902}"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5E24B0FF-3B25-4E5C-A0A7-4E1636362153}"/>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11699625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81C24-32F4-4208-B651-CDCBFCD0312A}"/>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id="{89B044BD-4FA0-432C-95D7-517D2DE8C4B6}"/>
              </a:ext>
            </a:extLst>
          </p:cNvPr>
          <p:cNvSpPr>
            <a:spLocks noGrp="1"/>
          </p:cNvSpPr>
          <p:nvPr>
            <p:ph type="dt" sz="half" idx="10"/>
          </p:nvPr>
        </p:nvSpPr>
        <p:spPr/>
        <p:txBody>
          <a:bodyPr rtlCol="0"/>
          <a:lstStyle/>
          <a:p>
            <a:pPr rtl="0"/>
            <a:fld id="{1B5ADB00-8AAA-4C20-B03B-A012746A2014}"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AD17F283-FE61-4C9A-9E39-74D429C582C2}"/>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3103985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rtlCol="0"/>
          <a:lstStyle/>
          <a:p>
            <a:pPr rtl="0"/>
            <a:r>
              <a:rPr lang="ru-RU" noProof="0"/>
              <a:t>Образец заголовка</a:t>
            </a:r>
            <a:endParaRPr lang="ru-RU" noProof="0" dirty="0"/>
          </a:p>
        </p:txBody>
      </p:sp>
      <p:sp>
        <p:nvSpPr>
          <p:cNvPr id="3" name="Вертикальный текст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id="{34C92C56-63F3-4246-AAEE-2FBC89E80248}"/>
              </a:ext>
            </a:extLst>
          </p:cNvPr>
          <p:cNvSpPr>
            <a:spLocks noGrp="1"/>
          </p:cNvSpPr>
          <p:nvPr>
            <p:ph type="dt" sz="half" idx="10"/>
          </p:nvPr>
        </p:nvSpPr>
        <p:spPr/>
        <p:txBody>
          <a:bodyPr rtlCol="0"/>
          <a:lstStyle/>
          <a:p>
            <a:pPr rtl="0"/>
            <a:fld id="{7C0EA85A-0755-4D64-85AE-4D684CB44117}"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35C10319-C816-40EC-B1D0-FD9748E41D78}"/>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3603716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DADCE2-978E-4923-B0E9-4C966B6798C3}"/>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id="{6CEB0BD6-F012-4C6D-BDAD-9E90ED25A387}"/>
              </a:ext>
            </a:extLst>
          </p:cNvPr>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Дата 3">
            <a:extLst>
              <a:ext uri="{FF2B5EF4-FFF2-40B4-BE49-F238E27FC236}">
                <a16:creationId xmlns:a16="http://schemas.microsoft.com/office/drawing/2014/main" id="{DEE2F9E5-192C-4E88-9147-D263893B1842}"/>
              </a:ext>
            </a:extLst>
          </p:cNvPr>
          <p:cNvSpPr>
            <a:spLocks noGrp="1"/>
          </p:cNvSpPr>
          <p:nvPr>
            <p:ph type="dt" sz="half" idx="10"/>
          </p:nvPr>
        </p:nvSpPr>
        <p:spPr/>
        <p:txBody>
          <a:bodyPr rtlCol="0"/>
          <a:lstStyle/>
          <a:p>
            <a:pPr rtl="0"/>
            <a:fld id="{82200F68-8153-43BD-9048-5E0203738055}"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794A7138-3EAF-4C9D-903E-55D9BC040272}"/>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35151262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rtlCol="0" anchor="b"/>
          <a:lstStyle>
            <a:lvl1pPr>
              <a:defRPr sz="6000"/>
            </a:lvl1pPr>
          </a:lstStyle>
          <a:p>
            <a:pPr rtl="0"/>
            <a:r>
              <a:rPr lang="ru-RU" noProof="0"/>
              <a:t>Образец заголовка</a:t>
            </a:r>
            <a:endParaRPr lang="ru-RU" noProof="0" dirty="0"/>
          </a:p>
        </p:txBody>
      </p:sp>
      <p:sp>
        <p:nvSpPr>
          <p:cNvPr id="3" name="Текст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4" name="Дата 3">
            <a:extLst>
              <a:ext uri="{FF2B5EF4-FFF2-40B4-BE49-F238E27FC236}">
                <a16:creationId xmlns:a16="http://schemas.microsoft.com/office/drawing/2014/main" id="{A2F46640-E89E-47CE-984D-0C0ECF7CF529}"/>
              </a:ext>
            </a:extLst>
          </p:cNvPr>
          <p:cNvSpPr>
            <a:spLocks noGrp="1"/>
          </p:cNvSpPr>
          <p:nvPr>
            <p:ph type="dt" sz="half" idx="10"/>
          </p:nvPr>
        </p:nvSpPr>
        <p:spPr/>
        <p:txBody>
          <a:bodyPr rtlCol="0"/>
          <a:lstStyle/>
          <a:p>
            <a:pPr rtl="0"/>
            <a:fld id="{DEE6A3E5-DF0B-4BB4-83EC-7350AED6B333}"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F4177A8F-F167-4C43-AEE7-45067080142F}"/>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3160087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9AA026-BFE6-4D2A-9ABF-C593B5666574}"/>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Дата 4">
            <a:extLst>
              <a:ext uri="{FF2B5EF4-FFF2-40B4-BE49-F238E27FC236}">
                <a16:creationId xmlns:a16="http://schemas.microsoft.com/office/drawing/2014/main" id="{85C49B47-0C41-4DCC-9902-126916D9C448}"/>
              </a:ext>
            </a:extLst>
          </p:cNvPr>
          <p:cNvSpPr>
            <a:spLocks noGrp="1"/>
          </p:cNvSpPr>
          <p:nvPr>
            <p:ph type="dt" sz="half" idx="10"/>
          </p:nvPr>
        </p:nvSpPr>
        <p:spPr/>
        <p:txBody>
          <a:bodyPr rtlCol="0"/>
          <a:lstStyle/>
          <a:p>
            <a:pPr rtl="0"/>
            <a:fld id="{658B5BE7-11FF-4B74-A258-0B0852B1C612}" type="datetime1">
              <a:rPr lang="ru-RU" noProof="0" smtClean="0"/>
              <a:pPr rtl="0"/>
              <a:t>16.02.2021</a:t>
            </a:fld>
            <a:endParaRPr lang="ru-RU" noProof="0" dirty="0"/>
          </a:p>
        </p:txBody>
      </p:sp>
      <p:sp>
        <p:nvSpPr>
          <p:cNvPr id="6" name="Нижний колонтитул 5">
            <a:extLst>
              <a:ext uri="{FF2B5EF4-FFF2-40B4-BE49-F238E27FC236}">
                <a16:creationId xmlns:a16="http://schemas.microsoft.com/office/drawing/2014/main" id="{B7CD28B7-2F2D-4E80-A107-C1F266C63064}"/>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12198765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rtlCol="0"/>
          <a:lstStyle/>
          <a:p>
            <a:pPr rtl="0"/>
            <a:r>
              <a:rPr lang="ru-RU" noProof="0"/>
              <a:t>Образец заголовка</a:t>
            </a:r>
            <a:endParaRPr lang="ru-RU" noProof="0" dirty="0"/>
          </a:p>
        </p:txBody>
      </p:sp>
      <p:sp>
        <p:nvSpPr>
          <p:cNvPr id="3" name="Текст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46E8C038-E6A1-499D-9E24-FA5980421C81}"/>
              </a:ext>
            </a:extLst>
          </p:cNvPr>
          <p:cNvSpPr>
            <a:spLocks noGrp="1"/>
          </p:cNvSpPr>
          <p:nvPr>
            <p:ph type="dt" sz="half" idx="10"/>
          </p:nvPr>
        </p:nvSpPr>
        <p:spPr/>
        <p:txBody>
          <a:bodyPr rtlCol="0"/>
          <a:lstStyle/>
          <a:p>
            <a:pPr rtl="0"/>
            <a:fld id="{5153AEB0-DEE4-469A-ACA7-FCE298962CB8}" type="datetime1">
              <a:rPr lang="ru-RU" noProof="0" smtClean="0"/>
              <a:pPr rtl="0"/>
              <a:t>16.02.2021</a:t>
            </a:fld>
            <a:endParaRPr lang="ru-RU" noProof="0" dirty="0"/>
          </a:p>
        </p:txBody>
      </p:sp>
      <p:sp>
        <p:nvSpPr>
          <p:cNvPr id="8" name="Нижний колонтитул 7">
            <a:extLst>
              <a:ext uri="{FF2B5EF4-FFF2-40B4-BE49-F238E27FC236}">
                <a16:creationId xmlns:a16="http://schemas.microsoft.com/office/drawing/2014/main" id="{F9F911B6-A759-487E-8CB6-CF9EF737F076}"/>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28245543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02F8A-97AC-456C-B9E3-45A7D520C5DA}"/>
              </a:ext>
            </a:extLst>
          </p:cNvPr>
          <p:cNvSpPr>
            <a:spLocks noGrp="1"/>
          </p:cNvSpPr>
          <p:nvPr>
            <p:ph type="title"/>
          </p:nvPr>
        </p:nvSpPr>
        <p:spPr/>
        <p:txBody>
          <a:bodyPr rtlCol="0"/>
          <a:lstStyle/>
          <a:p>
            <a:pPr rtl="0"/>
            <a:r>
              <a:rPr lang="ru-RU" noProof="0"/>
              <a:t>Образец заголовка</a:t>
            </a:r>
            <a:endParaRPr lang="ru-RU" noProof="0" dirty="0"/>
          </a:p>
        </p:txBody>
      </p:sp>
      <p:sp>
        <p:nvSpPr>
          <p:cNvPr id="3" name="Дата 2">
            <a:extLst>
              <a:ext uri="{FF2B5EF4-FFF2-40B4-BE49-F238E27FC236}">
                <a16:creationId xmlns:a16="http://schemas.microsoft.com/office/drawing/2014/main" id="{8340F483-F2B9-47A3-9B5C-8C264B7016BD}"/>
              </a:ext>
            </a:extLst>
          </p:cNvPr>
          <p:cNvSpPr>
            <a:spLocks noGrp="1"/>
          </p:cNvSpPr>
          <p:nvPr>
            <p:ph type="dt" sz="half" idx="10"/>
          </p:nvPr>
        </p:nvSpPr>
        <p:spPr/>
        <p:txBody>
          <a:bodyPr rtlCol="0"/>
          <a:lstStyle/>
          <a:p>
            <a:pPr rtl="0"/>
            <a:fld id="{A7D850CA-FEA9-4ECA-92F5-9F1778664B8F}" type="datetime1">
              <a:rPr lang="ru-RU" noProof="0" smtClean="0"/>
              <a:pPr rtl="0"/>
              <a:t>16.02.2021</a:t>
            </a:fld>
            <a:endParaRPr lang="ru-RU" noProof="0" dirty="0"/>
          </a:p>
        </p:txBody>
      </p:sp>
      <p:sp>
        <p:nvSpPr>
          <p:cNvPr id="4" name="Нижний колонтитул 3">
            <a:extLst>
              <a:ext uri="{FF2B5EF4-FFF2-40B4-BE49-F238E27FC236}">
                <a16:creationId xmlns:a16="http://schemas.microsoft.com/office/drawing/2014/main" id="{25849874-9D9B-4597-B20D-33D6F58BCA32}"/>
              </a:ext>
            </a:extLst>
          </p:cNvPr>
          <p:cNvSpPr>
            <a:spLocks noGrp="1"/>
          </p:cNvSpPr>
          <p:nvPr>
            <p:ph type="ftr" sz="quarter" idx="11"/>
          </p:nvPr>
        </p:nvSpPr>
        <p:spPr/>
        <p:txBody>
          <a:bodyPr rtlCol="0"/>
          <a:lstStyle/>
          <a:p>
            <a:pPr rtl="0"/>
            <a:endParaRPr lang="ru-RU" noProof="0" dirty="0"/>
          </a:p>
        </p:txBody>
      </p:sp>
      <p:sp>
        <p:nvSpPr>
          <p:cNvPr id="5" name="Номер слайда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26817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6A3F6AD-4D61-4238-AB7D-613625BFF81F}"/>
              </a:ext>
            </a:extLst>
          </p:cNvPr>
          <p:cNvSpPr>
            <a:spLocks noGrp="1"/>
          </p:cNvSpPr>
          <p:nvPr>
            <p:ph type="dt" sz="half" idx="10"/>
          </p:nvPr>
        </p:nvSpPr>
        <p:spPr/>
        <p:txBody>
          <a:bodyPr rtlCol="0"/>
          <a:lstStyle/>
          <a:p>
            <a:pPr rtl="0"/>
            <a:fld id="{BDD77D1A-AB3F-4195-91BD-ED29ADAC1B44}" type="datetime1">
              <a:rPr lang="ru-RU" noProof="0" smtClean="0"/>
              <a:pPr rtl="0"/>
              <a:t>16.02.2021</a:t>
            </a:fld>
            <a:endParaRPr lang="ru-RU" noProof="0" dirty="0"/>
          </a:p>
        </p:txBody>
      </p:sp>
      <p:sp>
        <p:nvSpPr>
          <p:cNvPr id="3" name="Нижний колонтитул 2">
            <a:extLst>
              <a:ext uri="{FF2B5EF4-FFF2-40B4-BE49-F238E27FC236}">
                <a16:creationId xmlns:a16="http://schemas.microsoft.com/office/drawing/2014/main" id="{D8AACDC9-944D-47C6-B286-82C86AD94318}"/>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28213701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u-RU" noProof="0" dirty="0"/>
          </a:p>
        </p:txBody>
      </p:sp>
      <p:sp>
        <p:nvSpPr>
          <p:cNvPr id="3" name="Объект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id="{46909769-F5A5-4635-BD0C-D6049DEB9632}"/>
              </a:ext>
            </a:extLst>
          </p:cNvPr>
          <p:cNvSpPr>
            <a:spLocks noGrp="1"/>
          </p:cNvSpPr>
          <p:nvPr>
            <p:ph type="dt" sz="half" idx="10"/>
          </p:nvPr>
        </p:nvSpPr>
        <p:spPr/>
        <p:txBody>
          <a:bodyPr rtlCol="0"/>
          <a:lstStyle/>
          <a:p>
            <a:pPr rtl="0"/>
            <a:fld id="{376F1AFD-3CC9-4493-BC63-1C141B05CE5B}" type="datetime1">
              <a:rPr lang="ru-RU" noProof="0" smtClean="0"/>
              <a:pPr rtl="0"/>
              <a:t>16.02.2021</a:t>
            </a:fld>
            <a:endParaRPr lang="ru-RU" noProof="0" dirty="0"/>
          </a:p>
        </p:txBody>
      </p:sp>
      <p:sp>
        <p:nvSpPr>
          <p:cNvPr id="6" name="Нижний колонтитул 5">
            <a:extLst>
              <a:ext uri="{FF2B5EF4-FFF2-40B4-BE49-F238E27FC236}">
                <a16:creationId xmlns:a16="http://schemas.microsoft.com/office/drawing/2014/main" id="{F9252DC3-D3D7-446F-A866-D7820B7BF876}"/>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17761285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a:t>Образец заголовка</a:t>
            </a:r>
            <a:endParaRPr lang="ru-RU" noProof="0" dirty="0"/>
          </a:p>
        </p:txBody>
      </p:sp>
      <p:sp>
        <p:nvSpPr>
          <p:cNvPr id="3" name="Рисунок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Текст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5" name="Дата 4">
            <a:extLst>
              <a:ext uri="{FF2B5EF4-FFF2-40B4-BE49-F238E27FC236}">
                <a16:creationId xmlns:a16="http://schemas.microsoft.com/office/drawing/2014/main" id="{E7DA2C9E-A9AD-4BB9-A691-90BB84F58CE9}"/>
              </a:ext>
            </a:extLst>
          </p:cNvPr>
          <p:cNvSpPr>
            <a:spLocks noGrp="1"/>
          </p:cNvSpPr>
          <p:nvPr>
            <p:ph type="dt" sz="half" idx="10"/>
          </p:nvPr>
        </p:nvSpPr>
        <p:spPr/>
        <p:txBody>
          <a:bodyPr rtlCol="0"/>
          <a:lstStyle/>
          <a:p>
            <a:pPr rtl="0"/>
            <a:fld id="{6F578092-39FE-416A-9517-019E99EC9D0E}" type="datetime1">
              <a:rPr lang="ru-RU" noProof="0" smtClean="0"/>
              <a:pPr rtl="0"/>
              <a:t>16.02.2021</a:t>
            </a:fld>
            <a:endParaRPr lang="ru-RU" noProof="0" dirty="0"/>
          </a:p>
        </p:txBody>
      </p:sp>
      <p:sp>
        <p:nvSpPr>
          <p:cNvPr id="6" name="Нижний колонтитул 5">
            <a:extLst>
              <a:ext uri="{FF2B5EF4-FFF2-40B4-BE49-F238E27FC236}">
                <a16:creationId xmlns:a16="http://schemas.microsoft.com/office/drawing/2014/main" id="{F4B3D45D-C826-4846-BBFC-A0D98B7E7A2C}"/>
              </a:ext>
            </a:extLst>
          </p:cNvPr>
          <p:cNvSpPr>
            <a:spLocks noGrp="1"/>
          </p:cNvSpPr>
          <p:nvPr>
            <p:ph type="ftr" sz="quarter" idx="11"/>
          </p:nvPr>
        </p:nvSpPr>
        <p:spPr/>
        <p:txBody>
          <a:bodyPr rtlCol="0"/>
          <a:lstStyle/>
          <a:p>
            <a:pPr rtl="0"/>
            <a:endParaRPr lang="ru-RU" noProof="0" dirty="0"/>
          </a:p>
        </p:txBody>
      </p:sp>
      <p:sp>
        <p:nvSpPr>
          <p:cNvPr id="7" name="Номер слайда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rtlCol="0"/>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26313338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pPr rtl="0"/>
            <a:r>
              <a:rPr lang="ru-RU" noProof="0" dirty="0"/>
              <a:t>Образец заголовка</a:t>
            </a:r>
          </a:p>
        </p:txBody>
      </p:sp>
      <p:sp>
        <p:nvSpPr>
          <p:cNvPr id="3" name="Текст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68E1444-B5BA-4767-8208-964378902D11}" type="datetime1">
              <a:rPr lang="ru-RU" noProof="0" smtClean="0"/>
              <a:pPr rtl="0"/>
              <a:t>16.02.2021</a:t>
            </a:fld>
            <a:endParaRPr lang="ru-RU" noProof="0" dirty="0"/>
          </a:p>
        </p:txBody>
      </p:sp>
      <p:sp>
        <p:nvSpPr>
          <p:cNvPr id="5" name="Нижний колонтитул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dirty="0"/>
          </a:p>
        </p:txBody>
      </p:sp>
      <p:sp>
        <p:nvSpPr>
          <p:cNvPr id="6" name="Номер слайда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D6580AB-5C3C-4B4F-8E2A-8B7A0A8CE695}" type="slidenum">
              <a:rPr lang="ru-RU" noProof="0" smtClean="0"/>
              <a:pPr rtl="0"/>
              <a:t>‹#›</a:t>
            </a:fld>
            <a:endParaRPr lang="ru-RU" noProof="0"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descr="Данное изображение содержит абстрактную декоративную форму. ">
            <a:extLst>
              <a:ext uri="{FF2B5EF4-FFF2-40B4-BE49-F238E27FC236}">
                <a16:creationId xmlns:a16="http://schemas.microsoft.com/office/drawing/2014/main" id="{8E504344-8563-476C-9EF9-4200B272FDC1}"/>
              </a:ext>
            </a:extLst>
          </p:cNvPr>
          <p:cNvGrpSpPr/>
          <p:nvPr/>
        </p:nvGrpSpPr>
        <p:grpSpPr>
          <a:xfrm>
            <a:off x="4855953" y="-2833465"/>
            <a:ext cx="8948964" cy="12105059"/>
            <a:chOff x="4855953" y="-2833465"/>
            <a:chExt cx="8948964" cy="12105059"/>
          </a:xfrm>
        </p:grpSpPr>
        <p:sp>
          <p:nvSpPr>
            <p:cNvPr id="18" name="Полилиния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19" name="Полилиния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sp>
          <p:nvSpPr>
            <p:cNvPr id="20" name="Полилиния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24" name="Надпись 23">
            <a:extLst>
              <a:ext uri="{FF2B5EF4-FFF2-40B4-BE49-F238E27FC236}">
                <a16:creationId xmlns:a16="http://schemas.microsoft.com/office/drawing/2014/main" id="{C1165547-DF3A-4694-9097-2BDAF2003713}"/>
              </a:ext>
            </a:extLst>
          </p:cNvPr>
          <p:cNvSpPr txBox="1"/>
          <p:nvPr/>
        </p:nvSpPr>
        <p:spPr>
          <a:xfrm>
            <a:off x="-347400" y="750161"/>
            <a:ext cx="12852011" cy="1846659"/>
          </a:xfrm>
          <a:prstGeom prst="rect">
            <a:avLst/>
          </a:prstGeom>
          <a:noFill/>
        </p:spPr>
        <p:txBody>
          <a:bodyPr wrap="square" lIns="0" tIns="0" rIns="0" bIns="0" rtlCol="0">
            <a:spAutoFit/>
          </a:bodyPr>
          <a:lstStyle/>
          <a:p>
            <a:pPr algn="ctr" rtl="0"/>
            <a:r>
              <a:rPr lang="en-US" sz="6000" b="1" dirty="0">
                <a:solidFill>
                  <a:srgbClr val="17365D"/>
                </a:solidFill>
                <a:effectLst/>
                <a:latin typeface="Times New Roman" panose="02020603050405020304" pitchFamily="18" charset="0"/>
                <a:ea typeface="Times New Roman" panose="02020603050405020304" pitchFamily="18" charset="0"/>
              </a:rPr>
              <a:t>BIOLOGIK TA’LIMNING </a:t>
            </a:r>
            <a:endParaRPr lang="en-US" sz="6000" b="1" dirty="0" smtClean="0">
              <a:solidFill>
                <a:srgbClr val="17365D"/>
              </a:solidFill>
              <a:effectLst/>
              <a:latin typeface="Times New Roman" panose="02020603050405020304" pitchFamily="18" charset="0"/>
              <a:ea typeface="Times New Roman" panose="02020603050405020304" pitchFamily="18" charset="0"/>
            </a:endParaRPr>
          </a:p>
          <a:p>
            <a:pPr algn="ctr" rtl="0"/>
            <a:r>
              <a:rPr lang="en-US" sz="6000" b="1" dirty="0" smtClean="0">
                <a:solidFill>
                  <a:srgbClr val="17365D"/>
                </a:solidFill>
                <a:effectLst/>
                <a:latin typeface="Times New Roman" panose="02020603050405020304" pitchFamily="18" charset="0"/>
                <a:ea typeface="Times New Roman" panose="02020603050405020304" pitchFamily="18" charset="0"/>
              </a:rPr>
              <a:t>ROLI</a:t>
            </a:r>
            <a:endParaRPr lang="ru-RU" sz="6000" b="1" dirty="0">
              <a:solidFill>
                <a:srgbClr val="002060"/>
              </a:solidFill>
              <a:latin typeface="Segoe UI" panose="020B0502040204020203" pitchFamily="34" charset="0"/>
              <a:cs typeface="Segoe UI" panose="020B0502040204020203" pitchFamily="34" charset="0"/>
            </a:endParaRPr>
          </a:p>
        </p:txBody>
      </p:sp>
      <p:sp>
        <p:nvSpPr>
          <p:cNvPr id="55" name="Прямоугольник 54">
            <a:extLst>
              <a:ext uri="{FF2B5EF4-FFF2-40B4-BE49-F238E27FC236}">
                <a16:creationId xmlns:a16="http://schemas.microsoft.com/office/drawing/2014/main" id="{6BBBCB2E-F413-4381-8378-02FDC20EA4F6}"/>
              </a:ext>
            </a:extLst>
          </p:cNvPr>
          <p:cNvSpPr/>
          <p:nvPr/>
        </p:nvSpPr>
        <p:spPr>
          <a:xfrm>
            <a:off x="-52491" y="4717024"/>
            <a:ext cx="5661983" cy="1661993"/>
          </a:xfrm>
          <a:prstGeom prst="rect">
            <a:avLst/>
          </a:prstGeom>
        </p:spPr>
        <p:txBody>
          <a:bodyPr wrap="square" lIns="0" tIns="0" rIns="0" bIns="0" rtlCol="0">
            <a:spAutoFit/>
          </a:bodyPr>
          <a:lstStyle/>
          <a:p>
            <a:pPr algn="ctr"/>
            <a:r>
              <a:rPr lang="en-US" altLang="ru-RU" sz="3600" b="1" dirty="0">
                <a:solidFill>
                  <a:srgbClr val="002060"/>
                </a:solidFill>
                <a:latin typeface="Times New Roman" panose="02020603050405020304" pitchFamily="18" charset="0"/>
                <a:cs typeface="Times New Roman" panose="02020603050405020304" pitchFamily="18" charset="0"/>
              </a:rPr>
              <a:t>MA’RUZACHI:</a:t>
            </a:r>
          </a:p>
          <a:p>
            <a:pPr algn="ctr"/>
            <a:r>
              <a:rPr lang="en-US" altLang="ru-RU" sz="3600" b="1" dirty="0">
                <a:solidFill>
                  <a:srgbClr val="FF0000"/>
                </a:solidFill>
                <a:latin typeface="Times New Roman" panose="02020603050405020304" pitchFamily="18" charset="0"/>
                <a:cs typeface="Times New Roman" panose="02020603050405020304" pitchFamily="18" charset="0"/>
              </a:rPr>
              <a:t> SALIMOVA SARVINOZ</a:t>
            </a:r>
          </a:p>
          <a:p>
            <a:pPr algn="ctr"/>
            <a:r>
              <a:rPr lang="en-US" altLang="ru-RU" sz="3600" b="1" dirty="0">
                <a:solidFill>
                  <a:srgbClr val="FF0000"/>
                </a:solidFill>
                <a:latin typeface="Times New Roman" panose="02020603050405020304" pitchFamily="18" charset="0"/>
                <a:cs typeface="Times New Roman" panose="02020603050405020304" pitchFamily="18" charset="0"/>
              </a:rPr>
              <a:t>FARXODOVNA</a:t>
            </a:r>
            <a:endParaRPr lang="ru-RU" altLang="ru-RU" sz="3600" b="1" dirty="0">
              <a:solidFill>
                <a:srgbClr val="FF0000"/>
              </a:solidFill>
              <a:latin typeface="Times New Roman" panose="02020603050405020304" pitchFamily="18" charset="0"/>
              <a:cs typeface="Times New Roman" panose="02020603050405020304" pitchFamily="18" charset="0"/>
            </a:endParaRPr>
          </a:p>
        </p:txBody>
      </p:sp>
      <p:sp>
        <p:nvSpPr>
          <p:cNvPr id="3" name="Заголовок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ru-RU" dirty="0"/>
              <a:t>Слайд 1 с информацией о кадрах</a:t>
            </a:r>
            <a:endParaRPr lang="ru" dirty="0"/>
          </a:p>
        </p:txBody>
      </p:sp>
    </p:spTree>
    <p:extLst>
      <p:ext uri="{BB962C8B-B14F-4D97-AF65-F5344CB8AC3E}">
        <p14:creationId xmlns:p14="http://schemas.microsoft.com/office/powerpoint/2010/main" val="32543563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DA000-F047-4D16-9E58-20A8FDDC104B}"/>
              </a:ext>
            </a:extLst>
          </p:cNvPr>
          <p:cNvSpPr>
            <a:spLocks noGrp="1"/>
          </p:cNvSpPr>
          <p:nvPr>
            <p:ph type="title"/>
          </p:nvPr>
        </p:nvSpPr>
        <p:spPr>
          <a:xfrm>
            <a:off x="972312" y="0"/>
            <a:ext cx="10515600" cy="7534655"/>
          </a:xfrm>
        </p:spPr>
        <p:txBody>
          <a:bodyPr>
            <a:noAutofit/>
          </a:bodyPr>
          <a:lstStyle/>
          <a:p>
            <a:pPr algn="ctr"/>
            <a:r>
              <a:rPr lang="en-US" sz="3600" b="1" i="1" dirty="0" err="1">
                <a:solidFill>
                  <a:srgbClr val="1E3ADA"/>
                </a:solidFill>
                <a:effectLst/>
                <a:latin typeface="Times New Roman" panose="02020603050405020304" pitchFamily="18" charset="0"/>
                <a:ea typeface="Times New Roman" panose="02020603050405020304" pitchFamily="18" charset="0"/>
              </a:rPr>
              <a:t>Hozirgi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zamon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kishisi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hayotining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tirik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tabiat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to‘g‘risidagi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ilmiy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bilimlarsiz</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tasavvur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etib</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bo‘lmaydi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chunki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hayoti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o‘simliklar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hayvonot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olami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bilan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butkul</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bog‘langan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Lekin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o‘simliklar</a:t>
            </a:r>
            <a:r>
              <a:rPr lang="en-US" sz="3600" b="1" i="1" dirty="0">
                <a:solidFill>
                  <a:srgbClr val="1E3ADA"/>
                </a:solidFill>
                <a:effectLst/>
                <a:latin typeface="Times New Roman" panose="02020603050405020304" pitchFamily="18" charset="0"/>
                <a:ea typeface="Times New Roman" panose="02020603050405020304" pitchFamily="18" charset="0"/>
              </a:rPr>
              <a:t> – </a:t>
            </a:r>
            <a:r>
              <a:rPr lang="en-US" sz="3600" b="1" i="1" dirty="0" err="1">
                <a:solidFill>
                  <a:srgbClr val="1E3ADA"/>
                </a:solidFill>
                <a:effectLst/>
                <a:latin typeface="Times New Roman" panose="02020603050405020304" pitchFamily="18" charset="0"/>
                <a:ea typeface="Times New Roman" panose="02020603050405020304" pitchFamily="18" charset="0"/>
              </a:rPr>
              <a:t>Yerda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organik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xom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ashyo</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energiya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olish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manbaidir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Hayvonot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dunyosi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o‘z</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navbatida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turli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xil</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oziq-ovqat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sanoat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xom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ashyosining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manbai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bo‘lib</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xizmat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qiladi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Tabiiy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boyliklardan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mohirona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foydalanish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ularni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ko‘paytirish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xalq</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davlat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farovonligini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yuqoriga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ko‘tarish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uchun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xizmat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qiladi</a:t>
            </a:r>
            <a:r>
              <a:rPr lang="en-US" sz="3600" b="1" i="1" dirty="0">
                <a:solidFill>
                  <a:srgbClr val="1E3ADA"/>
                </a:solidFill>
                <a:effectLst/>
                <a:latin typeface="Times New Roman" panose="02020603050405020304" pitchFamily="18" charset="0"/>
                <a:ea typeface="Times New Roman" panose="02020603050405020304" pitchFamily="18" charset="0"/>
              </a:rPr>
              <a:t>.</a:t>
            </a:r>
            <a:r>
              <a:rPr lang="ru-RU" sz="3600" b="1" i="1" dirty="0">
                <a:solidFill>
                  <a:srgbClr val="1E3ADA"/>
                </a:solidFill>
                <a:effectLst/>
                <a:latin typeface="Times New Roman" panose="02020603050405020304" pitchFamily="18" charset="0"/>
                <a:ea typeface="Times New Roman" panose="02020603050405020304" pitchFamily="18" charset="0"/>
              </a:rPr>
              <a:t/>
            </a:r>
            <a:br>
              <a:rPr lang="ru-RU" sz="3600" b="1" i="1" dirty="0">
                <a:solidFill>
                  <a:srgbClr val="1E3ADA"/>
                </a:solidFill>
                <a:effectLst/>
                <a:latin typeface="Times New Roman" panose="02020603050405020304" pitchFamily="18" charset="0"/>
                <a:ea typeface="Times New Roman" panose="02020603050405020304" pitchFamily="18" charset="0"/>
              </a:rPr>
            </a:br>
            <a:endParaRPr lang="ru-RU" sz="7200" b="1" i="1" dirty="0">
              <a:solidFill>
                <a:srgbClr val="1E3ADA"/>
              </a:solidFill>
            </a:endParaRPr>
          </a:p>
        </p:txBody>
      </p:sp>
    </p:spTree>
    <p:extLst>
      <p:ext uri="{BB962C8B-B14F-4D97-AF65-F5344CB8AC3E}">
        <p14:creationId xmlns:p14="http://schemas.microsoft.com/office/powerpoint/2010/main" val="11440791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7F428-8C3E-465E-90CA-C57EA43214F1}"/>
              </a:ext>
            </a:extLst>
          </p:cNvPr>
          <p:cNvSpPr>
            <a:spLocks noGrp="1"/>
          </p:cNvSpPr>
          <p:nvPr>
            <p:ph type="title"/>
          </p:nvPr>
        </p:nvSpPr>
        <p:spPr/>
        <p:txBody>
          <a:bodyPr/>
          <a:lstStyle/>
          <a:p>
            <a:endParaRPr lang="ru-RU"/>
          </a:p>
        </p:txBody>
      </p:sp>
      <p:pic>
        <p:nvPicPr>
          <p:cNvPr id="4098" name="Picture 2">
            <a:extLst>
              <a:ext uri="{FF2B5EF4-FFF2-40B4-BE49-F238E27FC236}">
                <a16:creationId xmlns:a16="http://schemas.microsoft.com/office/drawing/2014/main" id="{5CF69A91-F610-48F0-B38B-6565BA2993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513"/>
            <a:ext cx="12192000" cy="678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816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3A716F-5E91-4220-AD2A-6890EEC08AE1}"/>
              </a:ext>
            </a:extLst>
          </p:cNvPr>
          <p:cNvSpPr>
            <a:spLocks noGrp="1"/>
          </p:cNvSpPr>
          <p:nvPr>
            <p:ph type="title"/>
          </p:nvPr>
        </p:nvSpPr>
        <p:spPr>
          <a:xfrm>
            <a:off x="838200" y="134113"/>
            <a:ext cx="10515600" cy="6510528"/>
          </a:xfrm>
        </p:spPr>
        <p:txBody>
          <a:bodyPr>
            <a:noAutofit/>
          </a:bodyPr>
          <a:lstStyle/>
          <a:p>
            <a:pPr algn="ctr"/>
            <a:r>
              <a:rPr lang="en-US" sz="3600" b="1" i="1" dirty="0" err="1">
                <a:solidFill>
                  <a:srgbClr val="1E3ADA"/>
                </a:solidFill>
                <a:effectLst/>
                <a:latin typeface="Times New Roman" panose="02020603050405020304" pitchFamily="18" charset="0"/>
                <a:ea typeface="Times New Roman" panose="02020603050405020304" pitchFamily="18" charset="0"/>
              </a:rPr>
              <a:t>Biologik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ta’lim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ko‘p</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jihatdan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yosh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avlodni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aqliy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axloqiy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estetik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tarbiyalashga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yordam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beradi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Ajoyib</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manzara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yosh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ruhning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rivojlanishiga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shu</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qadar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ulkan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darajada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tarbiyaviy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ta’sir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ko‘rsatadiki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pedagogning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ta’siri</a:t>
            </a:r>
            <a:r>
              <a:rPr lang="en-US" sz="3600" b="1" i="1" dirty="0">
                <a:solidFill>
                  <a:srgbClr val="1E3ADA"/>
                </a:solidFill>
                <a:effectLst/>
                <a:latin typeface="Times New Roman" panose="02020603050405020304" pitchFamily="18" charset="0"/>
                <a:ea typeface="Times New Roman" panose="02020603050405020304" pitchFamily="18" charset="0"/>
              </a:rPr>
              <a:t> u </a:t>
            </a:r>
            <a:r>
              <a:rPr lang="en-US" sz="3600" b="1" i="1" dirty="0" err="1">
                <a:solidFill>
                  <a:srgbClr val="1E3ADA"/>
                </a:solidFill>
                <a:effectLst/>
                <a:latin typeface="Times New Roman" panose="02020603050405020304" pitchFamily="18" charset="0"/>
                <a:ea typeface="Times New Roman" panose="02020603050405020304" pitchFamily="18" charset="0"/>
              </a:rPr>
              <a:t>bilan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tenglasha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olmaydi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Biologiyani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o‘rganishda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estetik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barcha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o‘quv</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jarayonining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uzviy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qismi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sifatida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qaraladi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Ilmiy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idrok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qilish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estetik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qabul</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qilish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xissiyotlarni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o‘z</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ichiga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oladi</a:t>
            </a:r>
            <a:r>
              <a:rPr lang="en-US" sz="3600" b="1" i="1" dirty="0">
                <a:solidFill>
                  <a:srgbClr val="1E3ADA"/>
                </a:solidFill>
                <a:effectLst/>
                <a:latin typeface="Times New Roman" panose="02020603050405020304" pitchFamily="18" charset="0"/>
                <a:ea typeface="Times New Roman" panose="02020603050405020304" pitchFamily="18" charset="0"/>
              </a:rPr>
              <a:t>.</a:t>
            </a:r>
            <a:r>
              <a:rPr lang="ru-RU" sz="3600" b="1" i="1" dirty="0">
                <a:solidFill>
                  <a:srgbClr val="1E3ADA"/>
                </a:solidFill>
                <a:effectLst/>
                <a:latin typeface="Times New Roman" panose="02020603050405020304" pitchFamily="18" charset="0"/>
                <a:ea typeface="Times New Roman" panose="02020603050405020304" pitchFamily="18" charset="0"/>
              </a:rPr>
              <a:t/>
            </a:r>
            <a:br>
              <a:rPr lang="ru-RU" sz="3600" b="1" i="1" dirty="0">
                <a:solidFill>
                  <a:srgbClr val="1E3ADA"/>
                </a:solidFill>
                <a:effectLst/>
                <a:latin typeface="Times New Roman" panose="02020603050405020304" pitchFamily="18" charset="0"/>
                <a:ea typeface="Times New Roman" panose="02020603050405020304" pitchFamily="18" charset="0"/>
              </a:rPr>
            </a:br>
            <a:endParaRPr lang="ru-RU" sz="7200" b="1" i="1" dirty="0">
              <a:solidFill>
                <a:srgbClr val="1E3ADA"/>
              </a:solidFill>
            </a:endParaRPr>
          </a:p>
        </p:txBody>
      </p:sp>
    </p:spTree>
    <p:extLst>
      <p:ext uri="{BB962C8B-B14F-4D97-AF65-F5344CB8AC3E}">
        <p14:creationId xmlns:p14="http://schemas.microsoft.com/office/powerpoint/2010/main" val="3398708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15925F-2773-4D98-9C20-7F0682BDF17E}"/>
              </a:ext>
            </a:extLst>
          </p:cNvPr>
          <p:cNvSpPr>
            <a:spLocks noGrp="1"/>
          </p:cNvSpPr>
          <p:nvPr>
            <p:ph type="title"/>
          </p:nvPr>
        </p:nvSpPr>
        <p:spPr/>
        <p:txBody>
          <a:bodyPr/>
          <a:lstStyle/>
          <a:p>
            <a:endParaRPr lang="ru-RU"/>
          </a:p>
        </p:txBody>
      </p:sp>
      <p:pic>
        <p:nvPicPr>
          <p:cNvPr id="5122" name="Picture 2">
            <a:extLst>
              <a:ext uri="{FF2B5EF4-FFF2-40B4-BE49-F238E27FC236}">
                <a16:creationId xmlns:a16="http://schemas.microsoft.com/office/drawing/2014/main" id="{D0696417-44E5-4AD9-AAE1-52181C8977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7248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15E67-2EEA-4F8B-A36B-4EC41A73D5D4}"/>
              </a:ext>
            </a:extLst>
          </p:cNvPr>
          <p:cNvSpPr>
            <a:spLocks noGrp="1"/>
          </p:cNvSpPr>
          <p:nvPr>
            <p:ph type="title"/>
          </p:nvPr>
        </p:nvSpPr>
        <p:spPr>
          <a:xfrm>
            <a:off x="838200" y="2913253"/>
            <a:ext cx="10515600" cy="1325563"/>
          </a:xfrm>
        </p:spPr>
        <p:txBody>
          <a:bodyPr>
            <a:noAutofit/>
          </a:bodyPr>
          <a:lstStyle/>
          <a:p>
            <a:pPr algn="ctr"/>
            <a:r>
              <a:rPr lang="en-US" sz="4000" b="1" i="1" dirty="0" err="1">
                <a:solidFill>
                  <a:srgbClr val="1E3ADA"/>
                </a:solidFill>
                <a:effectLst/>
                <a:latin typeface="Times New Roman" panose="02020603050405020304" pitchFamily="18" charset="0"/>
                <a:ea typeface="Times New Roman" panose="02020603050405020304" pitchFamily="18" charset="0"/>
              </a:rPr>
              <a:t>Biologik</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ta’lim</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insonning</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qalbi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va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aqliga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ijobiy</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ta’sir</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qilish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uchun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hamma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imkoniyatlarga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egadir</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Tabiatni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idrok</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qilish</a:t>
            </a:r>
            <a:r>
              <a:rPr lang="en-US" sz="4000" b="1" i="1" dirty="0">
                <a:solidFill>
                  <a:srgbClr val="1E3ADA"/>
                </a:solidFill>
                <a:effectLst/>
                <a:latin typeface="Times New Roman" panose="02020603050405020304" pitchFamily="18" charset="0"/>
                <a:ea typeface="Times New Roman" panose="02020603050405020304" pitchFamily="18" charset="0"/>
              </a:rPr>
              <a:t> u </a:t>
            </a:r>
            <a:r>
              <a:rPr lang="en-US" sz="4000" b="1" i="1" dirty="0" err="1">
                <a:solidFill>
                  <a:srgbClr val="1E3ADA"/>
                </a:solidFill>
                <a:effectLst/>
                <a:latin typeface="Times New Roman" panose="02020603050405020304" pitchFamily="18" charset="0"/>
                <a:ea typeface="Times New Roman" panose="02020603050405020304" pitchFamily="18" charset="0"/>
              </a:rPr>
              <a:t>bilan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yaqinroq</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tanishayotgan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kishiga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juda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katta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huzur</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baxsh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etadi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Tabiat</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vositalari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bilan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estetik</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tarbiya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berish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yosh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avlodning</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umumiy</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estetik</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tarbiyasiga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ko‘maklashadi</a:t>
            </a:r>
            <a:r>
              <a:rPr lang="en-US" sz="4000" b="1" i="1" dirty="0">
                <a:solidFill>
                  <a:srgbClr val="1E3ADA"/>
                </a:solidFill>
                <a:effectLst/>
                <a:latin typeface="Times New Roman" panose="02020603050405020304" pitchFamily="18" charset="0"/>
                <a:ea typeface="Times New Roman" panose="02020603050405020304" pitchFamily="18" charset="0"/>
              </a:rPr>
              <a:t>.</a:t>
            </a:r>
            <a:r>
              <a:rPr lang="ru-RU" sz="4000" b="1" i="1" dirty="0">
                <a:solidFill>
                  <a:srgbClr val="1E3ADA"/>
                </a:solidFill>
                <a:effectLst/>
                <a:latin typeface="Times New Roman" panose="02020603050405020304" pitchFamily="18" charset="0"/>
                <a:ea typeface="Times New Roman" panose="02020603050405020304" pitchFamily="18" charset="0"/>
              </a:rPr>
              <a:t/>
            </a:r>
            <a:br>
              <a:rPr lang="ru-RU" sz="4000" b="1" i="1" dirty="0">
                <a:solidFill>
                  <a:srgbClr val="1E3ADA"/>
                </a:solidFill>
                <a:effectLst/>
                <a:latin typeface="Times New Roman" panose="02020603050405020304" pitchFamily="18" charset="0"/>
                <a:ea typeface="Times New Roman" panose="02020603050405020304" pitchFamily="18" charset="0"/>
              </a:rPr>
            </a:br>
            <a:endParaRPr lang="ru-RU" sz="4000" b="1" i="1" dirty="0">
              <a:solidFill>
                <a:srgbClr val="1E3ADA"/>
              </a:solidFill>
            </a:endParaRPr>
          </a:p>
        </p:txBody>
      </p:sp>
    </p:spTree>
    <p:extLst>
      <p:ext uri="{BB962C8B-B14F-4D97-AF65-F5344CB8AC3E}">
        <p14:creationId xmlns:p14="http://schemas.microsoft.com/office/powerpoint/2010/main" val="41944925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2CC4DC-FF75-4EE8-9CB7-EDAC7BC8D9D8}"/>
              </a:ext>
            </a:extLst>
          </p:cNvPr>
          <p:cNvSpPr>
            <a:spLocks noGrp="1"/>
          </p:cNvSpPr>
          <p:nvPr>
            <p:ph type="title"/>
          </p:nvPr>
        </p:nvSpPr>
        <p:spPr/>
        <p:txBody>
          <a:bodyPr/>
          <a:lstStyle/>
          <a:p>
            <a:endParaRPr lang="ru-RU"/>
          </a:p>
        </p:txBody>
      </p:sp>
      <p:pic>
        <p:nvPicPr>
          <p:cNvPr id="6146" name="Picture 2">
            <a:extLst>
              <a:ext uri="{FF2B5EF4-FFF2-40B4-BE49-F238E27FC236}">
                <a16:creationId xmlns:a16="http://schemas.microsoft.com/office/drawing/2014/main" id="{46C1CCFF-E089-4BA5-82D6-4704DAB8C2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078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49D689-10B2-4F0F-BFC8-566175743120}"/>
              </a:ext>
            </a:extLst>
          </p:cNvPr>
          <p:cNvSpPr>
            <a:spLocks noGrp="1"/>
          </p:cNvSpPr>
          <p:nvPr>
            <p:ph type="title"/>
          </p:nvPr>
        </p:nvSpPr>
        <p:spPr>
          <a:xfrm>
            <a:off x="691896" y="2901061"/>
            <a:ext cx="11292840" cy="1325563"/>
          </a:xfrm>
        </p:spPr>
        <p:txBody>
          <a:bodyPr>
            <a:noAutofit/>
          </a:bodyPr>
          <a:lstStyle/>
          <a:p>
            <a:pPr algn="ctr"/>
            <a:r>
              <a:rPr lang="uz-Cyrl-UZ" sz="32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TALABALARNING O‘ZLASHTIRGAN BILIMLARINI NAZORAT QILISH TOPSHIRIQLARI</a:t>
            </a:r>
            <a:r>
              <a:rPr lang="ru-RU" sz="3200" dirty="0">
                <a:solidFill>
                  <a:srgbClr val="000000"/>
                </a:solidFill>
                <a:effectLst/>
                <a:latin typeface="PANDA Baltic UZ Lat"/>
                <a:ea typeface="Times New Roman" panose="02020603050405020304" pitchFamily="18" charset="0"/>
                <a:cs typeface="Times New Roman" panose="02020603050405020304" pitchFamily="18" charset="0"/>
              </a:rPr>
              <a:t/>
            </a:r>
            <a:br>
              <a:rPr lang="ru-RU" sz="3200" dirty="0">
                <a:solidFill>
                  <a:srgbClr val="000000"/>
                </a:solidFill>
                <a:effectLst/>
                <a:latin typeface="PANDA Baltic UZ Lat"/>
                <a:ea typeface="Times New Roman" panose="02020603050405020304" pitchFamily="18" charset="0"/>
                <a:cs typeface="Times New Roman" panose="02020603050405020304" pitchFamily="18" charset="0"/>
              </a:rPr>
            </a:br>
            <a:r>
              <a:rPr lang="uz-Cyrl-UZ"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1. Barkamol shaxsni voyaga etkazishda biologik bilimlarning ahamiyatini aniqlang.</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t/>
            </a:r>
            <a:b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br>
            <a:r>
              <a:rPr lang="uz-Cyrl-UZ"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2.O‘quvchilarning ilmiy dunyoqarashini tarkib toptirishda biologik bilimlarning o‘rnini aniqlang.</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t/>
            </a:r>
            <a:b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b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3.Nima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uchun</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fanini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ishlab</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chiqaruvchi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kuchlarning</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biri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deb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atash</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mumkin</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t/>
            </a:r>
            <a:br>
              <a:rPr lang="ru-RU" sz="3200" b="1" i="1" dirty="0">
                <a:solidFill>
                  <a:srgbClr val="1E3ADA"/>
                </a:solidFill>
                <a:effectLst/>
                <a:latin typeface="PANDA Baltic UZ Lat"/>
                <a:ea typeface="Times New Roman" panose="02020603050405020304" pitchFamily="18" charset="0"/>
                <a:cs typeface="Times New Roman" panose="02020603050405020304" pitchFamily="18" charset="0"/>
              </a:rPr>
            </a:br>
            <a:r>
              <a:rPr lang="en-US" sz="3200" b="1" i="1" dirty="0">
                <a:solidFill>
                  <a:srgbClr val="1E3ADA"/>
                </a:solidFill>
                <a:effectLst/>
                <a:latin typeface="PANDA Baltic UZ Lat"/>
                <a:ea typeface="Times New Roman" panose="02020603050405020304" pitchFamily="18" charset="0"/>
                <a:cs typeface="Times New Roman" panose="02020603050405020304" pitchFamily="18" charset="0"/>
              </a:rPr>
              <a:t>4.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fanining</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yangi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sohasi-kosmik</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hozirgi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vaqtda</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vujudga</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kelgan</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ishlari</a:t>
            </a:r>
            <a:r>
              <a:rPr lang="en-US" sz="32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3200" dirty="0">
                <a:solidFill>
                  <a:srgbClr val="000000"/>
                </a:solidFill>
                <a:effectLst/>
                <a:latin typeface="PANDA Baltic UZ Lat"/>
                <a:ea typeface="Times New Roman" panose="02020603050405020304" pitchFamily="18" charset="0"/>
                <a:cs typeface="Times New Roman" panose="02020603050405020304" pitchFamily="18" charset="0"/>
              </a:rPr>
              <a:t/>
            </a:r>
            <a:br>
              <a:rPr lang="ru-RU" sz="3200" dirty="0">
                <a:solidFill>
                  <a:srgbClr val="000000"/>
                </a:solidFill>
                <a:effectLst/>
                <a:latin typeface="PANDA Baltic UZ Lat"/>
                <a:ea typeface="Times New Roman" panose="02020603050405020304" pitchFamily="18" charset="0"/>
                <a:cs typeface="Times New Roman" panose="02020603050405020304" pitchFamily="18" charset="0"/>
              </a:rPr>
            </a:br>
            <a:endParaRPr lang="ru-RU" sz="6600" dirty="0"/>
          </a:p>
        </p:txBody>
      </p:sp>
    </p:spTree>
    <p:extLst>
      <p:ext uri="{BB962C8B-B14F-4D97-AF65-F5344CB8AC3E}">
        <p14:creationId xmlns:p14="http://schemas.microsoft.com/office/powerpoint/2010/main" val="273663749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5B43F2-1651-4936-AAA8-9D47910E85A5}"/>
              </a:ext>
            </a:extLst>
          </p:cNvPr>
          <p:cNvSpPr>
            <a:spLocks noGrp="1"/>
          </p:cNvSpPr>
          <p:nvPr>
            <p:ph type="title"/>
          </p:nvPr>
        </p:nvSpPr>
        <p:spPr>
          <a:xfrm>
            <a:off x="1155192" y="2510917"/>
            <a:ext cx="10515600" cy="1325563"/>
          </a:xfrm>
        </p:spPr>
        <p:txBody>
          <a:bodyPr>
            <a:normAutofit fontScale="90000"/>
          </a:bodyPr>
          <a:lstStyle/>
          <a:p>
            <a:r>
              <a:rPr lang="en-US" sz="8000" b="1" i="1" dirty="0" err="1">
                <a:solidFill>
                  <a:srgbClr val="FF0000"/>
                </a:solidFill>
              </a:rPr>
              <a:t>E’tiboringiz</a:t>
            </a:r>
            <a:r>
              <a:rPr lang="en-US" sz="8000" b="1" i="1" dirty="0">
                <a:solidFill>
                  <a:srgbClr val="FF0000"/>
                </a:solidFill>
              </a:rPr>
              <a:t> </a:t>
            </a:r>
            <a:r>
              <a:rPr lang="en-US" sz="8000" b="1" i="1" dirty="0" err="1">
                <a:solidFill>
                  <a:srgbClr val="FF0000"/>
                </a:solidFill>
              </a:rPr>
              <a:t>uchun</a:t>
            </a:r>
            <a:r>
              <a:rPr lang="en-US" sz="8000" b="1" i="1" dirty="0">
                <a:solidFill>
                  <a:srgbClr val="FF0000"/>
                </a:solidFill>
              </a:rPr>
              <a:t> </a:t>
            </a:r>
            <a:r>
              <a:rPr lang="en-US" sz="8000" b="1" i="1" dirty="0" err="1">
                <a:solidFill>
                  <a:srgbClr val="FF0000"/>
                </a:solidFill>
              </a:rPr>
              <a:t>rahmat</a:t>
            </a:r>
            <a:r>
              <a:rPr lang="en-US" sz="8000" b="1" i="1" dirty="0">
                <a:solidFill>
                  <a:srgbClr val="FF0000"/>
                </a:solidFill>
              </a:rPr>
              <a:t>!</a:t>
            </a:r>
            <a:endParaRPr lang="ru-RU" sz="8000" b="1" i="1" dirty="0">
              <a:solidFill>
                <a:srgbClr val="FF0000"/>
              </a:solidFill>
            </a:endParaRPr>
          </a:p>
        </p:txBody>
      </p:sp>
    </p:spTree>
    <p:extLst>
      <p:ext uri="{BB962C8B-B14F-4D97-AF65-F5344CB8AC3E}">
        <p14:creationId xmlns:p14="http://schemas.microsoft.com/office/powerpoint/2010/main" val="30230617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1">
            <a:extLst>
              <a:ext uri="{FF2B5EF4-FFF2-40B4-BE49-F238E27FC236}">
                <a16:creationId xmlns:a16="http://schemas.microsoft.com/office/drawing/2014/main" id="{D815E537-4AB4-4445-A3AC-40D738EDF3DC}"/>
              </a:ext>
            </a:extLst>
          </p:cNvPr>
          <p:cNvSpPr txBox="1"/>
          <p:nvPr/>
        </p:nvSpPr>
        <p:spPr>
          <a:xfrm>
            <a:off x="1123802" y="741199"/>
            <a:ext cx="4845708" cy="1015663"/>
          </a:xfrm>
          <a:prstGeom prst="rect">
            <a:avLst/>
          </a:prstGeom>
          <a:noFill/>
        </p:spPr>
        <p:txBody>
          <a:bodyPr wrap="square" lIns="0" tIns="0" rIns="0" bIns="0" rtlCol="0">
            <a:spAutoFit/>
          </a:bodyPr>
          <a:lstStyle/>
          <a:p>
            <a:pPr rtl="0"/>
            <a:r>
              <a:rPr lang="en-GB" altLang="ru-RU" sz="6600" dirty="0" err="1">
                <a:solidFill>
                  <a:schemeClr val="tx1">
                    <a:lumMod val="85000"/>
                    <a:lumOff val="15000"/>
                  </a:schemeClr>
                </a:solidFill>
                <a:latin typeface="Times New Roman" pitchFamily="18" charset="0"/>
                <a:cs typeface="Times New Roman" pitchFamily="18" charset="0"/>
              </a:rPr>
              <a:t>Reja</a:t>
            </a:r>
            <a:r>
              <a:rPr lang="en-GB" altLang="ru-RU" sz="6600" dirty="0">
                <a:solidFill>
                  <a:schemeClr val="tx1">
                    <a:lumMod val="85000"/>
                    <a:lumOff val="15000"/>
                  </a:schemeClr>
                </a:solidFill>
                <a:latin typeface="Times New Roman" pitchFamily="18" charset="0"/>
                <a:cs typeface="Times New Roman" pitchFamily="18" charset="0"/>
              </a:rPr>
              <a:t>:</a:t>
            </a:r>
            <a:endParaRPr lang="ru-RU" sz="3200" b="1" dirty="0">
              <a:solidFill>
                <a:srgbClr val="002060"/>
              </a:solidFill>
              <a:latin typeface="Segoe UI" panose="020B0502040204020203" pitchFamily="34" charset="0"/>
              <a:cs typeface="Segoe UI" panose="020B0502040204020203" pitchFamily="34" charset="0"/>
            </a:endParaRPr>
          </a:p>
        </p:txBody>
      </p:sp>
      <p:cxnSp>
        <p:nvCxnSpPr>
          <p:cNvPr id="4" name="Прямая соединительная линия 3">
            <a:extLst>
              <a:ext uri="{FF2B5EF4-FFF2-40B4-BE49-F238E27FC236}">
                <a16:creationId xmlns:a16="http://schemas.microsoft.com/office/drawing/2014/main" id="{B38D4B56-7D6C-4345-912F-B3BA9A014E8B}"/>
              </a:ext>
              <a:ext uri="{C183D7F6-B498-43B3-948B-1728B52AA6E4}">
                <adec:decorative xmlns:adec="http://schemas.microsoft.com/office/drawing/2017/decorative" xmlns="" val="1"/>
              </a:ext>
            </a:extLst>
          </p:cNvPr>
          <p:cNvCxnSpPr/>
          <p:nvPr/>
        </p:nvCxnSpPr>
        <p:spPr>
          <a:xfrm>
            <a:off x="740229" y="0"/>
            <a:ext cx="0" cy="63572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Группа 68">
            <a:extLst>
              <a:ext uri="{FF2B5EF4-FFF2-40B4-BE49-F238E27FC236}">
                <a16:creationId xmlns:a16="http://schemas.microsoft.com/office/drawing/2014/main" id="{B457331C-2A24-4352-9B4C-1C1B326F404F}"/>
              </a:ext>
              <a:ext uri="{C183D7F6-B498-43B3-948B-1728B52AA6E4}">
                <adec:decorative xmlns:adec="http://schemas.microsoft.com/office/drawing/2017/decorative" xmlns="" val="1"/>
              </a:ext>
            </a:extLst>
          </p:cNvPr>
          <p:cNvGrpSpPr/>
          <p:nvPr/>
        </p:nvGrpSpPr>
        <p:grpSpPr>
          <a:xfrm>
            <a:off x="311798" y="1922278"/>
            <a:ext cx="5188499" cy="4482175"/>
            <a:chOff x="254216" y="1779095"/>
            <a:chExt cx="3896677" cy="3525423"/>
          </a:xfrm>
        </p:grpSpPr>
        <p:grpSp>
          <p:nvGrpSpPr>
            <p:cNvPr id="21" name="Группа 20">
              <a:extLst>
                <a:ext uri="{FF2B5EF4-FFF2-40B4-BE49-F238E27FC236}">
                  <a16:creationId xmlns:a16="http://schemas.microsoft.com/office/drawing/2014/main" id="{B111D787-E830-4638-97B3-205F0A0ABC3F}"/>
                </a:ext>
              </a:extLst>
            </p:cNvPr>
            <p:cNvGrpSpPr/>
            <p:nvPr/>
          </p:nvGrpSpPr>
          <p:grpSpPr>
            <a:xfrm>
              <a:off x="254216" y="1779095"/>
              <a:ext cx="3536195" cy="590194"/>
              <a:chOff x="254216" y="1938172"/>
              <a:chExt cx="3536195" cy="590194"/>
            </a:xfrm>
          </p:grpSpPr>
          <p:sp>
            <p:nvSpPr>
              <p:cNvPr id="6" name="Прямоугольник: Скругленные углы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8" name="Прямоугольник 7">
                <a:extLst>
                  <a:ext uri="{FF2B5EF4-FFF2-40B4-BE49-F238E27FC236}">
                    <a16:creationId xmlns:a16="http://schemas.microsoft.com/office/drawing/2014/main" id="{E9101D99-B002-4698-9C7E-C942B9AA2D39}"/>
                  </a:ext>
                </a:extLst>
              </p:cNvPr>
              <p:cNvSpPr/>
              <p:nvPr/>
            </p:nvSpPr>
            <p:spPr>
              <a:xfrm>
                <a:off x="254216" y="1938172"/>
                <a:ext cx="3536195" cy="590194"/>
              </a:xfrm>
              <a:prstGeom prst="rect">
                <a:avLst/>
              </a:prstGeom>
            </p:spPr>
            <p:txBody>
              <a:bodyPr wrap="square" lIns="0" tIns="0" rIns="0" bIns="0" rtlCol="0">
                <a:spAutoFit/>
              </a:bodyPr>
              <a:lstStyle/>
              <a:p>
                <a:pPr marL="342900" lvl="0" indent="-342900" algn="ctr">
                  <a:buFont typeface="+mj-lt"/>
                  <a:buAutoNum type="arabicPeriod"/>
                  <a:tabLst>
                    <a:tab pos="138430" algn="l"/>
                    <a:tab pos="685800" algn="l"/>
                  </a:tabLst>
                </a:pP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Biologik</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ta’lim</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yutuqlari</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nvGrpSpPr>
            <p:cNvPr id="20" name="Группа 19">
              <a:extLst>
                <a:ext uri="{FF2B5EF4-FFF2-40B4-BE49-F238E27FC236}">
                  <a16:creationId xmlns:a16="http://schemas.microsoft.com/office/drawing/2014/main" id="{2D19246F-8F2D-4FAD-8927-AA34DDAA5DFA}"/>
                </a:ext>
              </a:extLst>
            </p:cNvPr>
            <p:cNvGrpSpPr/>
            <p:nvPr/>
          </p:nvGrpSpPr>
          <p:grpSpPr>
            <a:xfrm>
              <a:off x="518433" y="2878570"/>
              <a:ext cx="3632460" cy="885292"/>
              <a:chOff x="518433" y="2820708"/>
              <a:chExt cx="3632460" cy="885292"/>
            </a:xfrm>
          </p:grpSpPr>
          <p:sp>
            <p:nvSpPr>
              <p:cNvPr id="9" name="Прямоугольник: Скругленные углы 8">
                <a:extLst>
                  <a:ext uri="{FF2B5EF4-FFF2-40B4-BE49-F238E27FC236}">
                    <a16:creationId xmlns:a16="http://schemas.microsoft.com/office/drawing/2014/main" id="{14FF47BA-9557-4442-8E2A-74A4F4AAD237}"/>
                  </a:ext>
                </a:extLst>
              </p:cNvPr>
              <p:cNvSpPr/>
              <p:nvPr/>
            </p:nvSpPr>
            <p:spPr>
              <a:xfrm>
                <a:off x="518433" y="2847627"/>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0" name="Прямоугольник 9">
                <a:extLst>
                  <a:ext uri="{FF2B5EF4-FFF2-40B4-BE49-F238E27FC236}">
                    <a16:creationId xmlns:a16="http://schemas.microsoft.com/office/drawing/2014/main" id="{B00C2221-E8A7-47E0-B2B2-5A6A32F96791}"/>
                  </a:ext>
                </a:extLst>
              </p:cNvPr>
              <p:cNvSpPr/>
              <p:nvPr/>
            </p:nvSpPr>
            <p:spPr>
              <a:xfrm>
                <a:off x="614698" y="2820708"/>
                <a:ext cx="3536195" cy="885292"/>
              </a:xfrm>
              <a:prstGeom prst="rect">
                <a:avLst/>
              </a:prstGeom>
            </p:spPr>
            <p:txBody>
              <a:bodyPr wrap="square" lIns="0" tIns="0" rIns="0" bIns="0" rtlCol="0">
                <a:spAutoFit/>
              </a:bodyPr>
              <a:lstStyle/>
              <a:p>
                <a:pPr lvl="0" algn="ctr">
                  <a:tabLst>
                    <a:tab pos="138430" algn="l"/>
                    <a:tab pos="685800" algn="l"/>
                  </a:tabLst>
                </a:pPr>
                <a:r>
                  <a:rPr lang="en-US"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uz-Cyrl-UZ"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O‘quvchilarni kasbga yo‘lashda b</a:t>
                </a:r>
                <a:r>
                  <a:rPr lang="en-US"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iologik</a:t>
                </a:r>
                <a:r>
                  <a:rPr lang="en-US"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ta’limning</a:t>
                </a:r>
                <a:r>
                  <a:rPr lang="en-US"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roli</a:t>
                </a:r>
                <a:r>
                  <a:rPr lang="en-US"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9" name="Группа 18">
              <a:extLst>
                <a:ext uri="{FF2B5EF4-FFF2-40B4-BE49-F238E27FC236}">
                  <a16:creationId xmlns:a16="http://schemas.microsoft.com/office/drawing/2014/main" id="{9D065A01-39E4-4CC9-9075-3910C66205F5}"/>
                </a:ext>
              </a:extLst>
            </p:cNvPr>
            <p:cNvGrpSpPr/>
            <p:nvPr/>
          </p:nvGrpSpPr>
          <p:grpSpPr>
            <a:xfrm>
              <a:off x="518433" y="3949859"/>
              <a:ext cx="3550388" cy="580991"/>
              <a:chOff x="518433" y="3688983"/>
              <a:chExt cx="3550388" cy="580991"/>
            </a:xfrm>
          </p:grpSpPr>
          <p:sp>
            <p:nvSpPr>
              <p:cNvPr id="11" name="Прямоугольник: Скругленные углы 10">
                <a:extLst>
                  <a:ext uri="{FF2B5EF4-FFF2-40B4-BE49-F238E27FC236}">
                    <a16:creationId xmlns:a16="http://schemas.microsoft.com/office/drawing/2014/main" id="{6B458D5C-BDF7-4A75-A4E8-B99128DCD84A}"/>
                  </a:ext>
                </a:extLst>
              </p:cNvPr>
              <p:cNvSpPr/>
              <p:nvPr/>
            </p:nvSpPr>
            <p:spPr>
              <a:xfrm>
                <a:off x="518433" y="3727980"/>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2" name="Прямоугольник 11">
                <a:extLst>
                  <a:ext uri="{FF2B5EF4-FFF2-40B4-BE49-F238E27FC236}">
                    <a16:creationId xmlns:a16="http://schemas.microsoft.com/office/drawing/2014/main" id="{CA17B45E-57F0-4725-89C0-3CD74A5097A3}"/>
                  </a:ext>
                </a:extLst>
              </p:cNvPr>
              <p:cNvSpPr/>
              <p:nvPr/>
            </p:nvSpPr>
            <p:spPr>
              <a:xfrm>
                <a:off x="532626" y="3688983"/>
                <a:ext cx="3536195" cy="580991"/>
              </a:xfrm>
              <a:prstGeom prst="rect">
                <a:avLst/>
              </a:prstGeom>
            </p:spPr>
            <p:txBody>
              <a:bodyPr wrap="square" lIns="0" tIns="0" rIns="0" bIns="0" rtlCol="0">
                <a:spAutoFit/>
              </a:bodyPr>
              <a:lstStyle/>
              <a:p>
                <a:pPr lvl="0" algn="ctr">
                  <a:tabLst>
                    <a:tab pos="138430" algn="l"/>
                    <a:tab pos="685800" algn="l"/>
                  </a:tabLst>
                </a:pPr>
                <a:r>
                  <a:rPr lang="en-US"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Biologik</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ta’limning</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tarbiyaviy</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roli</a:t>
                </a:r>
                <a:r>
                  <a:rPr lang="ru-RU" sz="24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grpSp>
        <p:grpSp>
          <p:nvGrpSpPr>
            <p:cNvPr id="18" name="Группа 17">
              <a:extLst>
                <a:ext uri="{FF2B5EF4-FFF2-40B4-BE49-F238E27FC236}">
                  <a16:creationId xmlns:a16="http://schemas.microsoft.com/office/drawing/2014/main" id="{609D452F-25F9-4A2F-84BD-9A44714884C6}"/>
                </a:ext>
              </a:extLst>
            </p:cNvPr>
            <p:cNvGrpSpPr/>
            <p:nvPr/>
          </p:nvGrpSpPr>
          <p:grpSpPr>
            <a:xfrm>
              <a:off x="314840" y="4952261"/>
              <a:ext cx="3536195" cy="352257"/>
              <a:chOff x="314840" y="4488372"/>
              <a:chExt cx="3536195" cy="352257"/>
            </a:xfrm>
          </p:grpSpPr>
          <p:sp>
            <p:nvSpPr>
              <p:cNvPr id="13" name="Прямоугольник: Скругленные углы 12">
                <a:extLst>
                  <a:ext uri="{FF2B5EF4-FFF2-40B4-BE49-F238E27FC236}">
                    <a16:creationId xmlns:a16="http://schemas.microsoft.com/office/drawing/2014/main" id="{64E3D015-D1E6-40C0-B820-5D2B0144652D}"/>
                  </a:ext>
                </a:extLst>
              </p:cNvPr>
              <p:cNvSpPr/>
              <p:nvPr/>
            </p:nvSpPr>
            <p:spPr>
              <a:xfrm>
                <a:off x="518433" y="4608333"/>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4" name="Прямоугольник 13">
                <a:extLst>
                  <a:ext uri="{FF2B5EF4-FFF2-40B4-BE49-F238E27FC236}">
                    <a16:creationId xmlns:a16="http://schemas.microsoft.com/office/drawing/2014/main" id="{9187696D-0387-46E9-A420-AD2392161D95}"/>
                  </a:ext>
                </a:extLst>
              </p:cNvPr>
              <p:cNvSpPr/>
              <p:nvPr/>
            </p:nvSpPr>
            <p:spPr>
              <a:xfrm>
                <a:off x="314840" y="4488372"/>
                <a:ext cx="3536195" cy="290495"/>
              </a:xfrm>
              <a:prstGeom prst="rect">
                <a:avLst/>
              </a:prstGeom>
            </p:spPr>
            <p:txBody>
              <a:bodyPr wrap="square" lIns="0" tIns="0" rIns="0" bIns="0" rtlCol="0">
                <a:spAutoFit/>
              </a:bodyPr>
              <a:lstStyle/>
              <a:p>
                <a:pPr algn="ctr" rtl="0"/>
                <a:r>
                  <a:rPr lang="en-US" sz="2400" b="1" i="1" dirty="0" err="1">
                    <a:solidFill>
                      <a:srgbClr val="1E3ADA"/>
                    </a:solidFill>
                    <a:latin typeface="Times New Roman" panose="02020603050405020304" pitchFamily="18" charset="0"/>
                    <a:cs typeface="Times New Roman" panose="02020603050405020304" pitchFamily="18" charset="0"/>
                  </a:rPr>
                  <a:t>Xulosa</a:t>
                </a:r>
                <a:endParaRPr lang="ru-RU" sz="2400" b="1" i="1" dirty="0">
                  <a:solidFill>
                    <a:srgbClr val="1E3ADA"/>
                  </a:solidFill>
                  <a:latin typeface="Times New Roman" panose="02020603050405020304" pitchFamily="18" charset="0"/>
                  <a:cs typeface="Times New Roman" panose="02020603050405020304" pitchFamily="18" charset="0"/>
                </a:endParaRPr>
              </a:p>
            </p:txBody>
          </p:sp>
        </p:grpSp>
      </p:grpSp>
      <p:sp>
        <p:nvSpPr>
          <p:cNvPr id="22" name="Овал 21">
            <a:extLst>
              <a:ext uri="{FF2B5EF4-FFF2-40B4-BE49-F238E27FC236}">
                <a16:creationId xmlns:a16="http://schemas.microsoft.com/office/drawing/2014/main" id="{E7D1D117-BC5C-430A-9FEB-B231E691511F}"/>
              </a:ext>
              <a:ext uri="{C183D7F6-B498-43B3-948B-1728B52AA6E4}">
                <adec:decorative xmlns:adec="http://schemas.microsoft.com/office/drawing/2017/decorative" xmlns="" val="1"/>
              </a:ext>
            </a:extLst>
          </p:cNvPr>
          <p:cNvSpPr/>
          <p:nvPr/>
        </p:nvSpPr>
        <p:spPr>
          <a:xfrm>
            <a:off x="713852" y="6330880"/>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3" name="Овал 22">
            <a:extLst>
              <a:ext uri="{FF2B5EF4-FFF2-40B4-BE49-F238E27FC236}">
                <a16:creationId xmlns:a16="http://schemas.microsoft.com/office/drawing/2014/main" id="{2577E8EA-5E95-41C5-8BE8-EE647DE2613A}"/>
              </a:ext>
              <a:ext uri="{C183D7F6-B498-43B3-948B-1728B52AA6E4}">
                <adec:decorative xmlns:adec="http://schemas.microsoft.com/office/drawing/2017/decorative" xmlns="" val="1"/>
              </a:ext>
            </a:extLst>
          </p:cNvPr>
          <p:cNvSpPr/>
          <p:nvPr/>
        </p:nvSpPr>
        <p:spPr>
          <a:xfrm>
            <a:off x="713852" y="567838"/>
            <a:ext cx="52754" cy="527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grpSp>
        <p:nvGrpSpPr>
          <p:cNvPr id="62" name="Группа 61" descr="Это изображение содержит руки женщины, пишущей на бумаге. ">
            <a:extLst>
              <a:ext uri="{FF2B5EF4-FFF2-40B4-BE49-F238E27FC236}">
                <a16:creationId xmlns:a16="http://schemas.microsoft.com/office/drawing/2014/main" id="{123C05C1-3914-48FB-B4B8-1388A2DB5ACE}"/>
              </a:ext>
            </a:extLst>
          </p:cNvPr>
          <p:cNvGrpSpPr/>
          <p:nvPr/>
        </p:nvGrpSpPr>
        <p:grpSpPr>
          <a:xfrm>
            <a:off x="4482071" y="-508000"/>
            <a:ext cx="8739666" cy="8346238"/>
            <a:chOff x="4597682" y="-439156"/>
            <a:chExt cx="7594320" cy="7252450"/>
          </a:xfrm>
        </p:grpSpPr>
        <p:sp>
          <p:nvSpPr>
            <p:cNvPr id="45" name="Полилиния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46" name="Полилиния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47" name="Полилиния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48" name="Полилиния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49" name="Полилиния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50" name="Полилиния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51" name="Полилиния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nvGrpSpPr>
            <p:cNvPr id="60" name="Группа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Полилиния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53" name="Полилиния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grpSp>
        <p:sp>
          <p:nvSpPr>
            <p:cNvPr id="54" name="Полилиния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55" name="Полилиния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dirty="0"/>
            </a:p>
          </p:txBody>
        </p:sp>
        <p:sp>
          <p:nvSpPr>
            <p:cNvPr id="56" name="Полилиния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57" name="Полилиния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58" name="Полилиния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rtlCol="0" anchor="t" anchorCtr="0" compatLnSpc="1">
              <a:prstTxWarp prst="textNoShape">
                <a:avLst/>
              </a:prstTxWarp>
            </a:bodyPr>
            <a:lstStyle/>
            <a:p>
              <a:pPr rtl="0"/>
              <a:endParaRPr lang="ru-RU" dirty="0"/>
            </a:p>
          </p:txBody>
        </p:sp>
        <p:sp>
          <p:nvSpPr>
            <p:cNvPr id="67" name="Полилиния: Фигура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ru-RU" dirty="0">
                <a:solidFill>
                  <a:schemeClr val="tx1"/>
                </a:solidFill>
              </a:endParaRPr>
            </a:p>
          </p:txBody>
        </p:sp>
      </p:grpSp>
      <p:sp>
        <p:nvSpPr>
          <p:cNvPr id="15" name="Заголовок 14" hidden="1">
            <a:extLst>
              <a:ext uri="{FF2B5EF4-FFF2-40B4-BE49-F238E27FC236}">
                <a16:creationId xmlns:a16="http://schemas.microsoft.com/office/drawing/2014/main" id="{1B710331-53CB-4E4F-A9D3-D1E190EEAEE4}"/>
              </a:ext>
            </a:extLst>
          </p:cNvPr>
          <p:cNvSpPr>
            <a:spLocks noGrp="1"/>
          </p:cNvSpPr>
          <p:nvPr>
            <p:ph type="title"/>
          </p:nvPr>
        </p:nvSpPr>
        <p:spPr/>
        <p:txBody>
          <a:bodyPr rtlCol="0"/>
          <a:lstStyle/>
          <a:p>
            <a:r>
              <a:rPr lang="ru-RU" dirty="0"/>
              <a:t>Слайд </a:t>
            </a:r>
            <a:r>
              <a:rPr lang="en-US" dirty="0"/>
              <a:t>2</a:t>
            </a:r>
            <a:r>
              <a:rPr lang="ru-RU" dirty="0"/>
              <a:t> с информацией о кадрах</a:t>
            </a:r>
            <a:endParaRPr lang="ru" dirty="0"/>
          </a:p>
        </p:txBody>
      </p:sp>
    </p:spTree>
    <p:extLst>
      <p:ext uri="{BB962C8B-B14F-4D97-AF65-F5344CB8AC3E}">
        <p14:creationId xmlns:p14="http://schemas.microsoft.com/office/powerpoint/2010/main" val="2855238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1C2A04-2B9C-4FF7-A595-4610187929F2}"/>
              </a:ext>
            </a:extLst>
          </p:cNvPr>
          <p:cNvSpPr>
            <a:spLocks noGrp="1"/>
          </p:cNvSpPr>
          <p:nvPr>
            <p:ph type="title"/>
          </p:nvPr>
        </p:nvSpPr>
        <p:spPr>
          <a:xfrm>
            <a:off x="838200" y="2874409"/>
            <a:ext cx="10515600" cy="1325563"/>
          </a:xfrm>
        </p:spPr>
        <p:txBody>
          <a:bodyPr>
            <a:noAutofit/>
          </a:bodyPr>
          <a:lstStyle/>
          <a:p>
            <a:pPr algn="ctr"/>
            <a:r>
              <a:rPr lang="en-US" sz="4800" b="1" i="1" dirty="0" err="1">
                <a:solidFill>
                  <a:srgbClr val="FF0000"/>
                </a:solidFill>
                <a:effectLst/>
                <a:latin typeface="Times New Roman" panose="02020603050405020304" pitchFamily="18" charset="0"/>
                <a:ea typeface="Times New Roman" panose="02020603050405020304" pitchFamily="18" charset="0"/>
              </a:rPr>
              <a:t>Asosiy</a:t>
            </a:r>
            <a:r>
              <a:rPr lang="en-US" sz="4800" b="1" i="1" dirty="0">
                <a:solidFill>
                  <a:srgbClr val="FF0000"/>
                </a:solidFill>
                <a:effectLst/>
                <a:latin typeface="Times New Roman" panose="02020603050405020304" pitchFamily="18" charset="0"/>
                <a:ea typeface="Times New Roman" panose="02020603050405020304" pitchFamily="18" charset="0"/>
              </a:rPr>
              <a:t> </a:t>
            </a:r>
            <a:r>
              <a:rPr lang="en-US" sz="4800" b="1" i="1" dirty="0" err="1">
                <a:solidFill>
                  <a:srgbClr val="FF0000"/>
                </a:solidFill>
                <a:effectLst/>
                <a:latin typeface="Times New Roman" panose="02020603050405020304" pitchFamily="18" charset="0"/>
                <a:ea typeface="Times New Roman" panose="02020603050405020304" pitchFamily="18" charset="0"/>
              </a:rPr>
              <a:t>tushuncha</a:t>
            </a:r>
            <a:r>
              <a:rPr lang="en-US" sz="4800" b="1" i="1" dirty="0">
                <a:solidFill>
                  <a:srgbClr val="FF0000"/>
                </a:solidFill>
                <a:effectLst/>
                <a:latin typeface="Times New Roman" panose="02020603050405020304" pitchFamily="18" charset="0"/>
                <a:ea typeface="Times New Roman" panose="02020603050405020304" pitchFamily="18" charset="0"/>
              </a:rPr>
              <a:t> </a:t>
            </a:r>
            <a:r>
              <a:rPr lang="en-US" sz="4800" b="1" i="1" dirty="0" err="1">
                <a:solidFill>
                  <a:srgbClr val="FF0000"/>
                </a:solidFill>
                <a:effectLst/>
                <a:latin typeface="Times New Roman" panose="02020603050405020304" pitchFamily="18" charset="0"/>
                <a:ea typeface="Times New Roman" panose="02020603050405020304" pitchFamily="18" charset="0"/>
              </a:rPr>
              <a:t>va</a:t>
            </a:r>
            <a:r>
              <a:rPr lang="en-US" sz="4800" b="1" i="1" dirty="0">
                <a:solidFill>
                  <a:srgbClr val="FF0000"/>
                </a:solidFill>
                <a:effectLst/>
                <a:latin typeface="Times New Roman" panose="02020603050405020304" pitchFamily="18" charset="0"/>
                <a:ea typeface="Times New Roman" panose="02020603050405020304" pitchFamily="18" charset="0"/>
              </a:rPr>
              <a:t> </a:t>
            </a:r>
            <a:r>
              <a:rPr lang="en-US" sz="4800" b="1" i="1" dirty="0" err="1">
                <a:solidFill>
                  <a:srgbClr val="FF0000"/>
                </a:solidFill>
                <a:effectLst/>
                <a:latin typeface="Times New Roman" panose="02020603050405020304" pitchFamily="18" charset="0"/>
                <a:ea typeface="Times New Roman" panose="02020603050405020304" pitchFamily="18" charset="0"/>
              </a:rPr>
              <a:t>tayanch</a:t>
            </a:r>
            <a:r>
              <a:rPr lang="en-US" sz="4800" b="1" i="1" dirty="0">
                <a:solidFill>
                  <a:srgbClr val="FF0000"/>
                </a:solidFill>
                <a:effectLst/>
                <a:latin typeface="Times New Roman" panose="02020603050405020304" pitchFamily="18" charset="0"/>
                <a:ea typeface="Times New Roman" panose="02020603050405020304" pitchFamily="18" charset="0"/>
              </a:rPr>
              <a:t> </a:t>
            </a:r>
            <a:r>
              <a:rPr lang="en-US" sz="4800" b="1" i="1" dirty="0" err="1">
                <a:solidFill>
                  <a:srgbClr val="FF0000"/>
                </a:solidFill>
                <a:effectLst/>
                <a:latin typeface="Times New Roman" panose="02020603050405020304" pitchFamily="18" charset="0"/>
                <a:ea typeface="Times New Roman" panose="02020603050405020304" pitchFamily="18" charset="0"/>
              </a:rPr>
              <a:t>so‘zlar</a:t>
            </a:r>
            <a:r>
              <a:rPr lang="en-US" sz="4800" b="1" i="1" dirty="0">
                <a:solidFill>
                  <a:srgbClr val="FF0000"/>
                </a:solidFill>
                <a:effectLst/>
                <a:latin typeface="Times New Roman" panose="02020603050405020304" pitchFamily="18" charset="0"/>
                <a:ea typeface="Times New Roman" panose="02020603050405020304" pitchFamily="18" charset="0"/>
              </a:rPr>
              <a:t>.</a:t>
            </a:r>
            <a:r>
              <a:rPr lang="ru-RU" sz="4000" dirty="0">
                <a:solidFill>
                  <a:srgbClr val="1E3ADA"/>
                </a:solidFill>
                <a:effectLst/>
                <a:latin typeface="Times New Roman" panose="02020603050405020304" pitchFamily="18" charset="0"/>
                <a:ea typeface="Times New Roman" panose="02020603050405020304" pitchFamily="18" charset="0"/>
              </a:rPr>
              <a:t/>
            </a:r>
            <a:br>
              <a:rPr lang="ru-RU" sz="4000" dirty="0">
                <a:solidFill>
                  <a:srgbClr val="1E3ADA"/>
                </a:solidFill>
                <a:effectLst/>
                <a:latin typeface="Times New Roman" panose="02020603050405020304" pitchFamily="18" charset="0"/>
                <a:ea typeface="Times New Roman" panose="02020603050405020304" pitchFamily="18" charset="0"/>
              </a:rPr>
            </a:br>
            <a:r>
              <a:rPr lang="en-US" sz="4000" dirty="0">
                <a:solidFill>
                  <a:srgbClr val="1E3ADA"/>
                </a:solidFill>
                <a:effectLst/>
                <a:latin typeface="Times New Roman" panose="02020603050405020304" pitchFamily="18" charset="0"/>
                <a:ea typeface="Times New Roman" panose="02020603050405020304" pitchFamily="18" charset="0"/>
              </a:rPr>
              <a:t> </a:t>
            </a:r>
            <a:r>
              <a:rPr lang="ru-RU" sz="4000" dirty="0">
                <a:solidFill>
                  <a:srgbClr val="1E3ADA"/>
                </a:solidFill>
                <a:effectLst/>
                <a:latin typeface="Times New Roman" panose="02020603050405020304" pitchFamily="18" charset="0"/>
                <a:ea typeface="Times New Roman" panose="02020603050405020304" pitchFamily="18" charset="0"/>
              </a:rPr>
              <a:t/>
            </a:r>
            <a:br>
              <a:rPr lang="ru-RU" sz="4000" dirty="0">
                <a:solidFill>
                  <a:srgbClr val="1E3ADA"/>
                </a:solidFill>
                <a:effectLst/>
                <a:latin typeface="Times New Roman" panose="02020603050405020304" pitchFamily="18" charset="0"/>
                <a:ea typeface="Times New Roman" panose="02020603050405020304" pitchFamily="18" charset="0"/>
              </a:rPr>
            </a:b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fanida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erishilgan</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yutuqlar</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fani</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yutuqlarini</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boshqa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fanlarga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bog‘liqligi</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Bionika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kosmik</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biologiyaning</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tibbiyot</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agronomiyada</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politexnik</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roli</a:t>
            </a:r>
            <a:r>
              <a:rPr lang="en-US" sz="4000" b="1" i="1" dirty="0">
                <a:solidFill>
                  <a:srgbClr val="1E3ADA"/>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4000" i="1" dirty="0">
                <a:solidFill>
                  <a:srgbClr val="1E3ADA"/>
                </a:solidFill>
                <a:effectLst/>
                <a:latin typeface="PANDA Baltic UZ Lat"/>
                <a:ea typeface="Times New Roman" panose="02020603050405020304" pitchFamily="18" charset="0"/>
                <a:cs typeface="Times New Roman" panose="02020603050405020304" pitchFamily="18" charset="0"/>
              </a:rPr>
              <a:t/>
            </a:r>
            <a:br>
              <a:rPr lang="ru-RU" sz="4000" i="1" dirty="0">
                <a:solidFill>
                  <a:srgbClr val="1E3ADA"/>
                </a:solidFill>
                <a:effectLst/>
                <a:latin typeface="PANDA Baltic UZ Lat"/>
                <a:ea typeface="Times New Roman" panose="02020603050405020304" pitchFamily="18" charset="0"/>
                <a:cs typeface="Times New Roman" panose="02020603050405020304" pitchFamily="18" charset="0"/>
              </a:rPr>
            </a:br>
            <a:endParaRPr lang="ru-RU" sz="8000" i="1" dirty="0">
              <a:solidFill>
                <a:srgbClr val="1E3ADA"/>
              </a:solidFill>
            </a:endParaRPr>
          </a:p>
        </p:txBody>
      </p:sp>
    </p:spTree>
    <p:extLst>
      <p:ext uri="{BB962C8B-B14F-4D97-AF65-F5344CB8AC3E}">
        <p14:creationId xmlns:p14="http://schemas.microsoft.com/office/powerpoint/2010/main" val="3518428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BEF5A-6E5A-4172-A38A-B8B015022543}"/>
              </a:ext>
            </a:extLst>
          </p:cNvPr>
          <p:cNvSpPr>
            <a:spLocks noGrp="1"/>
          </p:cNvSpPr>
          <p:nvPr>
            <p:ph type="title"/>
          </p:nvPr>
        </p:nvSpPr>
        <p:spPr>
          <a:xfrm>
            <a:off x="838200" y="1278064"/>
            <a:ext cx="10515600" cy="5579936"/>
          </a:xfrm>
        </p:spPr>
        <p:txBody>
          <a:bodyPr>
            <a:noAutofit/>
          </a:bodyPr>
          <a:lstStyle/>
          <a:p>
            <a:pPr algn="ctr">
              <a:lnSpc>
                <a:spcPct val="100000"/>
              </a:lnSpc>
            </a:pPr>
            <a:r>
              <a:rPr lang="en-US" sz="3600" b="1" i="1" dirty="0" err="1">
                <a:solidFill>
                  <a:srgbClr val="1E3ADA"/>
                </a:solidFill>
                <a:effectLst/>
                <a:latin typeface="Times New Roman" panose="02020603050405020304" pitchFamily="18" charset="0"/>
                <a:ea typeface="Times New Roman" panose="02020603050405020304" pitchFamily="18" charset="0"/>
              </a:rPr>
              <a:t>Biologik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ta’limning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roli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insoniyat</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hayotida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katta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ahamiyatga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ega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Biologiya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o‘qituvchi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biologik</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bilimlarning</a:t>
            </a:r>
            <a:r>
              <a:rPr lang="en-US" sz="3600" b="1" i="1" dirty="0">
                <a:solidFill>
                  <a:srgbClr val="1E3ADA"/>
                </a:solidFill>
                <a:effectLst/>
                <a:latin typeface="Times New Roman" panose="02020603050405020304" pitchFamily="18" charset="0"/>
                <a:ea typeface="Times New Roman" panose="02020603050405020304" pitchFamily="18" charset="0"/>
              </a:rPr>
              <a:t> har </a:t>
            </a:r>
            <a:r>
              <a:rPr lang="en-US" sz="3600" b="1" i="1" dirty="0" err="1">
                <a:solidFill>
                  <a:srgbClr val="1E3ADA"/>
                </a:solidFill>
                <a:effectLst/>
                <a:latin typeface="Times New Roman" panose="02020603050405020304" pitchFamily="18" charset="0"/>
                <a:ea typeface="Times New Roman" panose="02020603050405020304" pitchFamily="18" charset="0"/>
              </a:rPr>
              <a:t>bir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inson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hayoti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va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mehnatidagi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rolini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chuqur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anglashi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bunga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ishonch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hosil</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qilishi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lozim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bu</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shunday</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ishonchni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o‘quvchilarda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tarbiyalash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uchun</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zarurdir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Maktabda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o‘qituvchining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muvaffaqiyatli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ish</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olib</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borishining</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birinchi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sharti</a:t>
            </a:r>
            <a:r>
              <a:rPr lang="en-US" sz="3600" b="1" i="1" dirty="0">
                <a:solidFill>
                  <a:srgbClr val="1E3ADA"/>
                </a:solidFill>
                <a:effectLst/>
                <a:latin typeface="Times New Roman" panose="02020603050405020304" pitchFamily="18" charset="0"/>
                <a:ea typeface="Times New Roman" panose="02020603050405020304" pitchFamily="18" charset="0"/>
              </a:rPr>
              <a:t> ana </a:t>
            </a:r>
            <a:r>
              <a:rPr lang="en-US" sz="3600" b="1" i="1" dirty="0" err="1">
                <a:solidFill>
                  <a:srgbClr val="1E3ADA"/>
                </a:solidFill>
                <a:effectLst/>
                <a:latin typeface="Times New Roman" panose="02020603050405020304" pitchFamily="18" charset="0"/>
                <a:ea typeface="Times New Roman" panose="02020603050405020304" pitchFamily="18" charset="0"/>
              </a:rPr>
              <a:t>shudir</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chunki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tarbiyalovchi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ta’lim</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jarayoni</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ishonchga</a:t>
            </a:r>
            <a:r>
              <a:rPr lang="en-US" sz="3600" b="1" i="1" dirty="0">
                <a:solidFill>
                  <a:srgbClr val="1E3ADA"/>
                </a:solidFill>
                <a:effectLst/>
                <a:latin typeface="Times New Roman" panose="02020603050405020304" pitchFamily="18" charset="0"/>
                <a:ea typeface="Times New Roman" panose="02020603050405020304" pitchFamily="18" charset="0"/>
              </a:rPr>
              <a:t> </a:t>
            </a:r>
            <a:r>
              <a:rPr lang="en-US" sz="3600" b="1" i="1" dirty="0" err="1">
                <a:solidFill>
                  <a:srgbClr val="1E3ADA"/>
                </a:solidFill>
                <a:effectLst/>
                <a:latin typeface="Times New Roman" panose="02020603050405020304" pitchFamily="18" charset="0"/>
                <a:ea typeface="Times New Roman" panose="02020603050405020304" pitchFamily="18" charset="0"/>
              </a:rPr>
              <a:t>asoslanadi</a:t>
            </a:r>
            <a:r>
              <a:rPr lang="en-US" sz="3600" b="1" i="1" dirty="0">
                <a:solidFill>
                  <a:srgbClr val="1E3ADA"/>
                </a:solidFill>
                <a:effectLst/>
                <a:latin typeface="Times New Roman" panose="02020603050405020304" pitchFamily="18" charset="0"/>
                <a:ea typeface="Times New Roman" panose="02020603050405020304" pitchFamily="18" charset="0"/>
              </a:rPr>
              <a:t>.</a:t>
            </a:r>
            <a:r>
              <a:rPr lang="ru-RU" sz="2400" b="1" i="1" dirty="0">
                <a:solidFill>
                  <a:srgbClr val="1E3ADA"/>
                </a:solidFill>
                <a:effectLst/>
                <a:latin typeface="Times New Roman" panose="02020603050405020304" pitchFamily="18" charset="0"/>
                <a:ea typeface="Times New Roman" panose="02020603050405020304" pitchFamily="18" charset="0"/>
              </a:rPr>
              <a:t/>
            </a:r>
            <a:br>
              <a:rPr lang="ru-RU" sz="2400" b="1" i="1" dirty="0">
                <a:solidFill>
                  <a:srgbClr val="1E3ADA"/>
                </a:solidFill>
                <a:effectLst/>
                <a:latin typeface="Times New Roman" panose="02020603050405020304" pitchFamily="18" charset="0"/>
                <a:ea typeface="Times New Roman" panose="02020603050405020304" pitchFamily="18" charset="0"/>
              </a:rPr>
            </a:br>
            <a:endParaRPr lang="ru-RU" sz="5400" b="1" i="1" dirty="0">
              <a:solidFill>
                <a:srgbClr val="1E3ADA"/>
              </a:solidFill>
            </a:endParaRPr>
          </a:p>
        </p:txBody>
      </p:sp>
    </p:spTree>
    <p:extLst>
      <p:ext uri="{BB962C8B-B14F-4D97-AF65-F5344CB8AC3E}">
        <p14:creationId xmlns:p14="http://schemas.microsoft.com/office/powerpoint/2010/main" val="992597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18A89-E997-4AF6-9331-64BC15F45CCB}"/>
              </a:ext>
            </a:extLst>
          </p:cNvPr>
          <p:cNvSpPr>
            <a:spLocks noGrp="1"/>
          </p:cNvSpPr>
          <p:nvPr>
            <p:ph type="title"/>
          </p:nvPr>
        </p:nvSpPr>
        <p:spPr/>
        <p:txBody>
          <a:bodyPr/>
          <a:lstStyle/>
          <a:p>
            <a:endParaRPr lang="ru-RU"/>
          </a:p>
        </p:txBody>
      </p:sp>
      <p:pic>
        <p:nvPicPr>
          <p:cNvPr id="1028" name="Picture 4">
            <a:extLst>
              <a:ext uri="{FF2B5EF4-FFF2-40B4-BE49-F238E27FC236}">
                <a16:creationId xmlns:a16="http://schemas.microsoft.com/office/drawing/2014/main" id="{DEC5DCE3-D4FC-49FF-A25B-3EFE144B45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557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385812-ADF9-4E4B-8F9E-7C64BE98E93A}"/>
              </a:ext>
            </a:extLst>
          </p:cNvPr>
          <p:cNvSpPr>
            <a:spLocks noGrp="1"/>
          </p:cNvSpPr>
          <p:nvPr>
            <p:ph type="title"/>
          </p:nvPr>
        </p:nvSpPr>
        <p:spPr>
          <a:xfrm>
            <a:off x="740664" y="1402081"/>
            <a:ext cx="10515600" cy="4641152"/>
          </a:xfrm>
        </p:spPr>
        <p:txBody>
          <a:bodyPr>
            <a:noAutofit/>
          </a:bodyPr>
          <a:lstStyle/>
          <a:p>
            <a:pPr algn="ctr"/>
            <a:r>
              <a:rPr lang="en-US" sz="4000" b="1" i="1" dirty="0">
                <a:solidFill>
                  <a:srgbClr val="1E3ADA"/>
                </a:solidFill>
                <a:effectLst/>
                <a:latin typeface="Times New Roman" panose="02020603050405020304" pitchFamily="18" charset="0"/>
                <a:ea typeface="Times New Roman" panose="02020603050405020304" pitchFamily="18" charset="0"/>
              </a:rPr>
              <a:t>XXI </a:t>
            </a:r>
            <a:r>
              <a:rPr lang="en-US" sz="4000" b="1" i="1" dirty="0" err="1">
                <a:solidFill>
                  <a:srgbClr val="1E3ADA"/>
                </a:solidFill>
                <a:effectLst/>
                <a:latin typeface="Times New Roman" panose="02020603050405020304" pitchFamily="18" charset="0"/>
                <a:ea typeface="Times New Roman" panose="02020603050405020304" pitchFamily="18" charset="0"/>
              </a:rPr>
              <a:t>asrda</a:t>
            </a:r>
            <a:r>
              <a:rPr lang="en-US" sz="4000" b="1" i="1" dirty="0">
                <a:solidFill>
                  <a:srgbClr val="1E3ADA"/>
                </a:solidFill>
                <a:effectLst/>
                <a:latin typeface="Times New Roman" panose="02020603050405020304" pitchFamily="18" charset="0"/>
                <a:ea typeface="Times New Roman" panose="02020603050405020304" pitchFamily="18" charset="0"/>
              </a:rPr>
              <a:t> fan </a:t>
            </a:r>
            <a:r>
              <a:rPr lang="en-US" sz="4000" b="1" i="1" dirty="0" err="1">
                <a:solidFill>
                  <a:srgbClr val="1E3ADA"/>
                </a:solidFill>
                <a:effectLst/>
                <a:latin typeface="Times New Roman" panose="02020603050405020304" pitchFamily="18" charset="0"/>
                <a:ea typeface="Times New Roman" panose="02020603050405020304" pitchFamily="18" charset="0"/>
              </a:rPr>
              <a:t>va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texnika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rivojlanib</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ketdi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natijada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insoniyat</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o‘zi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yashayotgan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muhit</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bilan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qarama-qarshilikka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duch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kelmoqda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muhit</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uning</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sog‘ligiga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va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hayotiga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havf</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solmoqda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Sababi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ishlab</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chiqarish</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va</a:t>
            </a:r>
            <a:r>
              <a:rPr lang="en-US" sz="4000" b="1" i="1" dirty="0">
                <a:solidFill>
                  <a:srgbClr val="1E3ADA"/>
                </a:solidFill>
                <a:effectLst/>
                <a:latin typeface="Times New Roman" panose="02020603050405020304" pitchFamily="18" charset="0"/>
                <a:ea typeface="Times New Roman" panose="02020603050405020304" pitchFamily="18" charset="0"/>
              </a:rPr>
              <a:t> transport </a:t>
            </a:r>
            <a:r>
              <a:rPr lang="en-US" sz="4000" b="1" i="1" dirty="0" err="1">
                <a:solidFill>
                  <a:srgbClr val="1E3ADA"/>
                </a:solidFill>
                <a:effectLst/>
                <a:latin typeface="Times New Roman" panose="02020603050405020304" pitchFamily="18" charset="0"/>
                <a:ea typeface="Times New Roman" panose="02020603050405020304" pitchFamily="18" charset="0"/>
              </a:rPr>
              <a:t>chiqindilari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o‘rmonlarni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kamayishi</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azon</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qavatida</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teshiklar</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hosil</a:t>
            </a:r>
            <a:r>
              <a:rPr lang="en-US" sz="4000" b="1" i="1" dirty="0">
                <a:solidFill>
                  <a:srgbClr val="1E3ADA"/>
                </a:solidFill>
                <a:effectLst/>
                <a:latin typeface="Times New Roman" panose="02020603050405020304" pitchFamily="18" charset="0"/>
                <a:ea typeface="Times New Roman" panose="02020603050405020304" pitchFamily="18" charset="0"/>
              </a:rPr>
              <a:t> </a:t>
            </a:r>
            <a:r>
              <a:rPr lang="en-US" sz="4000" b="1" i="1" dirty="0" err="1">
                <a:solidFill>
                  <a:srgbClr val="1E3ADA"/>
                </a:solidFill>
                <a:effectLst/>
                <a:latin typeface="Times New Roman" panose="02020603050405020304" pitchFamily="18" charset="0"/>
                <a:ea typeface="Times New Roman" panose="02020603050405020304" pitchFamily="18" charset="0"/>
              </a:rPr>
              <a:t>bo‘lishidir</a:t>
            </a:r>
            <a:r>
              <a:rPr lang="en-US" sz="4000" b="1" i="1" dirty="0">
                <a:solidFill>
                  <a:srgbClr val="1E3ADA"/>
                </a:solidFill>
                <a:effectLst/>
                <a:latin typeface="Times New Roman" panose="02020603050405020304" pitchFamily="18" charset="0"/>
                <a:ea typeface="Times New Roman" panose="02020603050405020304" pitchFamily="18" charset="0"/>
              </a:rPr>
              <a:t>.</a:t>
            </a:r>
            <a:r>
              <a:rPr lang="ru-RU" sz="4000" b="1" i="1" dirty="0">
                <a:solidFill>
                  <a:srgbClr val="1E3ADA"/>
                </a:solidFill>
                <a:effectLst/>
                <a:latin typeface="Times New Roman" panose="02020603050405020304" pitchFamily="18" charset="0"/>
                <a:ea typeface="Times New Roman" panose="02020603050405020304" pitchFamily="18" charset="0"/>
              </a:rPr>
              <a:t/>
            </a:r>
            <a:br>
              <a:rPr lang="ru-RU" sz="4000" b="1" i="1" dirty="0">
                <a:solidFill>
                  <a:srgbClr val="1E3ADA"/>
                </a:solidFill>
                <a:effectLst/>
                <a:latin typeface="Times New Roman" panose="02020603050405020304" pitchFamily="18" charset="0"/>
                <a:ea typeface="Times New Roman" panose="02020603050405020304" pitchFamily="18" charset="0"/>
              </a:rPr>
            </a:br>
            <a:endParaRPr lang="ru-RU" sz="4000" b="1" i="1" dirty="0">
              <a:solidFill>
                <a:srgbClr val="1E3ADA"/>
              </a:solidFill>
            </a:endParaRPr>
          </a:p>
        </p:txBody>
      </p:sp>
    </p:spTree>
    <p:extLst>
      <p:ext uri="{BB962C8B-B14F-4D97-AF65-F5344CB8AC3E}">
        <p14:creationId xmlns:p14="http://schemas.microsoft.com/office/powerpoint/2010/main" val="37990286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59EF7B-0715-45D7-A29D-D93F48318CBC}"/>
              </a:ext>
            </a:extLst>
          </p:cNvPr>
          <p:cNvSpPr>
            <a:spLocks noGrp="1"/>
          </p:cNvSpPr>
          <p:nvPr>
            <p:ph type="title"/>
          </p:nvPr>
        </p:nvSpPr>
        <p:spPr/>
        <p:txBody>
          <a:bodyPr/>
          <a:lstStyle/>
          <a:p>
            <a:endParaRPr lang="ru-RU"/>
          </a:p>
        </p:txBody>
      </p:sp>
      <p:pic>
        <p:nvPicPr>
          <p:cNvPr id="2052" name="Picture 4">
            <a:extLst>
              <a:ext uri="{FF2B5EF4-FFF2-40B4-BE49-F238E27FC236}">
                <a16:creationId xmlns:a16="http://schemas.microsoft.com/office/drawing/2014/main" id="{CFDB4847-CA59-4516-BE13-CAF422984B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405706" cy="35844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8F697C8-4AB1-45F4-83DA-97D5967312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706" y="0"/>
            <a:ext cx="6786294" cy="42695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4EE4038C-C236-4466-A6A0-5ACD9CB44F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84448"/>
            <a:ext cx="5405706" cy="32480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9F70945E-BD20-4A65-A25B-5CDA74BAF41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652" r="10889" b="33333"/>
          <a:stretch/>
        </p:blipFill>
        <p:spPr bwMode="auto">
          <a:xfrm>
            <a:off x="5405706" y="4037552"/>
            <a:ext cx="6806028" cy="27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885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0F51A6-9BA1-443D-910B-E2807EFD5CDD}"/>
              </a:ext>
            </a:extLst>
          </p:cNvPr>
          <p:cNvSpPr>
            <a:spLocks noGrp="1"/>
          </p:cNvSpPr>
          <p:nvPr>
            <p:ph type="title"/>
          </p:nvPr>
        </p:nvSpPr>
        <p:spPr>
          <a:xfrm>
            <a:off x="923544" y="-243840"/>
            <a:ext cx="10515600" cy="8351520"/>
          </a:xfrm>
        </p:spPr>
        <p:txBody>
          <a:bodyPr>
            <a:noAutofit/>
          </a:bodyPr>
          <a:lstStyle/>
          <a:p>
            <a:pPr algn="ctr"/>
            <a:r>
              <a:rPr lang="en-US" sz="3200" b="1" i="1" dirty="0" err="1">
                <a:solidFill>
                  <a:srgbClr val="1E3ADA"/>
                </a:solidFill>
                <a:effectLst/>
                <a:latin typeface="Times New Roman" panose="02020603050405020304" pitchFamily="18" charset="0"/>
                <a:ea typeface="Times New Roman" panose="02020603050405020304" pitchFamily="18" charset="0"/>
              </a:rPr>
              <a:t>Biologiya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fanining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yutuqlari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ko‘p</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jihatidan</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tabiiy</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fanlar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fizika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ximiya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matematika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astronomiya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va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boshqa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tabiiy</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fanlar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sohasida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erishilgan</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yutuqlardan</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foydalanish</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natijasida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yuz</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bermoqda</a:t>
            </a:r>
            <a:r>
              <a:rPr lang="en-US" sz="3200" b="1" i="1" dirty="0">
                <a:solidFill>
                  <a:srgbClr val="1E3ADA"/>
                </a:solidFill>
                <a:effectLst/>
                <a:latin typeface="Times New Roman" panose="02020603050405020304" pitchFamily="18" charset="0"/>
                <a:ea typeface="Times New Roman" panose="02020603050405020304" pitchFamily="18" charset="0"/>
              </a:rPr>
              <a:t>. Bu </a:t>
            </a:r>
            <a:r>
              <a:rPr lang="en-US" sz="3200" b="1" i="1" dirty="0" err="1">
                <a:solidFill>
                  <a:srgbClr val="1E3ADA"/>
                </a:solidFill>
                <a:effectLst/>
                <a:latin typeface="Times New Roman" panose="02020603050405020304" pitchFamily="18" charset="0"/>
                <a:ea typeface="Times New Roman" panose="02020603050405020304" pitchFamily="18" charset="0"/>
              </a:rPr>
              <a:t>fanlarning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yutuqlari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va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metodlari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asosida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elektron</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mikroskopiya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spektroskopiya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rentgenostruktura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tahlili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hujayraning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molekulyar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va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submolekulyar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darajada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o‘rganish</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imkonini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berdi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Bioximiya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va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biofizika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metodlari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asosida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tajribalar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o‘tkazish</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natijasida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moddalar</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almashinuvi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ayniqsa</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oqsil</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biosintezining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mexanizmi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fotosintez</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sirlari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ochildi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Irsiyatning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moddiy</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asosi</a:t>
            </a:r>
            <a:r>
              <a:rPr lang="en-US" sz="3200" b="1" i="1" dirty="0">
                <a:solidFill>
                  <a:srgbClr val="1E3ADA"/>
                </a:solidFill>
                <a:effectLst/>
                <a:latin typeface="Times New Roman" panose="02020603050405020304" pitchFamily="18" charset="0"/>
                <a:ea typeface="Times New Roman" panose="02020603050405020304" pitchFamily="18" charset="0"/>
              </a:rPr>
              <a:t> DNK </a:t>
            </a:r>
            <a:r>
              <a:rPr lang="en-US" sz="3200" b="1" i="1" dirty="0" err="1">
                <a:solidFill>
                  <a:srgbClr val="1E3ADA"/>
                </a:solidFill>
                <a:effectLst/>
                <a:latin typeface="Times New Roman" panose="02020603050405020304" pitchFamily="18" charset="0"/>
                <a:ea typeface="Times New Roman" panose="02020603050405020304" pitchFamily="18" charset="0"/>
              </a:rPr>
              <a:t>va</a:t>
            </a:r>
            <a:r>
              <a:rPr lang="en-US" sz="3200" b="1" i="1" dirty="0">
                <a:solidFill>
                  <a:srgbClr val="1E3ADA"/>
                </a:solidFill>
                <a:effectLst/>
                <a:latin typeface="Times New Roman" panose="02020603050405020304" pitchFamily="18" charset="0"/>
                <a:ea typeface="Times New Roman" panose="02020603050405020304" pitchFamily="18" charset="0"/>
              </a:rPr>
              <a:t> RNK </a:t>
            </a:r>
            <a:r>
              <a:rPr lang="en-US" sz="3200" b="1" i="1" dirty="0" err="1">
                <a:solidFill>
                  <a:srgbClr val="1E3ADA"/>
                </a:solidFill>
                <a:effectLst/>
                <a:latin typeface="Times New Roman" panose="02020603050405020304" pitchFamily="18" charset="0"/>
                <a:ea typeface="Times New Roman" panose="02020603050405020304" pitchFamily="18" charset="0"/>
              </a:rPr>
              <a:t>strukturasi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funksiyasi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ayon</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bo‘ladi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aminokislotalarning</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genetik</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kodi</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ochib</a:t>
            </a:r>
            <a:r>
              <a:rPr lang="en-US" sz="3200" b="1" i="1" dirty="0">
                <a:solidFill>
                  <a:srgbClr val="1E3ADA"/>
                </a:solidFill>
                <a:effectLst/>
                <a:latin typeface="Times New Roman" panose="02020603050405020304" pitchFamily="18" charset="0"/>
                <a:ea typeface="Times New Roman" panose="02020603050405020304" pitchFamily="18" charset="0"/>
              </a:rPr>
              <a:t> </a:t>
            </a:r>
            <a:r>
              <a:rPr lang="en-US" sz="3200" b="1" i="1" dirty="0" err="1">
                <a:solidFill>
                  <a:srgbClr val="1E3ADA"/>
                </a:solidFill>
                <a:effectLst/>
                <a:latin typeface="Times New Roman" panose="02020603050405020304" pitchFamily="18" charset="0"/>
                <a:ea typeface="Times New Roman" panose="02020603050405020304" pitchFamily="18" charset="0"/>
              </a:rPr>
              <a:t>berildi</a:t>
            </a:r>
            <a:r>
              <a:rPr lang="en-US" sz="3200" b="1" i="1" dirty="0">
                <a:solidFill>
                  <a:srgbClr val="1E3ADA"/>
                </a:solidFill>
                <a:effectLst/>
                <a:latin typeface="Times New Roman" panose="02020603050405020304" pitchFamily="18" charset="0"/>
                <a:ea typeface="Times New Roman" panose="02020603050405020304" pitchFamily="18" charset="0"/>
              </a:rPr>
              <a:t>.</a:t>
            </a:r>
            <a:r>
              <a:rPr lang="ru-RU" sz="3200" b="1" i="1" dirty="0">
                <a:solidFill>
                  <a:srgbClr val="1E3ADA"/>
                </a:solidFill>
                <a:effectLst/>
                <a:latin typeface="Times New Roman" panose="02020603050405020304" pitchFamily="18" charset="0"/>
                <a:ea typeface="Times New Roman" panose="02020603050405020304" pitchFamily="18" charset="0"/>
              </a:rPr>
              <a:t/>
            </a:r>
            <a:br>
              <a:rPr lang="ru-RU" sz="3200" b="1" i="1" dirty="0">
                <a:solidFill>
                  <a:srgbClr val="1E3ADA"/>
                </a:solidFill>
                <a:effectLst/>
                <a:latin typeface="Times New Roman" panose="02020603050405020304" pitchFamily="18" charset="0"/>
                <a:ea typeface="Times New Roman" panose="02020603050405020304" pitchFamily="18" charset="0"/>
              </a:rPr>
            </a:br>
            <a:endParaRPr lang="ru-RU" sz="6600" b="1" i="1" dirty="0">
              <a:solidFill>
                <a:srgbClr val="1E3ADA"/>
              </a:solidFill>
            </a:endParaRPr>
          </a:p>
        </p:txBody>
      </p:sp>
    </p:spTree>
    <p:extLst>
      <p:ext uri="{BB962C8B-B14F-4D97-AF65-F5344CB8AC3E}">
        <p14:creationId xmlns:p14="http://schemas.microsoft.com/office/powerpoint/2010/main" val="2874057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B4F583-7CF9-4B73-87EB-F882AAC675F5}"/>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id="{805F21C0-B542-4681-88A5-B91BA4287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4374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24_TF33668227.potx" id="{B65CD55F-C674-4D94-A054-112C1C8B0BA1}" vid="{823553B5-3B0A-463E-A0F4-6ACAF817F3B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Управление персоналом, от 24Slides</Template>
  <TotalTime>54</TotalTime>
  <Words>418</Words>
  <Application>Microsoft Office PowerPoint</Application>
  <PresentationFormat>Широкоэкранный</PresentationFormat>
  <Paragraphs>24</Paragraphs>
  <Slides>17</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Calibri Light</vt:lpstr>
      <vt:lpstr>PANDA Baltic UZ Lat</vt:lpstr>
      <vt:lpstr>Segoe UI</vt:lpstr>
      <vt:lpstr>Times New Roman</vt:lpstr>
      <vt:lpstr>Тема Office</vt:lpstr>
      <vt:lpstr>Слайд 1 с информацией о кадрах</vt:lpstr>
      <vt:lpstr>Слайд 2 с информацией о кадрах</vt:lpstr>
      <vt:lpstr>Asosiy tushuncha va tayanch so‘zlar.   Biologiya fanida erishilgan yutuqlar. Biologiya fani yutuqlarini boshqa fanlarga bog‘liqligi. Bionika, kosmik biologiya, biologiyaning tibbiyot, agronomiyada politexnik roli. </vt:lpstr>
      <vt:lpstr>Biologik ta’limning roli insoniyat hayotida katta ahamiyatga ega. Biologiya o‘qituvchi biologik bilimlarning har bir inson hayoti va mehnatidagi rolini chuqur anglashi, bunga ishonch hosil qilishi lozim, bu shunday ishonchni o‘quvchilarda tarbiyalash uchun zarurdir. Maktabda o‘qituvchining muvaffaqiyatli ish olib borishining birinchi sharti ana shudir, chunki tarbiyalovchi ta’lim jarayoni ishonchga asoslanadi. </vt:lpstr>
      <vt:lpstr>Презентация PowerPoint</vt:lpstr>
      <vt:lpstr>XXI asrda fan va texnika rivojlanib ketdi, natijada insoniyat o‘zi yashayotgan muhit bilan qarama-qarshilikka duch kelmoqda, muhit uning sog‘ligiga va hayotiga havf solmoqda. Sababi ishlab chiqarish va transport chiqindilari, o‘rmonlarni kamayishi, azon qavatida teshiklar hosil bo‘lishidir. </vt:lpstr>
      <vt:lpstr>Презентация PowerPoint</vt:lpstr>
      <vt:lpstr>Biologiya fanining yutuqlari ko‘p jihatidan tabiiy fanlar fizika, ximiya, matematika, astronomiya va boshqa tabiiy fanlar sohasida erishilgan yutuqlardan foydalanish natijasida yuz bermoqda. Bu fanlarning yutuqlari va metodlari asosida elektron mikroskopiya, spektroskopiya, rentgenostruktura tahlili, hujayraning molekulyar va submolekulyar darajada o‘rganish imkonini berdi. Bioximiya va biofizika metodlari asosida tajribalar o‘tkazish natijasida moddalar almashinuvi ayniqsa oqsil biosintezining mexanizmi, fotosintez sirlari ochildi. Irsiyatning moddiy asosi DNK va RNK strukturasi, funksiyasi ayon bo‘ladi, aminokislotalarning genetik kodi ochib berildi. </vt:lpstr>
      <vt:lpstr>Презентация PowerPoint</vt:lpstr>
      <vt:lpstr>Hozirgi zamon kishisi hayotining tirik tabiat to‘g‘risidagi ilmiy bilimlarsiz tasavvur etib bo‘lmaydi, chunki uning hayoti o‘simliklar va hayvonot olami bilan butkul bog‘langan. Lekin o‘simliklar – Yerda organik xom ashyo va energiya olish manbaidir. Hayvonot dunyosi o‘z navbatida turli xil oziq-ovqat va sanoat xom ashyosining manbai bo‘lib xizmat qiladi. Tabiiy boyliklardan mohirona foydalanish va ularni ko‘paytirish xalq va davlat farovonligini yuqoriga ko‘tarish uchun xizmat qiladi. </vt:lpstr>
      <vt:lpstr>Презентация PowerPoint</vt:lpstr>
      <vt:lpstr>Biologik ta’lim ko‘p jihatdan yosh avlodni aqliy, axloqiy, estetik tarbiyalashga yordam beradi. Ajoyib manzara yosh ruhning rivojlanishiga shu qadar ulkan darajada tarbiyaviy ta’sir ko‘rsatadiki, pedagogning ta’siri u bilan tenglasha olmaydi. Biologiyani o‘rganishda estetik tarbiyaga barcha o‘quv tarbiya jarayonining uzviy qismi sifatida qaraladi. Ilmiy idrok qilish estetik qabul qilish va xissiyotlarni o‘z ichiga oladi. </vt:lpstr>
      <vt:lpstr>Презентация PowerPoint</vt:lpstr>
      <vt:lpstr>Biologik ta’lim insonning qalbi va aqliga ijobiy ta’sir qilish uchun hamma imkoniyatlarga egadir. Tabiatni idrok qilish u bilan yaqinroq tanishayotgan kishiga juda katta huzur baxsh etadi. Tabiat vositalari bilan estetik tarbiya berish yosh avlodning umumiy estetik tarbiyasiga ko‘maklashadi. </vt:lpstr>
      <vt:lpstr>Презентация PowerPoint</vt:lpstr>
      <vt:lpstr>TALABALARNING O‘ZLASHTIRGAN BILIMLARINI NAZORAT QILISH TOPSHIRIQLARI 1. Barkamol shaxsni voyaga etkazishda biologik bilimlarning ahamiyatini aniqlang.  2.O‘quvchilarning ilmiy dunyoqarashini tarkib toptirishda biologik bilimlarning o‘rnini aniqlang.  3.Nima uchun biologiya fanini ishlab chiqaruvchi kuchlarning biri deb atash mumkin?  4. Biologiya fanining yangi sohasi-kosmik biologiya hozirgi vaqtda vujudga kelgan ishlari? </vt:lpstr>
      <vt:lpstr>E’tiboringiz uchun rahmat!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 с информацией о кадрах</dc:title>
  <dc:creator>Манзура Зокирова</dc:creator>
  <cp:lastModifiedBy>Mahbuba</cp:lastModifiedBy>
  <cp:revision>10</cp:revision>
  <dcterms:created xsi:type="dcterms:W3CDTF">2020-08-08T11:57:57Z</dcterms:created>
  <dcterms:modified xsi:type="dcterms:W3CDTF">2021-02-16T14:04:37Z</dcterms:modified>
</cp:coreProperties>
</file>