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5" r:id="rId2"/>
    <p:sldId id="257" r:id="rId3"/>
    <p:sldId id="258" r:id="rId4"/>
    <p:sldId id="283" r:id="rId5"/>
    <p:sldId id="284" r:id="rId6"/>
    <p:sldId id="285" r:id="rId7"/>
    <p:sldId id="259" r:id="rId8"/>
    <p:sldId id="276" r:id="rId9"/>
    <p:sldId id="286" r:id="rId10"/>
    <p:sldId id="287" r:id="rId11"/>
    <p:sldId id="282"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9D12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63E587-60CF-4952-983E-7925D13B56BB}" type="datetimeFigureOut">
              <a:rPr lang="ru-RU" smtClean="0"/>
              <a:pPr/>
              <a:t>08.02.2021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0317DF-5492-41E0-90BE-C99B0A7511E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E35095B3-C93B-4CEE-8737-91E15402F7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095B3-C93B-4CEE-8737-91E15402F7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5095B3-C93B-4CEE-8737-91E15402F7F6}" type="slidenum">
              <a:rPr lang="ru-RU" smtClean="0"/>
              <a:pPr/>
              <a:t>‹#›</a:t>
            </a:fld>
            <a:endParaRPr lang="ru-RU"/>
          </a:p>
        </p:txBody>
      </p:sp>
    </p:spTree>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356D878-10DA-4721-BAC0-76AE8C7006B4}"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E35095B3-C93B-4CEE-8737-91E15402F7F6}"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56D878-10DA-4721-BAC0-76AE8C7006B4}" type="datetimeFigureOut">
              <a:rPr lang="ru-RU" smtClean="0"/>
              <a:pPr/>
              <a:t>08.02.2021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35095B3-C93B-4CEE-8737-91E15402F7F6}"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zoom/>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135960"/>
          </a:xfrm>
        </p:spPr>
        <p:txBody>
          <a:bodyPr>
            <a:normAutofit/>
          </a:bodyPr>
          <a:lstStyle/>
          <a:p>
            <a:pPr algn="ctr">
              <a:buNone/>
            </a:pPr>
            <a:r>
              <a:rPr lang="en-US" sz="6000" b="1" dirty="0" smtClean="0">
                <a:latin typeface="Times New Roman" pitchFamily="18" charset="0"/>
                <a:cs typeface="Times New Roman" pitchFamily="18" charset="0"/>
              </a:rPr>
              <a:t>KIRISH: </a:t>
            </a:r>
          </a:p>
          <a:p>
            <a:pPr algn="ctr">
              <a:buNone/>
            </a:pPr>
            <a:r>
              <a:rPr lang="uz-Cyrl-UZ" sz="4700" b="1" dirty="0" smtClean="0">
                <a:latin typeface="Times New Roman" pitchFamily="18" charset="0"/>
                <a:cs typeface="Times New Roman" pitchFamily="18" charset="0"/>
              </a:rPr>
              <a:t>BIOLOGIYA O’QITISH METODIKASINING MAQSADI VA VAZIFALARI. </a:t>
            </a:r>
            <a:endParaRPr lang="ru-RU" sz="6000" b="1" dirty="0" smtClean="0">
              <a:latin typeface="Times New Roman" pitchFamily="18" charset="0"/>
              <a:cs typeface="Times New Roman" pitchFamily="18" charset="0"/>
            </a:endParaRPr>
          </a:p>
          <a:p>
            <a:pPr algn="ctr">
              <a:buNone/>
            </a:pPr>
            <a:endParaRPr lang="ru-RU" sz="4000" b="1" dirty="0" smtClean="0">
              <a:latin typeface="Times New Roman" pitchFamily="18" charset="0"/>
              <a:cs typeface="Times New Roman" pitchFamily="18" charset="0"/>
            </a:endParaRPr>
          </a:p>
          <a:p>
            <a:pPr algn="ctr">
              <a:buNone/>
            </a:pPr>
            <a:r>
              <a:rPr lang="ru-RU" sz="4000" b="1" dirty="0" smtClean="0">
                <a:solidFill>
                  <a:schemeClr val="accent6">
                    <a:lumMod val="50000"/>
                  </a:schemeClr>
                </a:solidFill>
                <a:latin typeface="Times New Roman" pitchFamily="18" charset="0"/>
                <a:cs typeface="Times New Roman" pitchFamily="18" charset="0"/>
              </a:rPr>
              <a:t>             </a:t>
            </a:r>
            <a:r>
              <a:rPr lang="en-US" sz="4000" b="1" dirty="0" err="1" smtClean="0">
                <a:solidFill>
                  <a:schemeClr val="accent6">
                    <a:lumMod val="50000"/>
                  </a:schemeClr>
                </a:solidFill>
                <a:latin typeface="Times New Roman" pitchFamily="18" charset="0"/>
                <a:cs typeface="Times New Roman" pitchFamily="18" charset="0"/>
              </a:rPr>
              <a:t>Ma’ruzachi</a:t>
            </a:r>
            <a:r>
              <a:rPr lang="en-US" sz="4000" b="1" dirty="0" smtClean="0">
                <a:solidFill>
                  <a:schemeClr val="accent6">
                    <a:lumMod val="50000"/>
                  </a:schemeClr>
                </a:solidFill>
                <a:latin typeface="Times New Roman" pitchFamily="18" charset="0"/>
                <a:cs typeface="Times New Roman" pitchFamily="18" charset="0"/>
              </a:rPr>
              <a:t>:   </a:t>
            </a:r>
            <a:r>
              <a:rPr lang="en-US" sz="4000" b="1" i="1" dirty="0" smtClean="0">
                <a:solidFill>
                  <a:schemeClr val="accent6">
                    <a:lumMod val="50000"/>
                  </a:schemeClr>
                </a:solidFill>
                <a:latin typeface="Times New Roman" pitchFamily="18" charset="0"/>
                <a:cs typeface="Times New Roman" pitchFamily="18" charset="0"/>
              </a:rPr>
              <a:t> </a:t>
            </a:r>
            <a:endParaRPr lang="ru-RU" sz="4000" b="1" i="1" dirty="0" smtClean="0">
              <a:solidFill>
                <a:schemeClr val="accent6">
                  <a:lumMod val="50000"/>
                </a:schemeClr>
              </a:solidFill>
              <a:latin typeface="Times New Roman" pitchFamily="18" charset="0"/>
              <a:cs typeface="Times New Roman" pitchFamily="18" charset="0"/>
            </a:endParaRPr>
          </a:p>
          <a:p>
            <a:pPr algn="ctr">
              <a:buNone/>
            </a:pPr>
            <a:r>
              <a:rPr lang="ru-RU"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S.F.Salimova</a:t>
            </a:r>
            <a:endParaRPr lang="ru-RU" sz="4000" i="1" dirty="0" smtClean="0">
              <a:solidFill>
                <a:srgbClr val="FF0000"/>
              </a:solidFill>
              <a:latin typeface="Times New Roman" pitchFamily="18" charset="0"/>
              <a:cs typeface="Times New Roman" pitchFamily="18" charset="0"/>
            </a:endParaRPr>
          </a:p>
          <a:p>
            <a:pPr>
              <a:buNone/>
            </a:pPr>
            <a:endParaRPr lang="ru-RU" dirty="0"/>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smtClean="0">
                <a:latin typeface="Times New Roman" pitchFamily="18" charset="0"/>
                <a:cs typeface="Times New Roman" pitchFamily="18" charset="0"/>
              </a:rPr>
              <a:t>Psixologiya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fani</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en-US" sz="3600" dirty="0" err="1" smtClean="0"/>
              <a:t>Biologiya</a:t>
            </a:r>
            <a:r>
              <a:rPr lang="en-US" sz="3600" dirty="0" smtClean="0"/>
              <a:t> </a:t>
            </a:r>
            <a:r>
              <a:rPr lang="en-US" sz="3600" dirty="0" err="1" smtClean="0"/>
              <a:t>o‘qitish</a:t>
            </a:r>
            <a:r>
              <a:rPr lang="en-US" sz="3600" dirty="0" smtClean="0"/>
              <a:t> </a:t>
            </a:r>
            <a:r>
              <a:rPr lang="en-US" sz="3600" dirty="0" err="1" smtClean="0"/>
              <a:t>metodikasi</a:t>
            </a:r>
            <a:r>
              <a:rPr lang="en-US" sz="3600" dirty="0" smtClean="0"/>
              <a:t> </a:t>
            </a:r>
            <a:r>
              <a:rPr lang="en-US" sz="3600" dirty="0" err="1" smtClean="0"/>
              <a:t>psixologiya</a:t>
            </a:r>
            <a:r>
              <a:rPr lang="en-US" sz="3600" dirty="0" smtClean="0"/>
              <a:t> </a:t>
            </a:r>
            <a:r>
              <a:rPr lang="en-US" sz="3600" dirty="0" err="1" smtClean="0"/>
              <a:t>fani</a:t>
            </a:r>
            <a:r>
              <a:rPr lang="en-US" sz="3600" dirty="0" smtClean="0"/>
              <a:t> </a:t>
            </a:r>
            <a:r>
              <a:rPr lang="en-US" sz="3600" dirty="0" err="1" smtClean="0"/>
              <a:t>bilan</a:t>
            </a:r>
            <a:r>
              <a:rPr lang="en-US" sz="3600" dirty="0" smtClean="0"/>
              <a:t> </a:t>
            </a:r>
            <a:r>
              <a:rPr lang="en-US" sz="3600" dirty="0" err="1" smtClean="0"/>
              <a:t>uzviy</a:t>
            </a:r>
            <a:r>
              <a:rPr lang="en-US" sz="3600" dirty="0" smtClean="0"/>
              <a:t> </a:t>
            </a:r>
            <a:r>
              <a:rPr lang="en-US" sz="3600" dirty="0" err="1" smtClean="0"/>
              <a:t>aloqadadir</a:t>
            </a:r>
            <a:r>
              <a:rPr lang="en-US" sz="3600" dirty="0" smtClean="0"/>
              <a:t>. </a:t>
            </a:r>
            <a:r>
              <a:rPr lang="en-US" sz="3600" dirty="0" err="1" smtClean="0"/>
              <a:t>Chunki</a:t>
            </a:r>
            <a:r>
              <a:rPr lang="en-US" sz="3600" dirty="0" smtClean="0"/>
              <a:t>, </a:t>
            </a:r>
            <a:r>
              <a:rPr lang="en-US" sz="3600" dirty="0" err="1" smtClean="0"/>
              <a:t>biologiyani</a:t>
            </a:r>
            <a:r>
              <a:rPr lang="en-US" sz="3600" dirty="0" smtClean="0"/>
              <a:t> </a:t>
            </a:r>
            <a:r>
              <a:rPr lang="en-US" sz="3600" dirty="0" err="1" smtClean="0"/>
              <a:t>o‘qitish</a:t>
            </a:r>
            <a:r>
              <a:rPr lang="en-US" sz="3600" dirty="0" smtClean="0"/>
              <a:t> </a:t>
            </a:r>
            <a:r>
              <a:rPr lang="en-US" sz="3600" dirty="0" err="1" smtClean="0"/>
              <a:t>o‘quvchilarning</a:t>
            </a:r>
            <a:r>
              <a:rPr lang="en-US" sz="3600" dirty="0" smtClean="0"/>
              <a:t> </a:t>
            </a:r>
            <a:r>
              <a:rPr lang="en-US" sz="3600" dirty="0" err="1" smtClean="0"/>
              <a:t>yosh</a:t>
            </a:r>
            <a:r>
              <a:rPr lang="en-US" sz="3600" dirty="0" smtClean="0"/>
              <a:t> </a:t>
            </a:r>
            <a:r>
              <a:rPr lang="en-US" sz="3600" dirty="0" err="1" smtClean="0"/>
              <a:t>xususiyatlariga</a:t>
            </a:r>
            <a:r>
              <a:rPr lang="en-US" sz="3600" dirty="0" smtClean="0"/>
              <a:t> </a:t>
            </a:r>
            <a:r>
              <a:rPr lang="en-US" sz="3600" dirty="0" err="1" smtClean="0"/>
              <a:t>mos</a:t>
            </a:r>
            <a:r>
              <a:rPr lang="en-US" sz="3600" dirty="0" smtClean="0"/>
              <a:t> </a:t>
            </a:r>
            <a:r>
              <a:rPr lang="en-US" sz="3600" dirty="0" err="1" smtClean="0"/>
              <a:t>bo‘lgan</a:t>
            </a:r>
            <a:r>
              <a:rPr lang="en-US" sz="3600" dirty="0" smtClean="0"/>
              <a:t> </a:t>
            </a:r>
            <a:r>
              <a:rPr lang="en-US" sz="3600" dirty="0" err="1" smtClean="0"/>
              <a:t>taqdirdagina</a:t>
            </a:r>
            <a:r>
              <a:rPr lang="en-US" sz="3600" dirty="0" smtClean="0"/>
              <a:t> samara </a:t>
            </a:r>
            <a:r>
              <a:rPr lang="en-US" sz="3600" dirty="0" err="1" smtClean="0"/>
              <a:t>beradi</a:t>
            </a:r>
            <a:r>
              <a:rPr lang="en-US" dirty="0" smtClean="0"/>
              <a:t>.</a:t>
            </a:r>
            <a:endParaRPr lang="ru-RU" dirty="0"/>
          </a:p>
        </p:txBody>
      </p:sp>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1143000"/>
          </a:xfrm>
        </p:spPr>
        <p:txBody>
          <a:bodyPr>
            <a:normAutofit/>
          </a:bodyPr>
          <a:lstStyle/>
          <a:p>
            <a:pPr algn="ctr"/>
            <a:r>
              <a:rPr lang="en-US" sz="3200" b="1" i="1" dirty="0" smtClean="0">
                <a:solidFill>
                  <a:srgbClr val="FF0000"/>
                </a:solidFill>
                <a:latin typeface="Times New Roman" pitchFamily="18" charset="0"/>
                <a:cs typeface="Times New Roman" pitchFamily="18" charset="0"/>
              </a:rPr>
              <a:t>XULOSA QILIB AYTISH JOYIZKI, BIOLOGIYANI O’QITISH METODIKASI</a:t>
            </a:r>
            <a:r>
              <a:rPr lang="en-US" sz="3200" b="1" dirty="0" smtClean="0">
                <a:solidFill>
                  <a:srgbClr val="FF0000"/>
                </a:solidFill>
                <a:latin typeface="Times New Roman" pitchFamily="18" charset="0"/>
                <a:cs typeface="Times New Roman" pitchFamily="18" charset="0"/>
              </a:rPr>
              <a:t>:</a:t>
            </a:r>
            <a:endParaRPr lang="ru-RU" sz="32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a:xfrm>
            <a:off x="323528" y="1412776"/>
            <a:ext cx="8229600" cy="4389120"/>
          </a:xfrm>
        </p:spPr>
        <p:txBody>
          <a:bodyPr/>
          <a:lstStyle/>
          <a:p>
            <a:pPr algn="ctr"/>
            <a:r>
              <a:rPr lang="en-US" sz="3600" dirty="0" smtClean="0"/>
              <a:t>B</a:t>
            </a:r>
            <a:r>
              <a:rPr lang="uz-Cyrl-UZ" sz="3600" dirty="0" smtClean="0"/>
              <a:t>iologiya bo’yicha </a:t>
            </a:r>
            <a:r>
              <a:rPr lang="en-US" sz="3600" dirty="0" err="1" smtClean="0"/>
              <a:t>bakalavr</a:t>
            </a:r>
            <a:r>
              <a:rPr lang="en-US" sz="3600" dirty="0" smtClean="0"/>
              <a:t> </a:t>
            </a:r>
            <a:r>
              <a:rPr lang="en-US" sz="3600" dirty="0" err="1" smtClean="0"/>
              <a:t>ta’lim</a:t>
            </a:r>
            <a:r>
              <a:rPr lang="en-US" sz="3600" dirty="0" smtClean="0"/>
              <a:t> </a:t>
            </a:r>
            <a:r>
              <a:rPr lang="en-US" sz="3600" dirty="0" err="1" smtClean="0"/>
              <a:t>yo’nalishidagi</a:t>
            </a:r>
            <a:r>
              <a:rPr lang="en-US" sz="3600" dirty="0" smtClean="0"/>
              <a:t> </a:t>
            </a:r>
            <a:r>
              <a:rPr lang="en-US" sz="3600" dirty="0" err="1" smtClean="0"/>
              <a:t>talabalarga</a:t>
            </a:r>
            <a:r>
              <a:rPr lang="uz-Cyrl-UZ" sz="3600" dirty="0" smtClean="0"/>
              <a:t> </a:t>
            </a:r>
            <a:endParaRPr lang="en-US" sz="3600" dirty="0" smtClean="0"/>
          </a:p>
          <a:p>
            <a:pPr algn="ctr">
              <a:buNone/>
            </a:pPr>
            <a:r>
              <a:rPr lang="uz-Cyrl-UZ" sz="3600" b="1" dirty="0" smtClean="0">
                <a:solidFill>
                  <a:srgbClr val="9D1203"/>
                </a:solidFill>
                <a:latin typeface="Times New Roman" pitchFamily="18" charset="0"/>
                <a:cs typeface="Times New Roman" pitchFamily="18" charset="0"/>
              </a:rPr>
              <a:t>zamonaviy pedagogik, axborot texnologiyalarni qo’llash,   biologiya o’qitishda innovatsion yondashish ko’nikmalarni hosil qila</a:t>
            </a:r>
            <a:r>
              <a:rPr lang="en-US" sz="3600" b="1" dirty="0" smtClean="0">
                <a:solidFill>
                  <a:srgbClr val="9D1203"/>
                </a:solidFill>
                <a:latin typeface="Times New Roman" pitchFamily="18" charset="0"/>
                <a:cs typeface="Times New Roman" pitchFamily="18" charset="0"/>
              </a:rPr>
              <a:t> </a:t>
            </a:r>
            <a:r>
              <a:rPr lang="en-US" sz="3600" b="1" dirty="0" err="1" smtClean="0">
                <a:solidFill>
                  <a:srgbClr val="9D1203"/>
                </a:solidFill>
                <a:latin typeface="Times New Roman" pitchFamily="18" charset="0"/>
                <a:cs typeface="Times New Roman" pitchFamily="18" charset="0"/>
              </a:rPr>
              <a:t>olishini</a:t>
            </a:r>
            <a:r>
              <a:rPr lang="en-US" sz="3600" b="1" dirty="0" smtClean="0">
                <a:solidFill>
                  <a:srgbClr val="9D1203"/>
                </a:solidFill>
                <a:latin typeface="Times New Roman" pitchFamily="18" charset="0"/>
                <a:cs typeface="Times New Roman" pitchFamily="18" charset="0"/>
              </a:rPr>
              <a:t> </a:t>
            </a:r>
            <a:r>
              <a:rPr lang="en-US" sz="3600" b="1" dirty="0" err="1" smtClean="0">
                <a:solidFill>
                  <a:srgbClr val="9D1203"/>
                </a:solidFill>
                <a:latin typeface="Times New Roman" pitchFamily="18" charset="0"/>
                <a:cs typeface="Times New Roman" pitchFamily="18" charset="0"/>
              </a:rPr>
              <a:t>takomillashtirib</a:t>
            </a:r>
            <a:r>
              <a:rPr lang="en-US" sz="3600" b="1" dirty="0" smtClean="0">
                <a:solidFill>
                  <a:srgbClr val="9D1203"/>
                </a:solidFill>
                <a:latin typeface="Times New Roman" pitchFamily="18" charset="0"/>
                <a:cs typeface="Times New Roman" pitchFamily="18" charset="0"/>
              </a:rPr>
              <a:t> </a:t>
            </a:r>
            <a:r>
              <a:rPr lang="en-US" sz="3600" b="1" dirty="0" err="1" smtClean="0">
                <a:solidFill>
                  <a:srgbClr val="9D1203"/>
                </a:solidFill>
                <a:latin typeface="Times New Roman" pitchFamily="18" charset="0"/>
                <a:cs typeface="Times New Roman" pitchFamily="18" charset="0"/>
              </a:rPr>
              <a:t>beruvchi</a:t>
            </a:r>
            <a:r>
              <a:rPr lang="en-US" sz="3600" b="1" dirty="0" smtClean="0">
                <a:solidFill>
                  <a:srgbClr val="9D1203"/>
                </a:solidFill>
                <a:latin typeface="Times New Roman" pitchFamily="18" charset="0"/>
                <a:cs typeface="Times New Roman" pitchFamily="18" charset="0"/>
              </a:rPr>
              <a:t> fan </a:t>
            </a:r>
            <a:r>
              <a:rPr lang="en-US" sz="3600" b="1" smtClean="0">
                <a:solidFill>
                  <a:srgbClr val="9D1203"/>
                </a:solidFill>
                <a:latin typeface="Times New Roman" pitchFamily="18" charset="0"/>
                <a:cs typeface="Times New Roman" pitchFamily="18" charset="0"/>
              </a:rPr>
              <a:t>sanaladi</a:t>
            </a:r>
            <a:r>
              <a:rPr lang="uz-Cyrl-UZ" smtClean="0"/>
              <a:t>  </a:t>
            </a:r>
            <a:endParaRPr lang="ru-RU" dirty="0" smtClean="0"/>
          </a:p>
          <a:p>
            <a:endParaRPr lang="ru-RU" dirty="0"/>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52736"/>
          </a:xfrm>
        </p:spPr>
        <p:txBody>
          <a:bodyPr/>
          <a:lstStyle/>
          <a:p>
            <a:pPr algn="ctr"/>
            <a:r>
              <a:rPr lang="en-US" dirty="0" err="1" smtClean="0"/>
              <a:t>Reja</a:t>
            </a:r>
            <a:endParaRPr lang="ru-RU" dirty="0"/>
          </a:p>
        </p:txBody>
      </p:sp>
      <p:sp>
        <p:nvSpPr>
          <p:cNvPr id="3" name="Содержимое 2"/>
          <p:cNvSpPr>
            <a:spLocks noGrp="1"/>
          </p:cNvSpPr>
          <p:nvPr>
            <p:ph idx="1"/>
          </p:nvPr>
        </p:nvSpPr>
        <p:spPr>
          <a:xfrm>
            <a:off x="457200" y="476672"/>
            <a:ext cx="8219256" cy="5847928"/>
          </a:xfrm>
        </p:spPr>
        <p:txBody>
          <a:bodyPr>
            <a:normAutofit fontScale="92500" lnSpcReduction="20000"/>
          </a:bodyPr>
          <a:lstStyle/>
          <a:p>
            <a:pPr>
              <a:buNone/>
            </a:pPr>
            <a:endParaRPr lang="ru-RU" sz="4000" dirty="0" smtClean="0"/>
          </a:p>
          <a:p>
            <a:pPr marL="742950" lvl="0" indent="-742950">
              <a:buFont typeface="+mj-lt"/>
              <a:buAutoNum type="arabicPeriod"/>
            </a:pPr>
            <a:r>
              <a:rPr lang="uz-Cyrl-UZ" sz="4000" dirty="0" smtClean="0"/>
              <a:t>Biologiya o‘qitish metodikasining maqsadi va vazifalari.</a:t>
            </a:r>
            <a:endParaRPr lang="ru-RU" sz="4000" dirty="0" smtClean="0"/>
          </a:p>
          <a:p>
            <a:pPr marL="742950" lvl="0" indent="-742950">
              <a:buFont typeface="+mj-lt"/>
              <a:buAutoNum type="arabicPeriod"/>
            </a:pPr>
            <a:r>
              <a:rPr lang="uz-Cyrl-UZ" sz="4000" dirty="0" smtClean="0"/>
              <a:t>Biologiya o‘qitish metodikasi fan sifatida.</a:t>
            </a:r>
            <a:endParaRPr lang="ru-RU" sz="4000" dirty="0" smtClean="0"/>
          </a:p>
          <a:p>
            <a:pPr marL="742950" lvl="0" indent="-742950">
              <a:buFont typeface="+mj-lt"/>
              <a:buAutoNum type="arabicPeriod"/>
            </a:pPr>
            <a:r>
              <a:rPr lang="uz-Cyrl-UZ" sz="4000" dirty="0" smtClean="0"/>
              <a:t>Biologiya o‘qitish metodikasining tadqiqot metodlari</a:t>
            </a:r>
            <a:endParaRPr lang="ru-RU" sz="4000" dirty="0" smtClean="0"/>
          </a:p>
          <a:p>
            <a:pPr marL="742950" lvl="0" indent="-742950">
              <a:buFont typeface="+mj-lt"/>
              <a:buAutoNum type="arabicPeriod"/>
            </a:pPr>
            <a:r>
              <a:rPr lang="en-US" sz="4000" dirty="0" err="1" smtClean="0"/>
              <a:t>Biologiya</a:t>
            </a:r>
            <a:r>
              <a:rPr lang="en-US" sz="4000" dirty="0" smtClean="0"/>
              <a:t> </a:t>
            </a:r>
            <a:r>
              <a:rPr lang="en-US" sz="4000" dirty="0" err="1" smtClean="0"/>
              <a:t>o‘qitish</a:t>
            </a:r>
            <a:r>
              <a:rPr lang="en-US" sz="4000" dirty="0" smtClean="0"/>
              <a:t> </a:t>
            </a:r>
            <a:r>
              <a:rPr lang="en-US" sz="4000" dirty="0" err="1" smtClean="0"/>
              <a:t>metodikasining</a:t>
            </a:r>
            <a:r>
              <a:rPr lang="en-US" sz="4000" dirty="0" smtClean="0"/>
              <a:t> </a:t>
            </a:r>
            <a:r>
              <a:rPr lang="en-US" sz="4000" dirty="0" err="1" smtClean="0"/>
              <a:t>boshqa</a:t>
            </a:r>
            <a:r>
              <a:rPr lang="en-US" sz="4000" dirty="0" smtClean="0"/>
              <a:t> </a:t>
            </a:r>
            <a:r>
              <a:rPr lang="en-US" sz="4000" dirty="0" err="1" smtClean="0"/>
              <a:t>fanlar</a:t>
            </a:r>
            <a:r>
              <a:rPr lang="en-US" sz="4000" dirty="0" smtClean="0"/>
              <a:t> </a:t>
            </a:r>
            <a:r>
              <a:rPr lang="en-US" sz="4000" dirty="0" err="1" smtClean="0"/>
              <a:t>bilan</a:t>
            </a:r>
            <a:r>
              <a:rPr lang="en-US" sz="4000" dirty="0" smtClean="0"/>
              <a:t> </a:t>
            </a:r>
            <a:r>
              <a:rPr lang="en-US" sz="4000" dirty="0" err="1" smtClean="0"/>
              <a:t>bog‘liqligi</a:t>
            </a:r>
            <a:r>
              <a:rPr lang="en-US" sz="4000" dirty="0" smtClean="0"/>
              <a:t>.</a:t>
            </a:r>
            <a:endParaRPr lang="ru-RU" sz="4000" dirty="0" smtClean="0"/>
          </a:p>
          <a:p>
            <a:pPr marL="742950" lvl="0" indent="-742950">
              <a:buFont typeface="+mj-lt"/>
              <a:buAutoNum type="arabicPeriod"/>
            </a:pPr>
            <a:r>
              <a:rPr lang="en-US" sz="4000" dirty="0" err="1" smtClean="0"/>
              <a:t>Biologiya</a:t>
            </a:r>
            <a:r>
              <a:rPr lang="en-US" sz="4000" dirty="0" smtClean="0"/>
              <a:t> </a:t>
            </a:r>
            <a:r>
              <a:rPr lang="en-US" sz="4000" dirty="0" err="1" smtClean="0"/>
              <a:t>o‘qitish</a:t>
            </a:r>
            <a:r>
              <a:rPr lang="en-US" sz="4000" dirty="0" smtClean="0"/>
              <a:t> </a:t>
            </a:r>
            <a:r>
              <a:rPr lang="en-US" sz="4000" dirty="0" err="1" smtClean="0"/>
              <a:t>metodikasining</a:t>
            </a:r>
            <a:r>
              <a:rPr lang="en-US" sz="4000" dirty="0" smtClean="0"/>
              <a:t> </a:t>
            </a:r>
            <a:r>
              <a:rPr lang="en-US" sz="4000" dirty="0" err="1" smtClean="0"/>
              <a:t>o‘quv</a:t>
            </a:r>
            <a:r>
              <a:rPr lang="en-US" sz="4000" dirty="0" smtClean="0"/>
              <a:t> </a:t>
            </a:r>
            <a:r>
              <a:rPr lang="en-US" sz="4000" dirty="0" err="1" smtClean="0"/>
              <a:t>fani</a:t>
            </a:r>
            <a:r>
              <a:rPr lang="en-US" sz="4000" dirty="0" smtClean="0"/>
              <a:t> </a:t>
            </a:r>
            <a:r>
              <a:rPr lang="en-US" sz="4000" dirty="0" err="1" smtClean="0"/>
              <a:t>sifatida</a:t>
            </a:r>
            <a:r>
              <a:rPr lang="en-US" sz="4000" dirty="0" smtClean="0"/>
              <a:t>.</a:t>
            </a:r>
            <a:endParaRPr lang="ru-RU" sz="4000" dirty="0" smtClean="0"/>
          </a:p>
          <a:p>
            <a:pPr>
              <a:buNone/>
            </a:pPr>
            <a:endParaRPr lang="ru-RU" sz="4000" dirty="0">
              <a:solidFill>
                <a:srgbClr val="002060"/>
              </a:solidFill>
            </a:endParaRPr>
          </a:p>
        </p:txBody>
      </p:sp>
    </p:spTree>
  </p:cSld>
  <p:clrMapOvr>
    <a:masterClrMapping/>
  </p:clrMapOvr>
  <p:transition spd="slow" advTm="8221">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753120"/>
          </a:xfrm>
        </p:spPr>
        <p:txBody>
          <a:bodyPr>
            <a:noAutofit/>
          </a:bodyPr>
          <a:lstStyle/>
          <a:p>
            <a:pPr algn="ctr">
              <a:buNone/>
            </a:pPr>
            <a:r>
              <a:rPr lang="en-AU" sz="3600" dirty="0" smtClean="0"/>
              <a:t> </a:t>
            </a:r>
            <a:r>
              <a:rPr lang="en-US" sz="3600" b="1" dirty="0" err="1" smtClean="0"/>
              <a:t>Asosiy</a:t>
            </a:r>
            <a:r>
              <a:rPr lang="en-US" sz="3600" b="1" dirty="0" smtClean="0"/>
              <a:t> </a:t>
            </a:r>
            <a:r>
              <a:rPr lang="en-US" sz="3600" b="1" dirty="0" err="1" smtClean="0"/>
              <a:t>tushunchalar</a:t>
            </a:r>
            <a:r>
              <a:rPr lang="en-US" sz="3600" b="1" dirty="0" smtClean="0"/>
              <a:t> </a:t>
            </a:r>
            <a:r>
              <a:rPr lang="en-US" sz="3600" b="1" dirty="0" err="1" smtClean="0"/>
              <a:t>va</a:t>
            </a:r>
            <a:r>
              <a:rPr lang="en-US" sz="3600" b="1" dirty="0" smtClean="0"/>
              <a:t> </a:t>
            </a:r>
            <a:r>
              <a:rPr lang="en-US" sz="3600" b="1" dirty="0" err="1" smtClean="0"/>
              <a:t>tayanch</a:t>
            </a:r>
            <a:r>
              <a:rPr lang="en-US" sz="3600" b="1" dirty="0" smtClean="0"/>
              <a:t> </a:t>
            </a:r>
            <a:r>
              <a:rPr lang="en-US" sz="3600" b="1" dirty="0" err="1" smtClean="0"/>
              <a:t>bilimlar</a:t>
            </a:r>
            <a:endParaRPr lang="ru-RU" sz="3600" dirty="0" smtClean="0"/>
          </a:p>
          <a:p>
            <a:pPr algn="ctr">
              <a:buNone/>
            </a:pPr>
            <a:r>
              <a:rPr lang="en-US" sz="4000" dirty="0" smtClean="0">
                <a:latin typeface="Times New Roman" pitchFamily="18" charset="0"/>
                <a:cs typeface="Times New Roman" pitchFamily="18" charset="0"/>
              </a:rPr>
              <a:t> </a:t>
            </a:r>
            <a:r>
              <a:rPr lang="en-US" sz="4000" i="1" dirty="0" smtClean="0">
                <a:latin typeface="Times New Roman" pitchFamily="18" charset="0"/>
                <a:cs typeface="Times New Roman" pitchFamily="18" charset="0"/>
              </a:rPr>
              <a:t>Fan </a:t>
            </a:r>
            <a:r>
              <a:rPr lang="en-US" sz="4000" i="1" dirty="0" err="1" smtClean="0">
                <a:latin typeface="Times New Roman" pitchFamily="18" charset="0"/>
                <a:cs typeface="Times New Roman" pitchFamily="18" charset="0"/>
              </a:rPr>
              <a:t>va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o‘quv</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fani</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tushunchalari</a:t>
            </a:r>
            <a:r>
              <a:rPr lang="uz-Cyrl-UZ" sz="4000" i="1" dirty="0" smtClean="0">
                <a:latin typeface="Times New Roman" pitchFamily="18" charset="0"/>
                <a:cs typeface="Times New Roman" pitchFamily="18" charset="0"/>
              </a:rPr>
              <a:t>, p</a:t>
            </a:r>
            <a:r>
              <a:rPr lang="en-US" sz="4000" i="1" dirty="0" err="1" smtClean="0">
                <a:latin typeface="Times New Roman" pitchFamily="18" charset="0"/>
                <a:cs typeface="Times New Roman" pitchFamily="18" charset="0"/>
              </a:rPr>
              <a:t>edagogika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xususiy</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metodika</a:t>
            </a:r>
            <a:r>
              <a:rPr lang="uz-Cyrl-UZ" sz="4000" i="1" dirty="0" smtClean="0">
                <a:latin typeface="Times New Roman" pitchFamily="18" charset="0"/>
                <a:cs typeface="Times New Roman" pitchFamily="18" charset="0"/>
              </a:rPr>
              <a:t>, b</a:t>
            </a:r>
            <a:r>
              <a:rPr lang="en-US" sz="4000" i="1" dirty="0" err="1" smtClean="0">
                <a:latin typeface="Times New Roman" pitchFamily="18" charset="0"/>
                <a:cs typeface="Times New Roman" pitchFamily="18" charset="0"/>
              </a:rPr>
              <a:t>iologiya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o‘qitish</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metodikasining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predmeti</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ob’ekti</a:t>
            </a:r>
            <a:r>
              <a:rPr lang="uz-Cyrl-UZ" sz="4000" i="1" dirty="0" smtClean="0">
                <a:latin typeface="Times New Roman" pitchFamily="18" charset="0"/>
                <a:cs typeface="Times New Roman" pitchFamily="18" charset="0"/>
              </a:rPr>
              <a:t>, b</a:t>
            </a:r>
            <a:r>
              <a:rPr lang="en-US" sz="4000" i="1" dirty="0" err="1" smtClean="0">
                <a:latin typeface="Times New Roman" pitchFamily="18" charset="0"/>
                <a:cs typeface="Times New Roman" pitchFamily="18" charset="0"/>
              </a:rPr>
              <a:t>iologiya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o‘qitishning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ilmiy</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tadqiqot</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metodlari</a:t>
            </a:r>
            <a:r>
              <a:rPr lang="en-US" sz="4000" i="1" dirty="0" smtClean="0">
                <a:latin typeface="Times New Roman" pitchFamily="18" charset="0"/>
                <a:cs typeface="Times New Roman" pitchFamily="18" charset="0"/>
              </a:rPr>
              <a:t>.</a:t>
            </a:r>
            <a:endParaRPr lang="ru-RU" sz="4000" dirty="0" smtClean="0">
              <a:latin typeface="Times New Roman" pitchFamily="18" charset="0"/>
              <a:cs typeface="Times New Roman" pitchFamily="18" charset="0"/>
            </a:endParaRPr>
          </a:p>
          <a:p>
            <a:pPr>
              <a:buNone/>
              <a:tabLst>
                <a:tab pos="622300" algn="l"/>
              </a:tabLst>
            </a:pPr>
            <a:endParaRPr lang="ru-RU" sz="3600" dirty="0"/>
          </a:p>
        </p:txBody>
      </p:sp>
    </p:spTree>
  </p:cSld>
  <p:clrMapOvr>
    <a:masterClrMapping/>
  </p:clrMapOvr>
  <p:transition spd="slow" advTm="15413">
    <p:comb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24744"/>
            <a:ext cx="8229600" cy="1143000"/>
          </a:xfrm>
        </p:spPr>
        <p:txBody>
          <a:bodyPr>
            <a:normAutofit fontScale="90000"/>
          </a:bodyPr>
          <a:lstStyle/>
          <a:p>
            <a:pPr algn="ctr"/>
            <a:r>
              <a:rPr lang="en-US" b="1" dirty="0" err="1" smtClean="0"/>
              <a:t>Biologiya</a:t>
            </a:r>
            <a:r>
              <a:rPr lang="en-US" b="1" dirty="0" smtClean="0"/>
              <a:t> </a:t>
            </a:r>
            <a:r>
              <a:rPr lang="en-US" b="1" dirty="0" err="1" smtClean="0"/>
              <a:t>o‘qitish</a:t>
            </a:r>
            <a:r>
              <a:rPr lang="en-US" b="1" dirty="0" smtClean="0"/>
              <a:t> </a:t>
            </a:r>
            <a:r>
              <a:rPr lang="en-US" b="1" dirty="0" err="1" smtClean="0"/>
              <a:t>metodikasining</a:t>
            </a:r>
            <a:r>
              <a:rPr lang="en-US" b="1" dirty="0" smtClean="0"/>
              <a:t> </a:t>
            </a:r>
            <a:r>
              <a:rPr lang="en-US" b="1" dirty="0" err="1" smtClean="0"/>
              <a:t>maqsadi</a:t>
            </a:r>
            <a:r>
              <a:rPr lang="en-US" b="1" dirty="0" smtClean="0"/>
              <a:t>.</a:t>
            </a:r>
            <a:r>
              <a:rPr lang="ru-RU" dirty="0" smtClean="0"/>
              <a:t/>
            </a:r>
            <a:br>
              <a:rPr lang="ru-RU" dirty="0" smtClean="0"/>
            </a:br>
            <a:endParaRPr lang="ru-RU" dirty="0"/>
          </a:p>
        </p:txBody>
      </p:sp>
      <p:sp>
        <p:nvSpPr>
          <p:cNvPr id="3" name="Содержимое 2"/>
          <p:cNvSpPr>
            <a:spLocks noGrp="1"/>
          </p:cNvSpPr>
          <p:nvPr>
            <p:ph idx="1"/>
          </p:nvPr>
        </p:nvSpPr>
        <p:spPr>
          <a:xfrm>
            <a:off x="539552" y="1412776"/>
            <a:ext cx="8147248" cy="4911824"/>
          </a:xfrm>
        </p:spPr>
        <p:txBody>
          <a:bodyPr>
            <a:noAutofit/>
          </a:bodyPr>
          <a:lstStyle/>
          <a:p>
            <a:pPr marL="342900" indent="-342900">
              <a:buClr>
                <a:schemeClr val="tx1"/>
              </a:buClr>
              <a:buFont typeface="+mj-lt"/>
              <a:buAutoNum type="arabicPeriod"/>
            </a:pPr>
            <a:r>
              <a:rPr lang="uz-Cyrl-UZ" sz="2000" dirty="0" smtClean="0"/>
              <a:t>Biologiya o’qitish uslubiyoti fanining asosiy maqsadi – fan erishgan dalil va qonuniyatlar to’g‘risidagi ma’lumotlarni o’quvchilarga yetkazish.</a:t>
            </a:r>
            <a:endParaRPr lang="en-US" sz="2000" dirty="0" smtClean="0">
              <a:latin typeface="Times New Roman" pitchFamily="18" charset="0"/>
              <a:cs typeface="Times New Roman" pitchFamily="18" charset="0"/>
            </a:endParaRPr>
          </a:p>
          <a:p>
            <a:pPr marL="342900" indent="-342900">
              <a:buClr>
                <a:schemeClr val="tx1"/>
              </a:buClr>
              <a:buFont typeface="+mj-lt"/>
              <a:buAutoNum type="arabicPeriod"/>
            </a:pPr>
            <a:r>
              <a:rPr lang="en-US" sz="2000" dirty="0" smtClean="0">
                <a:latin typeface="Times New Roman" pitchFamily="18" charset="0"/>
                <a:cs typeface="Times New Roman" pitchFamily="18" charset="0"/>
              </a:rPr>
              <a:t>Y</a:t>
            </a:r>
            <a:r>
              <a:rPr lang="uz-Cyrl-UZ" sz="2000" dirty="0" smtClean="0">
                <a:latin typeface="Times New Roman" pitchFamily="18" charset="0"/>
                <a:cs typeface="Times New Roman" pitchFamily="18" charset="0"/>
              </a:rPr>
              <a:t>angi </a:t>
            </a:r>
            <a:r>
              <a:rPr lang="uz-Cyrl-UZ" sz="2000" dirty="0" smtClean="0">
                <a:latin typeface="Times New Roman" pitchFamily="18" charset="0"/>
                <a:cs typeface="Times New Roman" pitchFamily="18" charset="0"/>
              </a:rPr>
              <a:t>pedagogik texnologiyalarning asosiy negizi, biologiyani o’qitish usullari va shakllarini o’zlashtirish va o’z bilimini biologik materialning qayta ishlash jarayonida qo’llashini, dars, ekskursiyalarni, darsdan tashqari, sinfdan tashqari ishlarni o’tkazish metodikasini bilishi kerak;.</a:t>
            </a:r>
            <a:endParaRPr lang="ru-RU" sz="2000" dirty="0" smtClean="0">
              <a:latin typeface="Times New Roman" pitchFamily="18" charset="0"/>
              <a:cs typeface="Times New Roman" pitchFamily="18" charset="0"/>
            </a:endParaRPr>
          </a:p>
          <a:p>
            <a:pPr marL="342900" indent="-342900">
              <a:buClr>
                <a:schemeClr val="tx1"/>
              </a:buClr>
              <a:buFont typeface="+mj-lt"/>
              <a:buAutoNum type="arabicPeriod"/>
            </a:pPr>
            <a:r>
              <a:rPr lang="en-US" sz="2000" dirty="0" smtClean="0">
                <a:latin typeface="Times New Roman" pitchFamily="18" charset="0"/>
                <a:cs typeface="Times New Roman" pitchFamily="18" charset="0"/>
              </a:rPr>
              <a:t>T</a:t>
            </a:r>
            <a:r>
              <a:rPr lang="uz-Cyrl-UZ" sz="2000" dirty="0" smtClean="0">
                <a:latin typeface="Times New Roman" pitchFamily="18" charset="0"/>
                <a:cs typeface="Times New Roman" pitchFamily="18" charset="0"/>
              </a:rPr>
              <a:t>alabalar </a:t>
            </a:r>
            <a:r>
              <a:rPr lang="uz-Cyrl-UZ" sz="2000" dirty="0" smtClean="0">
                <a:latin typeface="Times New Roman" pitchFamily="18" charset="0"/>
                <a:cs typeface="Times New Roman" pitchFamily="18" charset="0"/>
              </a:rPr>
              <a:t>biologiyaga oid boy materiallardan kerakligini  tanlashi, fanni o’zlashtirish jarayonida talabalar yangi pedagogik texnologiyalar, biologiyani o’qitish shakllari va usullari  bilan tanishib, olingan bilimlarini biologiyani o’qitishda metodik nuqtayi nazardan qo’llash yo’llarini bilish va foydlana olish </a:t>
            </a:r>
            <a:r>
              <a:rPr lang="en-US" sz="2000" dirty="0" smtClean="0">
                <a:latin typeface="Times New Roman" pitchFamily="18" charset="0"/>
                <a:cs typeface="Times New Roman" pitchFamily="18" charset="0"/>
              </a:rPr>
              <a:t>k</a:t>
            </a:r>
            <a:r>
              <a:rPr lang="uz-Cyrl-UZ" sz="2000" dirty="0" smtClean="0">
                <a:latin typeface="Times New Roman" pitchFamily="18" charset="0"/>
                <a:cs typeface="Times New Roman" pitchFamily="18" charset="0"/>
              </a:rPr>
              <a:t>o’nikmalariga </a:t>
            </a:r>
            <a:r>
              <a:rPr lang="uz-Cyrl-UZ" sz="2000" dirty="0" smtClean="0">
                <a:latin typeface="Times New Roman" pitchFamily="18" charset="0"/>
                <a:cs typeface="Times New Roman" pitchFamily="18" charset="0"/>
              </a:rPr>
              <a:t>ega  bo’lishi kerak, </a:t>
            </a:r>
            <a:endParaRPr lang="en-US" sz="2000" dirty="0" smtClean="0">
              <a:latin typeface="Times New Roman" pitchFamily="18" charset="0"/>
              <a:cs typeface="Times New Roman" pitchFamily="18" charset="0"/>
            </a:endParaRPr>
          </a:p>
          <a:p>
            <a:pPr marL="342900" indent="-342900">
              <a:buClr>
                <a:schemeClr val="tx1"/>
              </a:buClr>
              <a:buFont typeface="+mj-lt"/>
              <a:buAutoNum type="arabicPeriod"/>
            </a:pPr>
            <a:r>
              <a:rPr lang="en-US" sz="2000" dirty="0" smtClean="0">
                <a:latin typeface="Times New Roman" pitchFamily="18" charset="0"/>
                <a:cs typeface="Times New Roman" pitchFamily="18" charset="0"/>
              </a:rPr>
              <a:t>F</a:t>
            </a:r>
            <a:r>
              <a:rPr lang="uz-Cyrl-UZ" sz="2000" dirty="0" smtClean="0">
                <a:latin typeface="Times New Roman" pitchFamily="18" charset="0"/>
                <a:cs typeface="Times New Roman" pitchFamily="18" charset="0"/>
              </a:rPr>
              <a:t>anni </a:t>
            </a:r>
            <a:r>
              <a:rPr lang="uz-Cyrl-UZ" sz="2000" dirty="0" smtClean="0">
                <a:latin typeface="Times New Roman" pitchFamily="18" charset="0"/>
                <a:cs typeface="Times New Roman" pitchFamily="18" charset="0"/>
              </a:rPr>
              <a:t>o’zlashtirish jarayonidagi olingan bilimlarni pedagogik amaliyot davrida yangi pedagogik texnologiyalarni qo’llash yo’llari bilan tanishgan xolda darslarni maktab dasturi bo’yicha </a:t>
            </a:r>
            <a:r>
              <a:rPr lang="uz-Cyrl-UZ" sz="2000" dirty="0" smtClean="0">
                <a:latin typeface="Times New Roman" pitchFamily="18" charset="0"/>
                <a:cs typeface="Times New Roman" pitchFamily="18" charset="0"/>
              </a:rPr>
              <a:t>olib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borish</a:t>
            </a:r>
            <a:endParaRPr lang="ru-RU" sz="2000" dirty="0" smtClean="0">
              <a:latin typeface="Times New Roman" pitchFamily="18" charset="0"/>
              <a:cs typeface="Times New Roman" pitchFamily="18" charset="0"/>
            </a:endParaRPr>
          </a:p>
          <a:p>
            <a:endParaRPr lang="ru-RU" sz="2200" dirty="0"/>
          </a:p>
        </p:txBody>
      </p:sp>
    </p:spTree>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err="1" smtClean="0"/>
              <a:t>Biologiya</a:t>
            </a:r>
            <a:r>
              <a:rPr lang="en-US" b="1" dirty="0" smtClean="0"/>
              <a:t> </a:t>
            </a:r>
            <a:r>
              <a:rPr lang="en-US" b="1" dirty="0" err="1" smtClean="0"/>
              <a:t>o‘qitish</a:t>
            </a:r>
            <a:r>
              <a:rPr lang="en-US" b="1" dirty="0" smtClean="0"/>
              <a:t> </a:t>
            </a:r>
            <a:r>
              <a:rPr lang="en-US" b="1" dirty="0" err="1" smtClean="0"/>
              <a:t>metodikasining</a:t>
            </a:r>
            <a:r>
              <a:rPr lang="en-US" b="1" dirty="0" smtClean="0"/>
              <a:t> </a:t>
            </a:r>
            <a:r>
              <a:rPr lang="en-US" b="1" dirty="0" err="1" smtClean="0"/>
              <a:t>vazifasi</a:t>
            </a:r>
            <a:endParaRPr lang="ru-RU" dirty="0"/>
          </a:p>
        </p:txBody>
      </p:sp>
      <p:sp>
        <p:nvSpPr>
          <p:cNvPr id="3" name="Содержимое 2"/>
          <p:cNvSpPr>
            <a:spLocks noGrp="1"/>
          </p:cNvSpPr>
          <p:nvPr>
            <p:ph idx="1"/>
          </p:nvPr>
        </p:nvSpPr>
        <p:spPr/>
        <p:txBody>
          <a:bodyPr>
            <a:normAutofit/>
          </a:bodyPr>
          <a:lstStyle/>
          <a:p>
            <a:r>
              <a:rPr lang="en-US" sz="3200" dirty="0" err="1" smtClean="0">
                <a:latin typeface="Times New Roman" pitchFamily="18" charset="0"/>
                <a:cs typeface="Times New Roman" pitchFamily="18" charset="0"/>
              </a:rPr>
              <a:t>Biologiya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o‘qitish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metodikasining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asosiy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vazifasi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o‘quvchilarga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biologik</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o‘quv</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fanlar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bo‘yicha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chuqur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atroflicha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bilim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berish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ularning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har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tomonlama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rivojlangan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shaxs</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sifatida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kamol</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topishiga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ko‘mak</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beruvchi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o‘quv</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fanlar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mazmunini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o‘qitish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shakllari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vositalari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metodlarini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ishlab</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chiqishdan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iborat</a:t>
            </a:r>
            <a:r>
              <a:rPr lang="en-US" sz="3200" dirty="0" smtClean="0">
                <a:latin typeface="Times New Roman" pitchFamily="18" charset="0"/>
                <a:cs typeface="Times New Roman" pitchFamily="18" charset="0"/>
              </a:rPr>
              <a:t>.</a:t>
            </a:r>
            <a:endParaRPr lang="ru-RU" sz="3200" dirty="0">
              <a:latin typeface="Times New Roman" pitchFamily="18" charset="0"/>
              <a:cs typeface="Times New Roman" pitchFamily="18" charset="0"/>
            </a:endParaRPr>
          </a:p>
        </p:txBody>
      </p:sp>
    </p:spTree>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pPr lvl="0"/>
            <a:r>
              <a:rPr lang="en-US" dirty="0" err="1" smtClean="0"/>
              <a:t>O‘quvchilarni</a:t>
            </a:r>
            <a:r>
              <a:rPr lang="en-US" dirty="0" smtClean="0"/>
              <a:t> </a:t>
            </a:r>
            <a:r>
              <a:rPr lang="en-US" dirty="0" err="1" smtClean="0"/>
              <a:t>o‘qitish</a:t>
            </a:r>
            <a:r>
              <a:rPr lang="en-US" dirty="0" smtClean="0"/>
              <a:t> </a:t>
            </a:r>
            <a:r>
              <a:rPr lang="en-US" dirty="0" err="1" smtClean="0"/>
              <a:t>va</a:t>
            </a:r>
            <a:r>
              <a:rPr lang="en-US" dirty="0" smtClean="0"/>
              <a:t> </a:t>
            </a:r>
            <a:r>
              <a:rPr lang="en-US" dirty="0" err="1" smtClean="0"/>
              <a:t>tarbiyalash</a:t>
            </a:r>
            <a:r>
              <a:rPr lang="en-US" dirty="0" smtClean="0"/>
              <a:t>, </a:t>
            </a:r>
            <a:r>
              <a:rPr lang="en-US" dirty="0" err="1" smtClean="0"/>
              <a:t>kamolga</a:t>
            </a:r>
            <a:r>
              <a:rPr lang="en-US" dirty="0" smtClean="0"/>
              <a:t> </a:t>
            </a:r>
            <a:r>
              <a:rPr lang="en-US" dirty="0" smtClean="0"/>
              <a:t> </a:t>
            </a:r>
            <a:r>
              <a:rPr lang="en-US" dirty="0" err="1" smtClean="0"/>
              <a:t>yetkazishda</a:t>
            </a:r>
            <a:r>
              <a:rPr lang="en-US" dirty="0" smtClean="0"/>
              <a:t> </a:t>
            </a:r>
            <a:r>
              <a:rPr lang="en-US" dirty="0" err="1" smtClean="0"/>
              <a:t>o‘quv</a:t>
            </a:r>
            <a:r>
              <a:rPr lang="en-US" dirty="0" smtClean="0"/>
              <a:t> </a:t>
            </a:r>
            <a:r>
              <a:rPr lang="en-US" dirty="0" err="1" smtClean="0"/>
              <a:t>fanining</a:t>
            </a:r>
            <a:r>
              <a:rPr lang="en-US" dirty="0" smtClean="0"/>
              <a:t> </a:t>
            </a:r>
            <a:r>
              <a:rPr lang="en-US" dirty="0" err="1" smtClean="0"/>
              <a:t>o‘rnini</a:t>
            </a:r>
            <a:r>
              <a:rPr lang="en-US" dirty="0" smtClean="0"/>
              <a:t> </a:t>
            </a:r>
            <a:r>
              <a:rPr lang="en-US" dirty="0" err="1" smtClean="0"/>
              <a:t>aniqlash</a:t>
            </a:r>
            <a:r>
              <a:rPr lang="en-US" dirty="0" smtClean="0"/>
              <a:t>;</a:t>
            </a:r>
            <a:endParaRPr lang="ru-RU" dirty="0" smtClean="0"/>
          </a:p>
          <a:p>
            <a:pPr lvl="0"/>
            <a:r>
              <a:rPr lang="en-US" dirty="0" err="1" smtClean="0"/>
              <a:t>Maktab</a:t>
            </a:r>
            <a:r>
              <a:rPr lang="en-US" dirty="0" smtClean="0"/>
              <a:t> </a:t>
            </a:r>
            <a:r>
              <a:rPr lang="en-US" dirty="0" err="1" smtClean="0"/>
              <a:t>o‘quv</a:t>
            </a:r>
            <a:r>
              <a:rPr lang="en-US" dirty="0" smtClean="0"/>
              <a:t> </a:t>
            </a:r>
            <a:r>
              <a:rPr lang="en-US" dirty="0" err="1" smtClean="0"/>
              <a:t>dasturlari</a:t>
            </a:r>
            <a:r>
              <a:rPr lang="en-US" dirty="0" smtClean="0"/>
              <a:t> </a:t>
            </a:r>
            <a:r>
              <a:rPr lang="en-US" dirty="0" err="1" smtClean="0"/>
              <a:t>va</a:t>
            </a:r>
            <a:r>
              <a:rPr lang="en-US" dirty="0" smtClean="0"/>
              <a:t> </a:t>
            </a:r>
            <a:r>
              <a:rPr lang="en-US" dirty="0" err="1" smtClean="0"/>
              <a:t>darsliklarini</a:t>
            </a:r>
            <a:r>
              <a:rPr lang="en-US" dirty="0" smtClean="0"/>
              <a:t> </a:t>
            </a:r>
            <a:r>
              <a:rPr lang="en-US" dirty="0" err="1" smtClean="0"/>
              <a:t>takomillashtirish</a:t>
            </a:r>
            <a:r>
              <a:rPr lang="en-US" dirty="0" smtClean="0"/>
              <a:t> </a:t>
            </a:r>
            <a:r>
              <a:rPr lang="en-US" dirty="0" err="1" smtClean="0"/>
              <a:t>bo‘yicha</a:t>
            </a:r>
            <a:r>
              <a:rPr lang="en-US" dirty="0" smtClean="0"/>
              <a:t> </a:t>
            </a:r>
            <a:r>
              <a:rPr lang="en-US" dirty="0" err="1" smtClean="0"/>
              <a:t>tavsiyalar</a:t>
            </a:r>
            <a:r>
              <a:rPr lang="en-US" dirty="0" smtClean="0"/>
              <a:t> </a:t>
            </a:r>
            <a:r>
              <a:rPr lang="en-US" dirty="0" err="1" smtClean="0"/>
              <a:t>ishlab</a:t>
            </a:r>
            <a:r>
              <a:rPr lang="en-US" dirty="0" smtClean="0"/>
              <a:t> </a:t>
            </a:r>
            <a:r>
              <a:rPr lang="en-US" dirty="0" err="1" smtClean="0"/>
              <a:t>chiqish</a:t>
            </a:r>
            <a:r>
              <a:rPr lang="en-US" dirty="0" smtClean="0"/>
              <a:t> </a:t>
            </a:r>
            <a:r>
              <a:rPr lang="en-US" dirty="0" err="1" smtClean="0"/>
              <a:t>va</a:t>
            </a:r>
            <a:r>
              <a:rPr lang="en-US" dirty="0" smtClean="0"/>
              <a:t> </a:t>
            </a:r>
            <a:r>
              <a:rPr lang="en-US" dirty="0" err="1" smtClean="0"/>
              <a:t>uni</a:t>
            </a:r>
            <a:r>
              <a:rPr lang="en-US" dirty="0" smtClean="0"/>
              <a:t> </a:t>
            </a:r>
            <a:r>
              <a:rPr lang="en-US" dirty="0" err="1" smtClean="0"/>
              <a:t>maktab</a:t>
            </a:r>
            <a:r>
              <a:rPr lang="en-US" dirty="0" smtClean="0"/>
              <a:t> </a:t>
            </a:r>
            <a:r>
              <a:rPr lang="en-US" dirty="0" err="1" smtClean="0"/>
              <a:t>amaliyotiga</a:t>
            </a:r>
            <a:r>
              <a:rPr lang="en-US" dirty="0" smtClean="0"/>
              <a:t> </a:t>
            </a:r>
            <a:r>
              <a:rPr lang="en-US" dirty="0" err="1" smtClean="0"/>
              <a:t>tadbiq</a:t>
            </a:r>
            <a:r>
              <a:rPr lang="en-US" dirty="0" smtClean="0"/>
              <a:t> </a:t>
            </a:r>
            <a:r>
              <a:rPr lang="en-US" dirty="0" err="1" smtClean="0"/>
              <a:t>etish</a:t>
            </a:r>
            <a:r>
              <a:rPr lang="en-US" dirty="0" smtClean="0"/>
              <a:t>;</a:t>
            </a:r>
            <a:endParaRPr lang="ru-RU" dirty="0" smtClean="0"/>
          </a:p>
          <a:p>
            <a:pPr lvl="0"/>
            <a:r>
              <a:rPr lang="en-US" dirty="0" err="1" smtClean="0"/>
              <a:t>O‘quvchilarning</a:t>
            </a:r>
            <a:r>
              <a:rPr lang="en-US" dirty="0" smtClean="0"/>
              <a:t> </a:t>
            </a:r>
            <a:r>
              <a:rPr lang="en-US" dirty="0" err="1" smtClean="0"/>
              <a:t>yoshiga</a:t>
            </a:r>
            <a:r>
              <a:rPr lang="en-US" dirty="0" smtClean="0"/>
              <a:t> </a:t>
            </a:r>
            <a:r>
              <a:rPr lang="en-US" dirty="0" err="1" smtClean="0"/>
              <a:t>mos</a:t>
            </a:r>
            <a:r>
              <a:rPr lang="en-US" dirty="0" smtClean="0"/>
              <a:t> </a:t>
            </a:r>
            <a:r>
              <a:rPr lang="en-US" dirty="0" err="1" smtClean="0"/>
              <a:t>ravishda</a:t>
            </a:r>
            <a:r>
              <a:rPr lang="en-US" dirty="0" smtClean="0"/>
              <a:t> </a:t>
            </a:r>
            <a:r>
              <a:rPr lang="en-US" dirty="0" err="1" smtClean="0"/>
              <a:t>o‘quv</a:t>
            </a:r>
            <a:r>
              <a:rPr lang="en-US" dirty="0" smtClean="0"/>
              <a:t> </a:t>
            </a:r>
            <a:r>
              <a:rPr lang="en-US" dirty="0" err="1" smtClean="0"/>
              <a:t>fanlarining</a:t>
            </a:r>
            <a:r>
              <a:rPr lang="en-US" dirty="0" smtClean="0"/>
              <a:t> </a:t>
            </a:r>
            <a:r>
              <a:rPr lang="en-US" dirty="0" err="1" smtClean="0"/>
              <a:t>mazmuni</a:t>
            </a:r>
            <a:r>
              <a:rPr lang="en-US" dirty="0" smtClean="0"/>
              <a:t>, </a:t>
            </a:r>
            <a:r>
              <a:rPr lang="en-US" dirty="0" err="1" smtClean="0"/>
              <a:t>undagi</a:t>
            </a:r>
            <a:r>
              <a:rPr lang="en-US" dirty="0" smtClean="0"/>
              <a:t> </a:t>
            </a:r>
            <a:r>
              <a:rPr lang="en-US" dirty="0" err="1" smtClean="0"/>
              <a:t>mavzularni</a:t>
            </a:r>
            <a:r>
              <a:rPr lang="en-US" dirty="0" smtClean="0"/>
              <a:t> </a:t>
            </a:r>
            <a:r>
              <a:rPr lang="en-US" dirty="0" err="1" smtClean="0"/>
              <a:t>o‘rganish</a:t>
            </a:r>
            <a:r>
              <a:rPr lang="en-US" dirty="0" smtClean="0"/>
              <a:t> </a:t>
            </a:r>
            <a:r>
              <a:rPr lang="en-US" dirty="0" err="1" smtClean="0"/>
              <a:t>izchilligini</a:t>
            </a:r>
            <a:r>
              <a:rPr lang="en-US" dirty="0" smtClean="0"/>
              <a:t> </a:t>
            </a:r>
            <a:r>
              <a:rPr lang="en-US" dirty="0" err="1" smtClean="0"/>
              <a:t>belgilash</a:t>
            </a:r>
            <a:r>
              <a:rPr lang="en-US" dirty="0" smtClean="0"/>
              <a:t>;</a:t>
            </a:r>
            <a:endParaRPr lang="ru-RU" dirty="0" smtClean="0"/>
          </a:p>
          <a:p>
            <a:pPr lvl="0"/>
            <a:r>
              <a:rPr lang="en-US" dirty="0" err="1" smtClean="0"/>
              <a:t>Biologik</a:t>
            </a:r>
            <a:r>
              <a:rPr lang="en-US" dirty="0" smtClean="0"/>
              <a:t> </a:t>
            </a:r>
            <a:r>
              <a:rPr lang="en-US" dirty="0" err="1" smtClean="0"/>
              <a:t>o‘quv</a:t>
            </a:r>
            <a:r>
              <a:rPr lang="en-US" dirty="0" smtClean="0"/>
              <a:t> </a:t>
            </a:r>
            <a:r>
              <a:rPr lang="en-US" dirty="0" err="1" smtClean="0"/>
              <a:t>fanlarining</a:t>
            </a:r>
            <a:r>
              <a:rPr lang="en-US" dirty="0" smtClean="0"/>
              <a:t> </a:t>
            </a:r>
            <a:r>
              <a:rPr lang="en-US" dirty="0" err="1" smtClean="0"/>
              <a:t>o‘ziga</a:t>
            </a:r>
            <a:r>
              <a:rPr lang="en-US" dirty="0" smtClean="0"/>
              <a:t> </a:t>
            </a:r>
            <a:r>
              <a:rPr lang="en-US" dirty="0" err="1" smtClean="0"/>
              <a:t>xos</a:t>
            </a:r>
            <a:r>
              <a:rPr lang="en-US" dirty="0" smtClean="0"/>
              <a:t> </a:t>
            </a:r>
            <a:r>
              <a:rPr lang="en-US" dirty="0" err="1" smtClean="0"/>
              <a:t>tomonlarini</a:t>
            </a:r>
            <a:r>
              <a:rPr lang="en-US" dirty="0" smtClean="0"/>
              <a:t> </a:t>
            </a:r>
            <a:r>
              <a:rPr lang="en-US" dirty="0" err="1" smtClean="0"/>
              <a:t>e’tiborga</a:t>
            </a:r>
            <a:r>
              <a:rPr lang="en-US" dirty="0" smtClean="0"/>
              <a:t> </a:t>
            </a:r>
            <a:r>
              <a:rPr lang="en-US" dirty="0" err="1" smtClean="0"/>
              <a:t>olgan</a:t>
            </a:r>
            <a:r>
              <a:rPr lang="en-US" dirty="0" smtClean="0"/>
              <a:t> </a:t>
            </a:r>
            <a:r>
              <a:rPr lang="en-US" dirty="0" err="1" smtClean="0"/>
              <a:t>holda</a:t>
            </a:r>
            <a:r>
              <a:rPr lang="en-US" dirty="0" smtClean="0"/>
              <a:t>, </a:t>
            </a:r>
            <a:r>
              <a:rPr lang="en-US" dirty="0" err="1" smtClean="0"/>
              <a:t>o‘qitish</a:t>
            </a:r>
            <a:r>
              <a:rPr lang="en-US" dirty="0" smtClean="0"/>
              <a:t> </a:t>
            </a:r>
            <a:r>
              <a:rPr lang="en-US" dirty="0" err="1" smtClean="0"/>
              <a:t>usullarini</a:t>
            </a:r>
            <a:r>
              <a:rPr lang="en-US" dirty="0" smtClean="0"/>
              <a:t>, </a:t>
            </a:r>
            <a:r>
              <a:rPr lang="en-US" dirty="0" err="1" smtClean="0"/>
              <a:t>shakllarini</a:t>
            </a:r>
            <a:r>
              <a:rPr lang="en-US" dirty="0" smtClean="0"/>
              <a:t> </a:t>
            </a:r>
            <a:r>
              <a:rPr lang="en-US" dirty="0" err="1" smtClean="0"/>
              <a:t>ishlab</a:t>
            </a:r>
            <a:r>
              <a:rPr lang="en-US" dirty="0" smtClean="0"/>
              <a:t> </a:t>
            </a:r>
            <a:r>
              <a:rPr lang="en-US" dirty="0" err="1" smtClean="0"/>
              <a:t>chiqish</a:t>
            </a:r>
            <a:r>
              <a:rPr lang="en-US" dirty="0" smtClean="0"/>
              <a:t>;</a:t>
            </a:r>
            <a:endParaRPr lang="ru-RU" dirty="0" smtClean="0"/>
          </a:p>
          <a:p>
            <a:pPr lvl="0"/>
            <a:r>
              <a:rPr lang="en-US" dirty="0" err="1" smtClean="0"/>
              <a:t>O‘qitish</a:t>
            </a:r>
            <a:r>
              <a:rPr lang="en-US" dirty="0" smtClean="0"/>
              <a:t> </a:t>
            </a:r>
            <a:r>
              <a:rPr lang="en-US" dirty="0" err="1" smtClean="0"/>
              <a:t>jarayonida</a:t>
            </a:r>
            <a:r>
              <a:rPr lang="en-US" dirty="0" smtClean="0"/>
              <a:t> </a:t>
            </a:r>
            <a:r>
              <a:rPr lang="en-US" dirty="0" err="1" smtClean="0"/>
              <a:t>qo‘llash</a:t>
            </a:r>
            <a:r>
              <a:rPr lang="en-US" dirty="0" smtClean="0"/>
              <a:t> </a:t>
            </a:r>
            <a:r>
              <a:rPr lang="en-US" dirty="0" err="1" smtClean="0"/>
              <a:t>uchun</a:t>
            </a:r>
            <a:r>
              <a:rPr lang="en-US" dirty="0" smtClean="0"/>
              <a:t> </a:t>
            </a:r>
            <a:r>
              <a:rPr lang="en-US" dirty="0" err="1" smtClean="0"/>
              <a:t>zarur</a:t>
            </a:r>
            <a:r>
              <a:rPr lang="en-US" dirty="0" smtClean="0"/>
              <a:t> </a:t>
            </a:r>
            <a:r>
              <a:rPr lang="en-US" dirty="0" err="1" smtClean="0"/>
              <a:t>o’qitish</a:t>
            </a:r>
            <a:r>
              <a:rPr lang="en-US" dirty="0" smtClean="0"/>
              <a:t> </a:t>
            </a:r>
            <a:r>
              <a:rPr lang="en-US" dirty="0" err="1" smtClean="0"/>
              <a:t>vositalarini</a:t>
            </a:r>
            <a:r>
              <a:rPr lang="en-US" dirty="0" smtClean="0"/>
              <a:t> </a:t>
            </a:r>
            <a:r>
              <a:rPr lang="en-US" dirty="0" err="1" smtClean="0"/>
              <a:t>aniqlash</a:t>
            </a:r>
            <a:r>
              <a:rPr lang="en-US" dirty="0" smtClean="0"/>
              <a:t>. </a:t>
            </a:r>
          </a:p>
          <a:p>
            <a:pPr>
              <a:buNone/>
            </a:pPr>
            <a:endParaRPr lang="ru-RU" dirty="0"/>
          </a:p>
        </p:txBody>
      </p:sp>
      <p:sp>
        <p:nvSpPr>
          <p:cNvPr id="4" name="Заголовок 3"/>
          <p:cNvSpPr>
            <a:spLocks noGrp="1"/>
          </p:cNvSpPr>
          <p:nvPr>
            <p:ph type="title"/>
          </p:nvPr>
        </p:nvSpPr>
        <p:spPr/>
        <p:txBody>
          <a:bodyPr>
            <a:noAutofit/>
          </a:bodyPr>
          <a:lstStyle/>
          <a:p>
            <a:pPr algn="ctr"/>
            <a:r>
              <a:rPr lang="en-US" sz="4000" b="1" dirty="0" smtClean="0">
                <a:latin typeface="Times New Roman" pitchFamily="18" charset="0"/>
                <a:cs typeface="Times New Roman" pitchFamily="18" charset="0"/>
              </a:rPr>
              <a:t>Fan </a:t>
            </a:r>
            <a:r>
              <a:rPr lang="en-US" sz="4000" b="1" dirty="0" err="1" smtClean="0">
                <a:latin typeface="Times New Roman" pitchFamily="18" charset="0"/>
                <a:cs typeface="Times New Roman" pitchFamily="18" charset="0"/>
              </a:rPr>
              <a:t>sifatida</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biologiya</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o‘qitish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metodikasining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vazifalari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quyidagilardan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iborat</a:t>
            </a:r>
            <a:endParaRPr lang="ru-RU" sz="4000" dirty="0">
              <a:latin typeface="Times New Roman" pitchFamily="18" charset="0"/>
              <a:cs typeface="Times New Roman" pitchFamily="18" charset="0"/>
            </a:endParaRPr>
          </a:p>
        </p:txBody>
      </p:sp>
    </p:spTree>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75920"/>
          </a:xfrm>
        </p:spPr>
        <p:txBody>
          <a:bodyPr>
            <a:noAutofit/>
          </a:bodyPr>
          <a:lstStyle/>
          <a:p>
            <a:pPr algn="ctr">
              <a:buNone/>
            </a:pPr>
            <a:r>
              <a:rPr lang="en-US" sz="3600" b="1" dirty="0" err="1" smtClean="0"/>
              <a:t>Biologiya</a:t>
            </a:r>
            <a:r>
              <a:rPr lang="en-US" sz="3600" b="1" dirty="0" smtClean="0"/>
              <a:t> </a:t>
            </a:r>
            <a:r>
              <a:rPr lang="en-US" sz="3600" b="1" dirty="0" err="1" smtClean="0"/>
              <a:t>o‘qitish</a:t>
            </a:r>
            <a:r>
              <a:rPr lang="en-US" sz="3600" b="1" dirty="0" smtClean="0"/>
              <a:t> </a:t>
            </a:r>
            <a:r>
              <a:rPr lang="en-US" sz="3600" b="1" dirty="0" err="1" smtClean="0"/>
              <a:t>metodikasi</a:t>
            </a:r>
            <a:r>
              <a:rPr lang="en-US" sz="3600" b="1" dirty="0" smtClean="0"/>
              <a:t> fan </a:t>
            </a:r>
            <a:r>
              <a:rPr lang="en-US" sz="3600" b="1" dirty="0" err="1" smtClean="0"/>
              <a:t>sifatida</a:t>
            </a:r>
            <a:endParaRPr lang="ru-RU" sz="3600" dirty="0" smtClean="0"/>
          </a:p>
          <a:p>
            <a:r>
              <a:rPr lang="en-US" sz="2800" dirty="0" smtClean="0"/>
              <a:t>F</a:t>
            </a:r>
            <a:r>
              <a:rPr lang="en-US" sz="2000" dirty="0" smtClean="0">
                <a:latin typeface="Times New Roman" pitchFamily="18" charset="0"/>
                <a:cs typeface="Times New Roman" pitchFamily="18" charset="0"/>
              </a:rPr>
              <a:t>anning </a:t>
            </a:r>
            <a:r>
              <a:rPr lang="en-US" sz="2000" dirty="0" err="1" smtClean="0">
                <a:latin typeface="Times New Roman" pitchFamily="18" charset="0"/>
                <a:cs typeface="Times New Roman" pitchFamily="18" charset="0"/>
              </a:rPr>
              <a:t>asosiy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belgisi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bo‘lib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maqsadning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aniqligi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o‘rganish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predmeti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bilimlarni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bilish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usullari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shakllari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hisoblanadi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bilan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birga</a:t>
            </a:r>
            <a:r>
              <a:rPr lang="en-US" sz="2000" dirty="0" smtClean="0">
                <a:latin typeface="Times New Roman" pitchFamily="18" charset="0"/>
                <a:cs typeface="Times New Roman" pitchFamily="18" charset="0"/>
              </a:rPr>
              <a:t> fanning </a:t>
            </a:r>
            <a:r>
              <a:rPr lang="en-US" sz="2000" dirty="0" err="1" smtClean="0">
                <a:latin typeface="Times New Roman" pitchFamily="18" charset="0"/>
                <a:cs typeface="Times New Roman" pitchFamily="18" charset="0"/>
              </a:rPr>
              <a:t>rivojlanish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tarixi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boyishiga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sababchi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bo‘lgan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kashfiyotlarni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bilish</a:t>
            </a:r>
            <a:r>
              <a:rPr lang="en-US" sz="2000" dirty="0" smtClean="0">
                <a:latin typeface="Times New Roman" pitchFamily="18" charset="0"/>
                <a:cs typeface="Times New Roman" pitchFamily="18" charset="0"/>
              </a:rPr>
              <a:t> ham </a:t>
            </a:r>
            <a:r>
              <a:rPr lang="en-US" sz="2000" dirty="0" err="1" smtClean="0">
                <a:latin typeface="Times New Roman" pitchFamily="18" charset="0"/>
                <a:cs typeface="Times New Roman" pitchFamily="18" charset="0"/>
              </a:rPr>
              <a:t>muhim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sanaladi</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Biologiya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o‘qitish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metodikasi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pedagogik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fanlar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tarkibiga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kiradi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sababli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oldida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turgan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maqsad</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vazifalar</a:t>
            </a:r>
            <a:r>
              <a:rPr lang="en-US" sz="2000" dirty="0" smtClean="0">
                <a:latin typeface="Times New Roman" pitchFamily="18" charset="0"/>
                <a:cs typeface="Times New Roman" pitchFamily="18" charset="0"/>
              </a:rPr>
              <a:t> ham </a:t>
            </a:r>
            <a:r>
              <a:rPr lang="en-US" sz="2000" dirty="0" err="1" smtClean="0">
                <a:latin typeface="Times New Roman" pitchFamily="18" charset="0"/>
                <a:cs typeface="Times New Roman" pitchFamily="18" charset="0"/>
              </a:rPr>
              <a:t>umumpedagogik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maqsad</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vazifalardan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kelib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chiqadi</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Biologiya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o‘qitish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metodikasi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barcha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o‘quv</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fanlarga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taaluqli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bo‘lgan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pedagogik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qoidalarni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biologik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o‘quv</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materialiga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tadbiq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etishga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yo‘nalgan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bilan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qatorda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biologiya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o‘qitish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metodikasi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tabiiy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ilmiy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biologik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psihologik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pedagogik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bilimlarni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o‘zida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mujassamlashtiradi</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Biologiya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o‘qitish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metodikasi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biologiya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o‘quv</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fanining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o‘qitish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maqsadini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mazmunini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biologik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bilimlarning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tanlash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prinsipini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belgilab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beradi</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ctr">
              <a:buNone/>
            </a:pPr>
            <a:endParaRPr lang="ru-RU" sz="3600" dirty="0">
              <a:latin typeface="Times New Roman" pitchFamily="18" charset="0"/>
              <a:cs typeface="Times New Roman" pitchFamily="18" charset="0"/>
            </a:endParaRPr>
          </a:p>
        </p:txBody>
      </p:sp>
    </p:spTree>
  </p:cSld>
  <p:clrMapOvr>
    <a:masterClrMapping/>
  </p:clrMapOvr>
  <p:transition spd="slow" advTm="13198">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Скругленный прямоугольник 3"/>
          <p:cNvSpPr/>
          <p:nvPr/>
        </p:nvSpPr>
        <p:spPr>
          <a:xfrm>
            <a:off x="467544" y="260648"/>
            <a:ext cx="8280920" cy="1080120"/>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3600" b="1" dirty="0" err="1" smtClean="0">
                <a:solidFill>
                  <a:schemeClr val="tx1"/>
                </a:solidFill>
                <a:latin typeface="Times New Roman" pitchFamily="18" charset="0"/>
                <a:ea typeface="Times New Roman" pitchFamily="18" charset="0"/>
                <a:cs typeface="Times New Roman" pitchFamily="18" charset="0"/>
              </a:rPr>
              <a:t>Biologiya</a:t>
            </a:r>
            <a:r>
              <a:rPr lang="en-US" sz="3600" b="1" dirty="0" smtClean="0">
                <a:solidFill>
                  <a:schemeClr val="tx1"/>
                </a:solidFill>
                <a:latin typeface="Times New Roman" pitchFamily="18" charset="0"/>
                <a:ea typeface="Times New Roman" pitchFamily="18" charset="0"/>
                <a:cs typeface="Times New Roman" pitchFamily="18" charset="0"/>
              </a:rPr>
              <a:t> </a:t>
            </a:r>
            <a:r>
              <a:rPr lang="en-US" sz="3600" b="1" dirty="0" err="1" smtClean="0">
                <a:solidFill>
                  <a:schemeClr val="tx1"/>
                </a:solidFill>
                <a:latin typeface="Times New Roman" pitchFamily="18" charset="0"/>
                <a:ea typeface="Times New Roman" pitchFamily="18" charset="0"/>
                <a:cs typeface="Times New Roman" pitchFamily="18" charset="0"/>
              </a:rPr>
              <a:t>o’qitish</a:t>
            </a:r>
            <a:r>
              <a:rPr lang="en-US" sz="3600" b="1" dirty="0" smtClean="0">
                <a:solidFill>
                  <a:schemeClr val="tx1"/>
                </a:solidFill>
                <a:latin typeface="Times New Roman" pitchFamily="18" charset="0"/>
                <a:ea typeface="Times New Roman" pitchFamily="18" charset="0"/>
                <a:cs typeface="Times New Roman" pitchFamily="18" charset="0"/>
              </a:rPr>
              <a:t> </a:t>
            </a:r>
            <a:r>
              <a:rPr lang="en-US" sz="3600" b="1" dirty="0" err="1" smtClean="0">
                <a:solidFill>
                  <a:schemeClr val="tx1"/>
                </a:solidFill>
                <a:latin typeface="Times New Roman" pitchFamily="18" charset="0"/>
                <a:ea typeface="Times New Roman" pitchFamily="18" charset="0"/>
                <a:cs typeface="Times New Roman" pitchFamily="18" charset="0"/>
              </a:rPr>
              <a:t>metodikasining</a:t>
            </a:r>
            <a:r>
              <a:rPr lang="en-US" sz="3600" b="1" dirty="0" smtClean="0">
                <a:solidFill>
                  <a:schemeClr val="tx1"/>
                </a:solidFill>
                <a:latin typeface="Times New Roman" pitchFamily="18" charset="0"/>
                <a:ea typeface="Times New Roman" pitchFamily="18" charset="0"/>
                <a:cs typeface="Times New Roman" pitchFamily="18" charset="0"/>
              </a:rPr>
              <a:t> </a:t>
            </a:r>
            <a:r>
              <a:rPr lang="en-US" sz="3600" b="1" dirty="0" err="1" smtClean="0">
                <a:solidFill>
                  <a:schemeClr val="tx1"/>
                </a:solidFill>
                <a:latin typeface="Times New Roman" pitchFamily="18" charset="0"/>
                <a:ea typeface="Times New Roman" pitchFamily="18" charset="0"/>
                <a:cs typeface="Times New Roman" pitchFamily="18" charset="0"/>
              </a:rPr>
              <a:t>ilmiy</a:t>
            </a:r>
            <a:r>
              <a:rPr lang="en-US" sz="3600" b="1" dirty="0" smtClean="0">
                <a:solidFill>
                  <a:schemeClr val="tx1"/>
                </a:solidFill>
                <a:latin typeface="Times New Roman" pitchFamily="18" charset="0"/>
                <a:ea typeface="Times New Roman" pitchFamily="18" charset="0"/>
                <a:cs typeface="Times New Roman" pitchFamily="18" charset="0"/>
              </a:rPr>
              <a:t> - </a:t>
            </a:r>
            <a:r>
              <a:rPr lang="en-US" sz="3600" b="1" dirty="0" err="1" smtClean="0">
                <a:solidFill>
                  <a:schemeClr val="tx1"/>
                </a:solidFill>
                <a:latin typeface="Times New Roman" pitchFamily="18" charset="0"/>
                <a:ea typeface="Times New Roman" pitchFamily="18" charset="0"/>
                <a:cs typeface="Times New Roman" pitchFamily="18" charset="0"/>
              </a:rPr>
              <a:t>tadqiqot</a:t>
            </a:r>
            <a:r>
              <a:rPr lang="en-US" sz="3600" b="1" dirty="0" smtClean="0">
                <a:solidFill>
                  <a:schemeClr val="tx1"/>
                </a:solidFill>
                <a:latin typeface="Times New Roman" pitchFamily="18" charset="0"/>
                <a:ea typeface="Times New Roman" pitchFamily="18" charset="0"/>
                <a:cs typeface="Times New Roman" pitchFamily="18" charset="0"/>
              </a:rPr>
              <a:t> </a:t>
            </a:r>
            <a:r>
              <a:rPr lang="en-US" sz="3600" b="1" dirty="0" err="1" smtClean="0">
                <a:solidFill>
                  <a:schemeClr val="tx1"/>
                </a:solidFill>
                <a:latin typeface="Times New Roman" pitchFamily="18" charset="0"/>
                <a:ea typeface="Times New Roman" pitchFamily="18" charset="0"/>
                <a:cs typeface="Times New Roman" pitchFamily="18" charset="0"/>
              </a:rPr>
              <a:t>metodlari</a:t>
            </a:r>
            <a:r>
              <a:rPr lang="en-US" sz="3600" b="1" dirty="0" smtClean="0">
                <a:solidFill>
                  <a:schemeClr val="tx1"/>
                </a:solidFill>
                <a:latin typeface="Times New Roman" pitchFamily="18" charset="0"/>
                <a:ea typeface="Times New Roman" pitchFamily="18" charset="0"/>
                <a:cs typeface="Times New Roman" pitchFamily="18" charset="0"/>
              </a:rPr>
              <a:t>:</a:t>
            </a:r>
            <a:endParaRPr lang="en-US" sz="3600" dirty="0" smtClean="0">
              <a:solidFill>
                <a:schemeClr val="tx1"/>
              </a:solidFill>
              <a:latin typeface="Times New Roman" pitchFamily="18" charset="0"/>
              <a:cs typeface="Times New Roman" pitchFamily="18" charset="0"/>
            </a:endParaRPr>
          </a:p>
        </p:txBody>
      </p:sp>
      <p:sp>
        <p:nvSpPr>
          <p:cNvPr id="5" name="Скругленный прямоугольник 4"/>
          <p:cNvSpPr/>
          <p:nvPr/>
        </p:nvSpPr>
        <p:spPr>
          <a:xfrm>
            <a:off x="467544" y="1412776"/>
            <a:ext cx="8208912" cy="936104"/>
          </a:xfrm>
          <a:prstGeom prst="roundRect">
            <a:avLst/>
          </a:prstGeom>
          <a:solidFill>
            <a:schemeClr val="tx2">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lgn="ctr"/>
            <a:r>
              <a:rPr lang="en-US" sz="2400" dirty="0" err="1" smtClean="0">
                <a:solidFill>
                  <a:schemeClr val="tx1"/>
                </a:solidFill>
                <a:latin typeface="Times New Roman" pitchFamily="18" charset="0"/>
                <a:ea typeface="Times New Roman" pitchFamily="18" charset="0"/>
                <a:cs typeface="Times New Roman" pitchFamily="18" charset="0"/>
              </a:rPr>
              <a:t>Maktab</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o’qituvchilarining</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ish</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tajribasini</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kuzatish</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va</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faoliyatdagi</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ijobiy</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salbiy</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tomonlarini</a:t>
            </a:r>
            <a:r>
              <a:rPr lang="en-US" sz="2400" dirty="0" smtClean="0">
                <a:solidFill>
                  <a:schemeClr val="tx1"/>
                </a:solidFill>
                <a:latin typeface="Times New Roman" pitchFamily="18" charset="0"/>
                <a:ea typeface="Times New Roman" pitchFamily="18" charset="0"/>
                <a:cs typeface="Times New Roman" pitchFamily="18" charset="0"/>
              </a:rPr>
              <a:t> </a:t>
            </a:r>
            <a:r>
              <a:rPr lang="en-US" sz="2400" dirty="0" err="1" smtClean="0">
                <a:solidFill>
                  <a:schemeClr val="tx1"/>
                </a:solidFill>
                <a:latin typeface="Times New Roman" pitchFamily="18" charset="0"/>
                <a:ea typeface="Times New Roman" pitchFamily="18" charset="0"/>
                <a:cs typeface="Times New Roman" pitchFamily="18" charset="0"/>
              </a:rPr>
              <a:t>aniqlash</a:t>
            </a:r>
            <a:r>
              <a:rPr lang="en-US" sz="2400" dirty="0" smtClean="0">
                <a:solidFill>
                  <a:schemeClr val="tx1"/>
                </a:solidFill>
                <a:latin typeface="Times New Roman" pitchFamily="18" charset="0"/>
                <a:ea typeface="Times New Roman" pitchFamily="18" charset="0"/>
                <a:cs typeface="Times New Roman" pitchFamily="18" charset="0"/>
              </a:rPr>
              <a:t>;  </a:t>
            </a:r>
            <a:endParaRPr lang="en-US" sz="2400" dirty="0" smtClean="0">
              <a:solidFill>
                <a:schemeClr val="tx1"/>
              </a:solidFill>
              <a:latin typeface="Times New Roman" pitchFamily="18" charset="0"/>
              <a:cs typeface="Times New Roman" pitchFamily="18" charset="0"/>
            </a:endParaRPr>
          </a:p>
        </p:txBody>
      </p:sp>
      <p:sp>
        <p:nvSpPr>
          <p:cNvPr id="6" name="Скругленный прямоугольник 5"/>
          <p:cNvSpPr/>
          <p:nvPr/>
        </p:nvSpPr>
        <p:spPr>
          <a:xfrm>
            <a:off x="467544" y="2420888"/>
            <a:ext cx="8208912" cy="100811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r>
              <a:rPr lang="en-US" sz="2200" dirty="0" err="1" smtClean="0">
                <a:solidFill>
                  <a:schemeClr val="tx1"/>
                </a:solidFill>
                <a:latin typeface="Times New Roman" pitchFamily="18" charset="0"/>
                <a:cs typeface="Times New Roman" pitchFamily="18" charset="0"/>
              </a:rPr>
              <a:t>Bio.o’qitish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sohasida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to’plangan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ma`lumotlarni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tahlil</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qilish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umumlashtirish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hal</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etilmagan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muammolarni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aniqlashtirish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ularni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hal</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etish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uchun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zarur</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ishchi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rPr>
              <a:t>farazlarni</a:t>
            </a:r>
            <a:r>
              <a:rPr lang="en-US" sz="2200" dirty="0" smtClean="0">
                <a:solidFill>
                  <a:schemeClr val="tx1"/>
                </a:solidFill>
              </a:rPr>
              <a:t> </a:t>
            </a:r>
            <a:r>
              <a:rPr lang="en-US" sz="2200" dirty="0" err="1" smtClean="0">
                <a:solidFill>
                  <a:schemeClr val="tx1"/>
                </a:solidFill>
              </a:rPr>
              <a:t>ilgari</a:t>
            </a:r>
            <a:r>
              <a:rPr lang="en-US" sz="2200" dirty="0" smtClean="0">
                <a:solidFill>
                  <a:schemeClr val="tx1"/>
                </a:solidFill>
              </a:rPr>
              <a:t> </a:t>
            </a:r>
            <a:r>
              <a:rPr lang="en-US" sz="2200" dirty="0" err="1" smtClean="0">
                <a:solidFill>
                  <a:schemeClr val="tx1"/>
                </a:solidFill>
              </a:rPr>
              <a:t>surish</a:t>
            </a:r>
            <a:r>
              <a:rPr lang="en-US" sz="2200" dirty="0" smtClean="0">
                <a:solidFill>
                  <a:schemeClr val="tx1"/>
                </a:solidFill>
              </a:rPr>
              <a:t>;</a:t>
            </a:r>
            <a:endParaRPr lang="ru-RU" sz="2200" dirty="0">
              <a:solidFill>
                <a:schemeClr val="tx1"/>
              </a:solidFill>
            </a:endParaRPr>
          </a:p>
        </p:txBody>
      </p:sp>
      <p:sp>
        <p:nvSpPr>
          <p:cNvPr id="7" name="Скругленный прямоугольник 6"/>
          <p:cNvSpPr/>
          <p:nvPr/>
        </p:nvSpPr>
        <p:spPr>
          <a:xfrm>
            <a:off x="467544" y="3573016"/>
            <a:ext cx="8208912" cy="108012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err="1" smtClean="0">
                <a:solidFill>
                  <a:schemeClr val="tx1"/>
                </a:solidFill>
                <a:latin typeface="Times New Roman" pitchFamily="18" charset="0"/>
                <a:cs typeface="Times New Roman" pitchFamily="18" charset="0"/>
              </a:rPr>
              <a:t>Ilgari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surilgan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farazlarning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qanchalik</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haqiqatga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yaqin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ekanliklarini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aniqlash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maqsadida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maktablarda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pedagogik</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tajribalar</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o’tkazish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hamda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tajribaviy</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nazorat</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sinflardan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olingan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ma`lumotlarni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o’zaro</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taqqoslash</a:t>
            </a:r>
            <a:r>
              <a:rPr lang="en-US" sz="2200" dirty="0" smtClean="0">
                <a:solidFill>
                  <a:schemeClr val="tx1"/>
                </a:solidFill>
                <a:latin typeface="Times New Roman" pitchFamily="18" charset="0"/>
                <a:cs typeface="Times New Roman" pitchFamily="18" charset="0"/>
              </a:rPr>
              <a:t>;</a:t>
            </a:r>
            <a:endParaRPr lang="ru-RU" sz="2200" dirty="0">
              <a:solidFill>
                <a:schemeClr val="tx1"/>
              </a:solidFill>
              <a:latin typeface="Times New Roman" pitchFamily="18" charset="0"/>
              <a:cs typeface="Times New Roman" pitchFamily="18" charset="0"/>
            </a:endParaRPr>
          </a:p>
        </p:txBody>
      </p:sp>
      <p:sp>
        <p:nvSpPr>
          <p:cNvPr id="9" name="Скругленный прямоугольник 8"/>
          <p:cNvSpPr/>
          <p:nvPr/>
        </p:nvSpPr>
        <p:spPr>
          <a:xfrm>
            <a:off x="467544" y="4797152"/>
            <a:ext cx="8208912" cy="86409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Kuzatish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pedagogik</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eksperimentlardan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olingan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ma`lumotlarni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tahlil</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qilish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umumlashtirish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xulosalash</a:t>
            </a:r>
            <a:r>
              <a:rPr lang="en-US"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
        <p:nvSpPr>
          <p:cNvPr id="10" name="Содержимое 9"/>
          <p:cNvSpPr>
            <a:spLocks noGrp="1"/>
          </p:cNvSpPr>
          <p:nvPr>
            <p:ph idx="1"/>
          </p:nvPr>
        </p:nvSpPr>
        <p:spPr>
          <a:xfrm>
            <a:off x="467544" y="5805264"/>
            <a:ext cx="8229600" cy="86409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buNone/>
            </a:pPr>
            <a:endParaRPr lang="en-US" sz="8000" dirty="0" smtClean="0">
              <a:solidFill>
                <a:schemeClr val="tx1"/>
              </a:solidFill>
              <a:latin typeface="Times New Roman" pitchFamily="18" charset="0"/>
              <a:cs typeface="Times New Roman" pitchFamily="18" charset="0"/>
            </a:endParaRPr>
          </a:p>
          <a:p>
            <a:pPr algn="ctr">
              <a:buNone/>
            </a:pPr>
            <a:r>
              <a:rPr lang="uz-Cyrl-UZ" sz="8000" dirty="0" smtClean="0">
                <a:solidFill>
                  <a:schemeClr val="tx1"/>
                </a:solidFill>
                <a:latin typeface="Times New Roman" pitchFamily="18" charset="0"/>
                <a:cs typeface="Times New Roman" pitchFamily="18" charset="0"/>
              </a:rPr>
              <a:t>Olingan </a:t>
            </a:r>
            <a:r>
              <a:rPr lang="uz-Cyrl-UZ" sz="8000" dirty="0" smtClean="0">
                <a:solidFill>
                  <a:schemeClr val="tx1"/>
                </a:solidFill>
                <a:latin typeface="Times New Roman" pitchFamily="18" charset="0"/>
                <a:cs typeface="Times New Roman" pitchFamily="18" charset="0"/>
              </a:rPr>
              <a:t>ma’lumotlarga asoslanib, metodik maqolalar, qo‘llanmalar yaratish va ishlab chiqilgan fikr mulohazalarning ommaviy maktablarda tekshirishdan o‘tkazish va tasdig‘ini olish.</a:t>
            </a:r>
            <a:endParaRPr lang="ru-RU" sz="8000" dirty="0" smtClean="0">
              <a:solidFill>
                <a:schemeClr val="tx1"/>
              </a:solidFill>
              <a:latin typeface="Times New Roman" pitchFamily="18" charset="0"/>
              <a:cs typeface="Times New Roman" pitchFamily="18" charset="0"/>
            </a:endParaRPr>
          </a:p>
          <a:p>
            <a:pPr algn="ctr"/>
            <a:endParaRPr lang="ru-RU" sz="8000" dirty="0">
              <a:solidFill>
                <a:schemeClr val="tx1"/>
              </a:solidFill>
              <a:latin typeface="Times New Roman" pitchFamily="18" charset="0"/>
              <a:cs typeface="Times New Roman" pitchFamily="18" charset="0"/>
            </a:endParaRPr>
          </a:p>
        </p:txBody>
      </p:sp>
    </p:spTree>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4400" b="1" dirty="0" err="1" smtClean="0">
                <a:latin typeface="Times New Roman" pitchFamily="18" charset="0"/>
                <a:cs typeface="Times New Roman" pitchFamily="18" charset="0"/>
              </a:rPr>
              <a:t>Biologiya</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o‘qitish</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metodikasining</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boshqa</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fanlar</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bilan</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bog‘liqligi</a:t>
            </a:r>
            <a:r>
              <a:rPr lang="en-US" sz="4400" b="1" dirty="0" smtClean="0">
                <a:latin typeface="Times New Roman" pitchFamily="18" charset="0"/>
                <a:cs typeface="Times New Roman" pitchFamily="18" charset="0"/>
              </a:rPr>
              <a:t>.</a:t>
            </a:r>
            <a:r>
              <a:rPr lang="ru-RU" dirty="0" smtClean="0"/>
              <a:t/>
            </a:r>
            <a:br>
              <a:rPr lang="ru-RU" dirty="0" smtClean="0"/>
            </a:br>
            <a:endParaRPr lang="ru-RU" dirty="0"/>
          </a:p>
        </p:txBody>
      </p:sp>
      <p:sp>
        <p:nvSpPr>
          <p:cNvPr id="3" name="Содержимое 2"/>
          <p:cNvSpPr>
            <a:spLocks noGrp="1"/>
          </p:cNvSpPr>
          <p:nvPr>
            <p:ph idx="1"/>
          </p:nvPr>
        </p:nvSpPr>
        <p:spPr>
          <a:xfrm>
            <a:off x="457200" y="1340768"/>
            <a:ext cx="8229600" cy="4983832"/>
          </a:xfrm>
        </p:spPr>
        <p:txBody>
          <a:bodyPr>
            <a:normAutofit lnSpcReduction="10000"/>
          </a:bodyPr>
          <a:lstStyle/>
          <a:p>
            <a:r>
              <a:rPr lang="en-US" sz="3200" dirty="0" err="1" smtClean="0">
                <a:latin typeface="Times New Roman" pitchFamily="18" charset="0"/>
                <a:cs typeface="Times New Roman" pitchFamily="18" charset="0"/>
              </a:rPr>
              <a:t>Pedagogika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uning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tarmoqlari</a:t>
            </a:r>
            <a:endParaRPr lang="en-US" sz="3200" dirty="0" smtClean="0">
              <a:latin typeface="Times New Roman" pitchFamily="18" charset="0"/>
              <a:cs typeface="Times New Roman" pitchFamily="18" charset="0"/>
            </a:endParaRPr>
          </a:p>
          <a:p>
            <a:r>
              <a:rPr lang="en-US" sz="3200" dirty="0" err="1" smtClean="0">
                <a:latin typeface="Times New Roman" pitchFamily="18" charset="0"/>
                <a:cs typeface="Times New Roman" pitchFamily="18" charset="0"/>
              </a:rPr>
              <a:t>Psixologiya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uning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tarmoqlari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yo’nalishlari</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Maktab</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biologiya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yo’nalishlari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tarmoqlari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kurslari</a:t>
            </a:r>
            <a:endParaRPr lang="en-US" sz="3200" dirty="0" smtClean="0">
              <a:latin typeface="Times New Roman" pitchFamily="18" charset="0"/>
              <a:cs typeface="Times New Roman" pitchFamily="18" charset="0"/>
            </a:endParaRPr>
          </a:p>
          <a:p>
            <a:r>
              <a:rPr lang="en-US" sz="3200" dirty="0" err="1" smtClean="0">
                <a:latin typeface="Times New Roman" pitchFamily="18" charset="0"/>
                <a:cs typeface="Times New Roman" pitchFamily="18" charset="0"/>
              </a:rPr>
              <a:t>Tabiiy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fanlar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Tibbiyotga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oid</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bo’lgan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fanlar</a:t>
            </a:r>
            <a:endParaRPr lang="en-US" sz="3200" dirty="0" smtClean="0">
              <a:latin typeface="Times New Roman" pitchFamily="18" charset="0"/>
              <a:cs typeface="Times New Roman" pitchFamily="18" charset="0"/>
            </a:endParaRPr>
          </a:p>
          <a:p>
            <a:r>
              <a:rPr lang="en-US" sz="3200" dirty="0" err="1" smtClean="0">
                <a:latin typeface="Times New Roman" pitchFamily="18" charset="0"/>
                <a:cs typeface="Times New Roman" pitchFamily="18" charset="0"/>
              </a:rPr>
              <a:t>Oliy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ta’limda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o’qitiladigan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barcha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biologiya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fanlari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kurslari</a:t>
            </a:r>
            <a:endParaRPr lang="en-US" sz="3200" dirty="0" smtClean="0">
              <a:latin typeface="Times New Roman" pitchFamily="18" charset="0"/>
              <a:cs typeface="Times New Roman" pitchFamily="18" charset="0"/>
            </a:endParaRPr>
          </a:p>
          <a:p>
            <a:r>
              <a:rPr lang="en-US" sz="3200" dirty="0" err="1" smtClean="0">
                <a:latin typeface="Times New Roman" pitchFamily="18" charset="0"/>
                <a:cs typeface="Times New Roman" pitchFamily="18" charset="0"/>
              </a:rPr>
              <a:t>Barcha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fanlarning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o’qitish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metodikasi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kimyo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fizika</a:t>
            </a:r>
            <a:r>
              <a:rPr lang="en-US" sz="3200" dirty="0" smtClean="0">
                <a:latin typeface="Times New Roman" pitchFamily="18" charset="0"/>
                <a:cs typeface="Times New Roman" pitchFamily="18" charset="0"/>
              </a:rPr>
              <a:t>…….)</a:t>
            </a:r>
          </a:p>
          <a:p>
            <a:endParaRPr lang="ru-RU" dirty="0"/>
          </a:p>
        </p:txBody>
      </p:sp>
    </p:spTree>
  </p:cSld>
  <p:clrMapOvr>
    <a:masterClrMapping/>
  </p:clrMapOvr>
  <p:transition spd="slow">
    <p:zo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421</TotalTime>
  <Words>634</Words>
  <Application>Microsoft Office PowerPoint</Application>
  <PresentationFormat>Экран (4:3)</PresentationFormat>
  <Paragraphs>51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Слайд 1</vt:lpstr>
      <vt:lpstr>Reja</vt:lpstr>
      <vt:lpstr>Слайд 3</vt:lpstr>
      <vt:lpstr>Biologiya o‘qitish metodikasining maqsadi. </vt:lpstr>
      <vt:lpstr>Biologiya o‘qitish metodikasining vazifasi</vt:lpstr>
      <vt:lpstr>Fan sifatida biologiya o‘qitish metodikasining vazifalari quyidagilardan iborat</vt:lpstr>
      <vt:lpstr>Слайд 7</vt:lpstr>
      <vt:lpstr>Слайд 8</vt:lpstr>
      <vt:lpstr>Biologiya o‘qitish metodikasining boshqa fanlar bilan bog‘liqligi. </vt:lpstr>
      <vt:lpstr>Psixologiya fani</vt:lpstr>
      <vt:lpstr>XULOSA QILIB AYTISH JOYIZKI, BIOLOGIYANI O’QITISH METODIKASI:</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lenovo</cp:lastModifiedBy>
  <cp:revision>63</cp:revision>
  <dcterms:created xsi:type="dcterms:W3CDTF">2019-12-01T11:18:25Z</dcterms:created>
  <dcterms:modified xsi:type="dcterms:W3CDTF">2021-02-08T06:01:14Z</dcterms:modified>
</cp:coreProperties>
</file>