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8" r:id="rId8"/>
    <p:sldId id="263" r:id="rId9"/>
    <p:sldId id="264" r:id="rId10"/>
    <p:sldId id="265" r:id="rId11"/>
    <p:sldId id="266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75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FCF7B-1F83-4B0F-AB85-2C39A8015722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8B85E-E0AB-4B84-9052-605F533B2C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576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94C01-6752-4AAF-BF81-3518DEBB3EAD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0311D-A7BC-4273-A8E5-1F205DA7E1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8664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06BC5-E997-46B0-86CA-2F6AED63185C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92C47-550A-48E3-A949-3D2D590CD6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1041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5C50F-703E-4CBB-B6A4-B4B901B625FC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B7505-979E-4F68-BA93-E852B7F7EF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2816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80A11-538B-4457-9A07-F6E877B44731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820C9-037B-4DCB-934C-944F91D184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015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95805-DB7F-4091-AB92-189B6A852FC1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B02AA-B8F5-4FE8-89F9-CD80BAB52D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7497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3C180-D66D-4E70-95CE-26FF9FC6DD8C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5B0CF-B50A-4E0E-8307-7C5F958A3E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098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76476-64F3-464A-A1B4-348277E13F28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01A6F-BD8B-4CF3-9998-C23F43906F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7571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87F96-A21A-42E4-B0C6-1AC93FD24DEF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58E07-3654-48B5-AE56-4EFD7155C7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3389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0221E-BF09-480D-A24F-0B576ED7CF0A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A9017-7263-4A1C-90DF-9336023218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4304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D3B27-AB29-4B45-9E9D-A65AAE308200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88719-D3B7-4E55-84C5-6E8FBA783D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9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957DF6-847F-4594-B6D6-898F87109E7F}" type="datetimeFigureOut">
              <a:rPr lang="ru-RU"/>
              <a:pPr>
                <a:defRPr/>
              </a:pPr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21BFFDE-8DC0-4575-878C-5CFCE3EE667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ОЛЬГА\ПРЕЗЕНТАЦИИ\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1412875"/>
            <a:ext cx="8208963" cy="175260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sz="4800" dirty="0" smtClean="0">
                <a:solidFill>
                  <a:srgbClr val="FF0000"/>
                </a:solidFill>
                <a:latin typeface="Georgia" pitchFamily="18" charset="0"/>
              </a:rPr>
              <a:t>«</a:t>
            </a:r>
            <a:r>
              <a:rPr lang="uz-Cyrl-U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Maktab biologiya fanlari bo‘yicha yillik va taqvimiy ish rejalarini tuzish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tahlil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qilish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rgbClr val="FF0000"/>
                </a:solidFill>
                <a:latin typeface="Georgia" pitchFamily="18" charset="0"/>
              </a:rPr>
              <a:t>»</a:t>
            </a:r>
          </a:p>
        </p:txBody>
      </p:sp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4427538" y="3644900"/>
            <a:ext cx="44497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1600">
                <a:solidFill>
                  <a:srgbClr val="953735"/>
                </a:solidFill>
                <a:latin typeface="Georgia" panose="02040502050405020303" pitchFamily="18" charset="0"/>
              </a:rPr>
              <a:t>AMALYOTCHI O’QITUVCHI: </a:t>
            </a:r>
          </a:p>
          <a:p>
            <a:pPr algn="ctr" eaLnBrk="1" hangingPunct="1"/>
            <a:r>
              <a:rPr lang="en-US" altLang="ru-RU" sz="1600">
                <a:solidFill>
                  <a:srgbClr val="002060"/>
                </a:solidFill>
                <a:latin typeface="Georgia" panose="02040502050405020303" pitchFamily="18" charset="0"/>
              </a:rPr>
              <a:t>SALIMOVA SARVINOZ FARXODOVNA</a:t>
            </a:r>
            <a:endParaRPr lang="ru-RU" altLang="ru-RU" sz="160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G:\ОЛЬГА\ПРЕЗЕНТАЦИИ\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indent="450215" eaLnBrk="1" fontAlgn="auto" hangingPunct="1">
              <a:spcAft>
                <a:spcPts val="0"/>
              </a:spcAft>
              <a:defRPr/>
            </a:pPr>
            <a:r>
              <a:rPr lang="en-US" sz="2800" b="1" spc="-15" dirty="0" err="1" smtClean="0">
                <a:latin typeface="Georgia" pitchFamily="18" charset="0"/>
              </a:rPr>
              <a:t>Yillik</a:t>
            </a:r>
            <a:r>
              <a:rPr lang="en-US" sz="2800" b="1" spc="-15" dirty="0" smtClean="0">
                <a:latin typeface="Georgia" pitchFamily="18" charset="0"/>
              </a:rPr>
              <a:t> </a:t>
            </a:r>
            <a:r>
              <a:rPr lang="en-US" sz="2800" b="1" spc="-15" dirty="0" err="1" smtClean="0">
                <a:latin typeface="Georgia" pitchFamily="18" charset="0"/>
              </a:rPr>
              <a:t>rejaning</a:t>
            </a:r>
            <a:r>
              <a:rPr lang="en-US" sz="2800" b="1" spc="-15" dirty="0" smtClean="0">
                <a:latin typeface="Georgia" pitchFamily="18" charset="0"/>
              </a:rPr>
              <a:t> 5 </a:t>
            </a:r>
            <a:r>
              <a:rPr lang="en-US" sz="2800" b="1" spc="-15" dirty="0" err="1" smtClean="0">
                <a:latin typeface="Georgia" pitchFamily="18" charset="0"/>
              </a:rPr>
              <a:t>qismi</a:t>
            </a:r>
            <a:r>
              <a:rPr lang="en-US" sz="2800" b="1" spc="-15" dirty="0" smtClean="0">
                <a:latin typeface="Georgia" pitchFamily="18" charset="0"/>
              </a:rPr>
              <a:t>. </a:t>
            </a:r>
            <a:br>
              <a:rPr lang="en-US" sz="2800" b="1" spc="-15" dirty="0" smtClean="0">
                <a:latin typeface="Georgia" pitchFamily="18" charset="0"/>
              </a:rPr>
            </a:br>
            <a:r>
              <a:rPr lang="en-US" sz="2800" b="1" spc="-15" dirty="0" err="1" smtClean="0">
                <a:solidFill>
                  <a:srgbClr val="FF0000"/>
                </a:solidFill>
                <a:latin typeface="Georgia" pitchFamily="18" charset="0"/>
              </a:rPr>
              <a:t>Oila</a:t>
            </a:r>
            <a:r>
              <a:rPr lang="en-US" sz="2800" b="1" spc="-15" dirty="0" smtClean="0">
                <a:solidFill>
                  <a:srgbClr val="FF0000"/>
                </a:solidFill>
                <a:latin typeface="Georgia" pitchFamily="18" charset="0"/>
              </a:rPr>
              <a:t>, </a:t>
            </a:r>
            <a:r>
              <a:rPr lang="en-US" sz="2800" b="1" spc="-15" dirty="0" err="1" smtClean="0">
                <a:solidFill>
                  <a:srgbClr val="FF0000"/>
                </a:solidFill>
                <a:latin typeface="Georgia" pitchFamily="18" charset="0"/>
              </a:rPr>
              <a:t>maktab</a:t>
            </a:r>
            <a:r>
              <a:rPr lang="en-US" sz="2800" b="1" spc="-15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en-US" sz="2800" b="1" spc="-15" dirty="0" err="1" smtClean="0">
                <a:solidFill>
                  <a:srgbClr val="FF0000"/>
                </a:solidFill>
                <a:latin typeface="Georgia" pitchFamily="18" charset="0"/>
              </a:rPr>
              <a:t>va</a:t>
            </a:r>
            <a:r>
              <a:rPr lang="en-US" sz="2800" b="1" spc="-15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en-US" sz="2800" b="1" spc="-15" dirty="0" err="1" smtClean="0">
                <a:solidFill>
                  <a:srgbClr val="FF0000"/>
                </a:solidFill>
                <a:latin typeface="Georgia" pitchFamily="18" charset="0"/>
              </a:rPr>
              <a:t>boshqa</a:t>
            </a:r>
            <a:r>
              <a:rPr lang="en-US" sz="2800" b="1" spc="-15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en-US" sz="2800" b="1" spc="-15" dirty="0" err="1" smtClean="0">
                <a:solidFill>
                  <a:srgbClr val="FF0000"/>
                </a:solidFill>
                <a:latin typeface="Georgia" pitchFamily="18" charset="0"/>
              </a:rPr>
              <a:t>tashkilotlar</a:t>
            </a:r>
            <a:r>
              <a:rPr lang="en-US" sz="2800" b="1" spc="-15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en-US" sz="2800" b="1" spc="-15" dirty="0" err="1" smtClean="0">
                <a:solidFill>
                  <a:srgbClr val="FF0000"/>
                </a:solidFill>
                <a:latin typeface="Georgia" pitchFamily="18" charset="0"/>
              </a:rPr>
              <a:t>bilan</a:t>
            </a:r>
            <a:r>
              <a:rPr lang="en-US" sz="2800" b="1" spc="-15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en-US" sz="2800" b="1" spc="-15" dirty="0" err="1" smtClean="0">
                <a:solidFill>
                  <a:srgbClr val="FF0000"/>
                </a:solidFill>
                <a:latin typeface="Georgia" pitchFamily="18" charset="0"/>
              </a:rPr>
              <a:t>ishlashda</a:t>
            </a:r>
            <a:r>
              <a:rPr lang="en-US" sz="2800" b="1" spc="-15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en-US" sz="2800" b="1" spc="-15" dirty="0" err="1" smtClean="0">
                <a:solidFill>
                  <a:srgbClr val="FF0000"/>
                </a:solidFill>
                <a:latin typeface="Georgia" pitchFamily="18" charset="0"/>
              </a:rPr>
              <a:t>o'zaro</a:t>
            </a:r>
            <a:r>
              <a:rPr lang="en-US" sz="2800" b="1" spc="-15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en-US" sz="2800" b="1" spc="-15" dirty="0" err="1" smtClean="0">
                <a:solidFill>
                  <a:srgbClr val="FF0000"/>
                </a:solidFill>
                <a:latin typeface="Georgia" pitchFamily="18" charset="0"/>
              </a:rPr>
              <a:t>hamkorlik</a:t>
            </a:r>
            <a:r>
              <a:rPr lang="en-US" sz="2800" b="1" spc="-15" dirty="0" smtClean="0">
                <a:solidFill>
                  <a:srgbClr val="FF0000"/>
                </a:solidFill>
                <a:latin typeface="Georgia" pitchFamily="18" charset="0"/>
              </a:rPr>
              <a:t>.</a:t>
            </a:r>
            <a:endParaRPr lang="ru-RU" sz="2800" b="1" spc="-15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Ota-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onalar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uchrashuvlari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seminarlar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treninglar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seminarlar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davra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suhbatlari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Bolalar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ota-onalar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va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o'qituvchilarning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birgalikdagi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ijodkorligi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Tarbiyalanuvchilarning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oilalari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haqida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ma'lumotlar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bankini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yaratish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Masalalar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bo'yicha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tadbirlarishda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davomiylikmaktab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va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tashkilotlar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bilan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G:\ОЛЬГА\ПРЕЗЕНТАЦИИ\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indent="450215" eaLnBrk="1" fontAlgn="auto" hangingPunct="1">
              <a:spcAft>
                <a:spcPts val="0"/>
              </a:spcAft>
              <a:defRPr/>
            </a:pPr>
            <a:r>
              <a:rPr lang="en-US" sz="2800" b="1" spc="-15" dirty="0" err="1" smtClean="0">
                <a:latin typeface="Georgia" pitchFamily="18" charset="0"/>
              </a:rPr>
              <a:t>Yillik</a:t>
            </a:r>
            <a:r>
              <a:rPr lang="en-US" sz="2800" b="1" spc="-15" dirty="0" smtClean="0">
                <a:latin typeface="Georgia" pitchFamily="18" charset="0"/>
              </a:rPr>
              <a:t> </a:t>
            </a:r>
            <a:r>
              <a:rPr lang="en-US" sz="2800" b="1" spc="-15" dirty="0" err="1" smtClean="0">
                <a:latin typeface="Georgia" pitchFamily="18" charset="0"/>
              </a:rPr>
              <a:t>rejaning</a:t>
            </a:r>
            <a:r>
              <a:rPr lang="en-US" sz="2800" b="1" spc="-15" dirty="0" smtClean="0">
                <a:latin typeface="Georgia" pitchFamily="18" charset="0"/>
              </a:rPr>
              <a:t> 6 </a:t>
            </a:r>
            <a:r>
              <a:rPr lang="en-US" sz="2800" b="1" spc="-15" dirty="0" err="1" smtClean="0">
                <a:latin typeface="Georgia" pitchFamily="18" charset="0"/>
              </a:rPr>
              <a:t>qismi</a:t>
            </a:r>
            <a:r>
              <a:rPr lang="en-US" sz="2800" b="1" spc="-15" dirty="0" smtClean="0">
                <a:latin typeface="Georgia" pitchFamily="18" charset="0"/>
              </a:rPr>
              <a:t>. </a:t>
            </a:r>
            <a:br>
              <a:rPr lang="en-US" sz="2800" b="1" spc="-15" dirty="0" smtClean="0">
                <a:latin typeface="Georgia" pitchFamily="18" charset="0"/>
              </a:rPr>
            </a:br>
            <a:r>
              <a:rPr lang="en-US" sz="2800" b="1" spc="-15" dirty="0" err="1" smtClean="0">
                <a:solidFill>
                  <a:srgbClr val="FF0000"/>
                </a:solidFill>
                <a:latin typeface="Georgia" pitchFamily="18" charset="0"/>
              </a:rPr>
              <a:t>Ma'muriy-iqtisodiy</a:t>
            </a:r>
            <a:r>
              <a:rPr lang="en-US" sz="2800" b="1" spc="-15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en-US" sz="2800" b="1" spc="-15" dirty="0" err="1" smtClean="0">
                <a:solidFill>
                  <a:srgbClr val="FF0000"/>
                </a:solidFill>
                <a:latin typeface="Georgia" pitchFamily="18" charset="0"/>
              </a:rPr>
              <a:t>ishlar</a:t>
            </a:r>
            <a:r>
              <a:rPr lang="en-US" sz="2800" b="1" spc="-15" dirty="0" smtClean="0">
                <a:solidFill>
                  <a:srgbClr val="FF0000"/>
                </a:solidFill>
                <a:latin typeface="Georgia" pitchFamily="18" charset="0"/>
              </a:rPr>
              <a:t>.</a:t>
            </a:r>
            <a:endParaRPr lang="ru-RU" sz="2800" b="1" spc="-15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450215" algn="just" eaLnBrk="1" fontAlgn="auto" hangingPunct="1">
              <a:spcAft>
                <a:spcPts val="0"/>
              </a:spcAft>
              <a:defRPr/>
            </a:pPr>
            <a:r>
              <a:rPr lang="en-US" spc="25" dirty="0" err="1" smtClean="0">
                <a:solidFill>
                  <a:schemeClr val="tx2">
                    <a:lumMod val="50000"/>
                  </a:schemeClr>
                </a:solidFill>
              </a:rPr>
              <a:t>Maktabgacha</a:t>
            </a:r>
            <a:r>
              <a:rPr lang="en-US" spc="25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pc="25" dirty="0" err="1" smtClean="0">
                <a:solidFill>
                  <a:schemeClr val="tx2">
                    <a:lumMod val="50000"/>
                  </a:schemeClr>
                </a:solidFill>
              </a:rPr>
              <a:t>ta'lim</a:t>
            </a:r>
            <a:r>
              <a:rPr lang="en-US" spc="25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pc="25" dirty="0" err="1" smtClean="0">
                <a:solidFill>
                  <a:schemeClr val="tx2">
                    <a:lumMod val="50000"/>
                  </a:schemeClr>
                </a:solidFill>
              </a:rPr>
              <a:t>muassasasining</a:t>
            </a:r>
            <a:r>
              <a:rPr lang="en-US" spc="25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pc="25" dirty="0" err="1" smtClean="0">
                <a:solidFill>
                  <a:schemeClr val="tx2">
                    <a:lumMod val="50000"/>
                  </a:schemeClr>
                </a:solidFill>
              </a:rPr>
              <a:t>moddiy-texnik</a:t>
            </a:r>
            <a:r>
              <a:rPr lang="en-US" spc="25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pc="25" dirty="0" err="1" smtClean="0">
                <a:solidFill>
                  <a:schemeClr val="tx2">
                    <a:lumMod val="50000"/>
                  </a:schemeClr>
                </a:solidFill>
              </a:rPr>
              <a:t>va</a:t>
            </a:r>
            <a:r>
              <a:rPr lang="en-US" spc="25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pc="25" dirty="0" err="1" smtClean="0">
                <a:solidFill>
                  <a:schemeClr val="tx2">
                    <a:lumMod val="50000"/>
                  </a:schemeClr>
                </a:solidFill>
              </a:rPr>
              <a:t>moliyaviy</a:t>
            </a:r>
            <a:r>
              <a:rPr lang="en-US" spc="25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pc="25" dirty="0" err="1" smtClean="0">
                <a:solidFill>
                  <a:schemeClr val="tx2">
                    <a:lumMod val="50000"/>
                  </a:schemeClr>
                </a:solidFill>
              </a:rPr>
              <a:t>bazasini</a:t>
            </a:r>
            <a:r>
              <a:rPr lang="en-US" spc="25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pc="25" dirty="0" err="1" smtClean="0">
                <a:solidFill>
                  <a:schemeClr val="tx2">
                    <a:lumMod val="50000"/>
                  </a:schemeClr>
                </a:solidFill>
              </a:rPr>
              <a:t>mustahkamlash</a:t>
            </a:r>
            <a:r>
              <a:rPr lang="en-US" spc="25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pc="25" dirty="0" err="1" smtClean="0">
                <a:solidFill>
                  <a:schemeClr val="tx2">
                    <a:lumMod val="50000"/>
                  </a:schemeClr>
                </a:solidFill>
              </a:rPr>
              <a:t>bo'yicha</a:t>
            </a:r>
            <a:r>
              <a:rPr lang="en-US" spc="25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pc="25" dirty="0" err="1" smtClean="0">
                <a:solidFill>
                  <a:schemeClr val="tx2">
                    <a:lumMod val="50000"/>
                  </a:schemeClr>
                </a:solidFill>
              </a:rPr>
              <a:t>barcha</a:t>
            </a:r>
            <a:r>
              <a:rPr lang="en-US" spc="25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pc="25" dirty="0" err="1" smtClean="0">
                <a:solidFill>
                  <a:schemeClr val="tx2">
                    <a:lumMod val="50000"/>
                  </a:schemeClr>
                </a:solidFill>
              </a:rPr>
              <a:t>ishlar</a:t>
            </a:r>
            <a:r>
              <a:rPr lang="en-US" spc="25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pc="25" dirty="0" err="1" smtClean="0">
                <a:solidFill>
                  <a:schemeClr val="tx2">
                    <a:lumMod val="50000"/>
                  </a:schemeClr>
                </a:solidFill>
              </a:rPr>
              <a:t>rejalashtirilgan</a:t>
            </a:r>
            <a:r>
              <a:rPr lang="en-US" spc="25" dirty="0" smtClean="0">
                <a:solidFill>
                  <a:schemeClr val="tx2">
                    <a:lumMod val="50000"/>
                  </a:schemeClr>
                </a:solidFill>
              </a:rPr>
              <a:t>: fan </a:t>
            </a:r>
            <a:r>
              <a:rPr lang="en-US" spc="25" dirty="0" err="1" smtClean="0">
                <a:solidFill>
                  <a:schemeClr val="tx2">
                    <a:lumMod val="50000"/>
                  </a:schemeClr>
                </a:solidFill>
              </a:rPr>
              <a:t>muhitlarini</a:t>
            </a:r>
            <a:r>
              <a:rPr lang="en-US" spc="25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pc="25" dirty="0" err="1" smtClean="0">
                <a:solidFill>
                  <a:schemeClr val="tx2">
                    <a:lumMod val="50000"/>
                  </a:schemeClr>
                </a:solidFill>
              </a:rPr>
              <a:t>ta'mirlash</a:t>
            </a:r>
            <a:r>
              <a:rPr lang="en-US" spc="25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pc="25" dirty="0" err="1" smtClean="0">
                <a:solidFill>
                  <a:schemeClr val="tx2">
                    <a:lumMod val="50000"/>
                  </a:schemeClr>
                </a:solidFill>
              </a:rPr>
              <a:t>jihozlash</a:t>
            </a:r>
            <a:r>
              <a:rPr lang="en-US" spc="25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pc="25" dirty="0" err="1" smtClean="0">
                <a:solidFill>
                  <a:schemeClr val="tx2">
                    <a:lumMod val="50000"/>
                  </a:schemeClr>
                </a:solidFill>
              </a:rPr>
              <a:t>va</a:t>
            </a:r>
            <a:r>
              <a:rPr lang="en-US" spc="25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pc="25" dirty="0" err="1" smtClean="0">
                <a:solidFill>
                  <a:schemeClr val="tx2">
                    <a:lumMod val="50000"/>
                  </a:schemeClr>
                </a:solidFill>
              </a:rPr>
              <a:t>to'ldirish</a:t>
            </a:r>
            <a:r>
              <a:rPr lang="en-US" spc="25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pc="25" dirty="0" err="1" smtClean="0">
                <a:solidFill>
                  <a:schemeClr val="tx2">
                    <a:lumMod val="50000"/>
                  </a:schemeClr>
                </a:solidFill>
              </a:rPr>
              <a:t>va</a:t>
            </a:r>
            <a:r>
              <a:rPr lang="en-US" spc="25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pc="25" dirty="0" err="1" smtClean="0">
                <a:solidFill>
                  <a:schemeClr val="tx2">
                    <a:lumMod val="50000"/>
                  </a:schemeClr>
                </a:solidFill>
              </a:rPr>
              <a:t>boshqalar</a:t>
            </a:r>
            <a:r>
              <a:rPr lang="en-US" spc="25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G:\ОЛЬГА\ПРЕЗЕНТАЦИИ\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8788"/>
            <a:ext cx="9180513" cy="714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5399087" cy="3671888"/>
          </a:xfrm>
        </p:spPr>
        <p:txBody>
          <a:bodyPr/>
          <a:lstStyle/>
          <a:p>
            <a:pPr eaLnBrk="1" hangingPunct="1"/>
            <a:r>
              <a:rPr lang="en-US" altLang="ru-RU" b="1" i="1" smtClean="0">
                <a:solidFill>
                  <a:srgbClr val="FF0000"/>
                </a:solidFill>
                <a:latin typeface="Georgia" panose="02040502050405020303" pitchFamily="18" charset="0"/>
              </a:rPr>
              <a:t>Omad va ijodiy yutuqlar!</a:t>
            </a:r>
            <a:endParaRPr lang="ru-RU" altLang="ru-RU" b="1" i="1" smtClean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ОЛЬГА\ПРЕЗЕНТАЦИИ\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0"/>
            <a:ext cx="9109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188" y="981075"/>
            <a:ext cx="8229600" cy="4525963"/>
          </a:xfrm>
        </p:spPr>
        <p:txBody>
          <a:bodyPr rtlCol="0">
            <a:normAutofit/>
          </a:bodyPr>
          <a:lstStyle/>
          <a:p>
            <a:pPr indent="450215" algn="just"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Ish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rejasi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.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o'quv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yili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uchun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maktabgacha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ta'lim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muassasasining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majburiy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hujjatlari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hisoblanadi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Unda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muayyan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o'quv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yilida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muammolarni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hal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qilish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uchun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tadbirlar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yo'nalishlari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vazifalari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va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tizimi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belgilab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berilgan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ОЛЬГА\ПРЕЗЕНТАЦИИ\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0"/>
            <a:ext cx="9109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7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Ushbu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hujjatning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texnik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va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mazmunli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dizayni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uchun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asosiy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talablar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indent="450215" algn="just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sarlavha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sahifasi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</a:p>
          <a:p>
            <a:pPr indent="450215" algn="just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bo'limlarning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mazmuni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</a:p>
          <a:p>
            <a:pPr indent="450215" algn="just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sahifalarni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raqamlash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</a:p>
          <a:p>
            <a:pPr indent="450215" algn="just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matn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diagramma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va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jadvallar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bilan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tasvirlangan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bo'lishi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mumkin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indent="450215" algn="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sv-SE" i="1" dirty="0" smtClean="0">
                <a:solidFill>
                  <a:schemeClr val="tx2">
                    <a:lumMod val="50000"/>
                  </a:schemeClr>
                </a:solidFill>
              </a:rPr>
              <a:t>Agar kerak bo'lsa,</a:t>
            </a:r>
          </a:p>
          <a:p>
            <a:pPr indent="450215" algn="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sv-SE" i="1" dirty="0" smtClean="0">
                <a:solidFill>
                  <a:schemeClr val="tx2">
                    <a:lumMod val="50000"/>
                  </a:schemeClr>
                </a:solidFill>
              </a:rPr>
              <a:t>yillik reja tuziladi </a:t>
            </a:r>
          </a:p>
          <a:p>
            <a:pPr indent="450215" algn="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sv-SE" i="1" dirty="0" smtClean="0">
                <a:solidFill>
                  <a:schemeClr val="tx2">
                    <a:lumMod val="50000"/>
                  </a:schemeClr>
                </a:solidFill>
              </a:rPr>
              <a:t>tematik ilovalar.</a:t>
            </a: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G:\ОЛЬГА\ПРЕЗЕНТАЦИИ\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0"/>
            <a:ext cx="91265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229600" cy="693737"/>
          </a:xfrm>
        </p:spPr>
        <p:txBody>
          <a:bodyPr rtlCol="0">
            <a:normAutofit fontScale="90000"/>
          </a:bodyPr>
          <a:lstStyle/>
          <a:p>
            <a:pPr indent="450215" eaLnBrk="1" fontAlgn="auto" hangingPunct="1">
              <a:spcAft>
                <a:spcPts val="0"/>
              </a:spcAft>
              <a:defRPr/>
            </a:pPr>
            <a:r>
              <a:rPr lang="ru-RU" sz="3100" b="1" spc="-5" dirty="0" smtClean="0">
                <a:solidFill>
                  <a:srgbClr val="C0504D">
                    <a:lumMod val="75000"/>
                  </a:srgbClr>
                </a:solidFill>
              </a:rPr>
              <a:t/>
            </a:r>
            <a:br>
              <a:rPr lang="ru-RU" sz="3100" b="1" spc="-5" dirty="0" smtClean="0">
                <a:solidFill>
                  <a:srgbClr val="C0504D">
                    <a:lumMod val="75000"/>
                  </a:srgbClr>
                </a:solidFill>
              </a:rPr>
            </a:br>
            <a:r>
              <a:rPr lang="en-US" sz="3100" b="1" spc="-5" dirty="0" err="1" smtClean="0"/>
              <a:t>Yillik</a:t>
            </a:r>
            <a:r>
              <a:rPr lang="en-US" sz="3100" b="1" spc="-5" dirty="0" smtClean="0"/>
              <a:t> </a:t>
            </a:r>
            <a:r>
              <a:rPr lang="en-US" sz="3100" b="1" spc="-5" dirty="0" err="1" smtClean="0"/>
              <a:t>rejaning</a:t>
            </a:r>
            <a:r>
              <a:rPr lang="en-US" sz="3100" b="1" spc="-5" dirty="0" smtClean="0"/>
              <a:t> 1 </a:t>
            </a:r>
            <a:r>
              <a:rPr lang="en-US" sz="3100" b="1" spc="-5" dirty="0" err="1" smtClean="0"/>
              <a:t>qismi</a:t>
            </a:r>
            <a:r>
              <a:rPr lang="en-US" sz="3100" b="1" spc="-5" dirty="0" smtClean="0"/>
              <a:t>. </a:t>
            </a:r>
            <a:br>
              <a:rPr lang="en-US" sz="3100" b="1" spc="-5" dirty="0" smtClean="0"/>
            </a:br>
            <a:r>
              <a:rPr lang="en-US" sz="3100" b="1" spc="-5" dirty="0" err="1" smtClean="0">
                <a:solidFill>
                  <a:schemeClr val="accent2">
                    <a:lumMod val="50000"/>
                  </a:schemeClr>
                </a:solidFill>
              </a:rPr>
              <a:t>O'tgan</a:t>
            </a:r>
            <a:r>
              <a:rPr lang="en-US" sz="3100" b="1" spc="-5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100" b="1" spc="-5" dirty="0" err="1" smtClean="0">
                <a:solidFill>
                  <a:schemeClr val="accent2">
                    <a:lumMod val="50000"/>
                  </a:schemeClr>
                </a:solidFill>
              </a:rPr>
              <a:t>o'quv</a:t>
            </a:r>
            <a:r>
              <a:rPr lang="en-US" sz="3100" b="1" spc="-5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100" b="1" spc="-5" dirty="0" err="1" smtClean="0">
                <a:solidFill>
                  <a:schemeClr val="accent2">
                    <a:lumMod val="50000"/>
                  </a:schemeClr>
                </a:solidFill>
              </a:rPr>
              <a:t>yili</a:t>
            </a:r>
            <a:r>
              <a:rPr lang="en-US" sz="3100" b="1" spc="-5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100" b="1" spc="-5" dirty="0" err="1" smtClean="0">
                <a:solidFill>
                  <a:schemeClr val="accent2">
                    <a:lumMod val="50000"/>
                  </a:schemeClr>
                </a:solidFill>
              </a:rPr>
              <a:t>uchun</a:t>
            </a:r>
            <a:r>
              <a:rPr lang="en-US" sz="3100" b="1" spc="-5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100" b="1" spc="-5" dirty="0" err="1" smtClean="0">
                <a:solidFill>
                  <a:schemeClr val="accent2">
                    <a:lumMod val="50000"/>
                  </a:schemeClr>
                </a:solidFill>
              </a:rPr>
              <a:t>ishlarni</a:t>
            </a:r>
            <a:r>
              <a:rPr lang="en-US" sz="3100" b="1" spc="-5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100" b="1" spc="-5" dirty="0" err="1" smtClean="0">
                <a:solidFill>
                  <a:schemeClr val="accent2">
                    <a:lumMod val="50000"/>
                  </a:schemeClr>
                </a:solidFill>
              </a:rPr>
              <a:t>tahlil</a:t>
            </a:r>
            <a:r>
              <a:rPr lang="en-US" sz="3100" b="1" spc="-5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100" b="1" spc="-5" dirty="0" err="1" smtClean="0">
                <a:solidFill>
                  <a:schemeClr val="accent2">
                    <a:lumMod val="50000"/>
                  </a:schemeClr>
                </a:solidFill>
              </a:rPr>
              <a:t>qilish</a:t>
            </a:r>
            <a:r>
              <a:rPr lang="en-US" sz="3100" b="1" spc="-5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6725" y="1052513"/>
            <a:ext cx="8229600" cy="4525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Yillik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rejaning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vazifalari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qanday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hajmda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hal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qilindi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Rejalashtirilgan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tadbirlarning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qaysi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foizi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to'g'ri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sifat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bilan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amalga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oshirildi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-  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Avvalgi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o'quv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yiliga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nisbatan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qaysi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faoliyatda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yaxshi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natijalarga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erishdi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    - Ishida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qanday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kamchiliklar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aniqlandi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nazorat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natijalari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</a:rPr>
              <a:t>bo'yicha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G:\ОЛЬГА\ПРЕЗЕНТАЦИИ\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0"/>
            <a:ext cx="91265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2988" y="2060575"/>
            <a:ext cx="7772400" cy="3171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Yakuniy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baholash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xulosalar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sizni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oqlashga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imkon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beradi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en-US" b="1" dirty="0" err="1" smtClean="0">
                <a:solidFill>
                  <a:srgbClr val="FF0000"/>
                </a:solidFill>
              </a:rPr>
              <a:t>vazifalar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keyingi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o'quv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yili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uchun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yillik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reja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333375"/>
            <a:ext cx="8135938" cy="17526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Yillik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rejaning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analitik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qismining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yakunida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DTM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faoliyatining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samaradorligini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yakuniy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baholash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va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tegishli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tashkiliy-pedagogik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va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boshqaruv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natijalari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shakllantirilishi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kerak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:\ОЛЬГА\ПРЕЗЕНТАЦИИ\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813"/>
            <a:ext cx="7772400" cy="936625"/>
          </a:xfrm>
        </p:spPr>
        <p:txBody>
          <a:bodyPr>
            <a:normAutofit fontScale="90000"/>
          </a:bodyPr>
          <a:lstStyle/>
          <a:p>
            <a:pPr indent="449263" eaLnBrk="1" hangingPunct="1">
              <a:defRPr/>
            </a:pPr>
            <a:r>
              <a:rPr lang="ru-RU" sz="2800" b="1" dirty="0" smtClean="0">
                <a:solidFill>
                  <a:srgbClr val="953735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953735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953735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953735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953735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953735"/>
                </a:solidFill>
                <a:latin typeface="Georgia" pitchFamily="18" charset="0"/>
              </a:rPr>
            </a:b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Malaka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oshirish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kasb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mahoratini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oshirish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yillik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rejasining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953735"/>
                </a:solidFill>
                <a:latin typeface="Georgia" pitchFamily="18" charset="0"/>
              </a:rPr>
              <a:t/>
            </a:r>
            <a:br>
              <a:rPr lang="ru-RU" sz="2800" dirty="0" smtClean="0">
                <a:solidFill>
                  <a:srgbClr val="953735"/>
                </a:solidFill>
                <a:latin typeface="Georgia" pitchFamily="18" charset="0"/>
              </a:rPr>
            </a:br>
            <a:r>
              <a:rPr lang="ru-RU" sz="4000" dirty="0" smtClean="0"/>
              <a:t> </a:t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717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1916113"/>
            <a:ext cx="8569325" cy="3960812"/>
          </a:xfrm>
        </p:spPr>
        <p:txBody>
          <a:bodyPr/>
          <a:lstStyle/>
          <a:p>
            <a:pPr marL="342900" indent="-342900" algn="just" eaLnBrk="1" hangingPunct="1">
              <a:buFont typeface="Symbol" panose="05050102010706020507" pitchFamily="18" charset="2"/>
              <a:buChar char=""/>
            </a:pPr>
            <a:r>
              <a:rPr lang="en-US" altLang="ru-RU" smtClean="0">
                <a:solidFill>
                  <a:srgbClr val="632523"/>
                </a:solidFill>
                <a:latin typeface="Georgia" panose="02040502050405020303" pitchFamily="18" charset="0"/>
              </a:rPr>
              <a:t>malaka oshirish kurslarida o'qish;</a:t>
            </a:r>
          </a:p>
          <a:p>
            <a:pPr marL="342900" indent="-342900" algn="just" eaLnBrk="1" hangingPunct="1">
              <a:buFont typeface="Symbol" panose="05050102010706020507" pitchFamily="18" charset="2"/>
              <a:buChar char=""/>
            </a:pPr>
            <a:r>
              <a:rPr lang="en-US" altLang="ru-RU" smtClean="0">
                <a:solidFill>
                  <a:srgbClr val="632523"/>
                </a:solidFill>
                <a:latin typeface="Georgia" panose="02040502050405020303" pitchFamily="18" charset="0"/>
              </a:rPr>
              <a:t>attestatsiya va attestatsiyaga tayyorgarlik;</a:t>
            </a:r>
          </a:p>
          <a:p>
            <a:pPr marL="342900" indent="-342900" algn="just" eaLnBrk="1" hangingPunct="1">
              <a:buFont typeface="Symbol" panose="05050102010706020507" pitchFamily="18" charset="2"/>
              <a:buChar char=""/>
            </a:pPr>
            <a:r>
              <a:rPr lang="en-US" altLang="ru-RU" smtClean="0">
                <a:solidFill>
                  <a:srgbClr val="632523"/>
                </a:solidFill>
                <a:latin typeface="Georgia" panose="02040502050405020303" pitchFamily="18" charset="0"/>
              </a:rPr>
              <a:t>o'qituvchilarning o'z-o'zini tarbiyalash.</a:t>
            </a:r>
            <a:endParaRPr lang="ru-RU" altLang="ru-RU" smtClean="0">
              <a:solidFill>
                <a:srgbClr val="63252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:\ОЛЬГА\ПРЕЗЕНТАЦИИ\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457200" y="-4763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ru-RU" sz="3100" b="1" smtClean="0">
                <a:solidFill>
                  <a:srgbClr val="FF0000"/>
                </a:solidFill>
                <a:latin typeface="Georgia" panose="02040502050405020303" pitchFamily="18" charset="0"/>
              </a:rPr>
              <a:t>Xodimlar bilan ishlash</a:t>
            </a:r>
            <a:endParaRPr lang="ru-RU" altLang="ru-RU" sz="3100" i="1" smtClean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188" y="1162050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Jamoa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umumiy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yig'ilishlariIshlab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chiqarish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uchrashuvlari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Turli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xil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brifinglar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Xodimlarning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tibbiy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va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profilaktik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tekshiruvlaridan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o'z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vaqtida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o'tishini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tashkil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etish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:\ОЛЬГА\ПРЕЗЕНТАЦИИ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pc="-15" dirty="0" err="1" smtClean="0">
                <a:latin typeface="Georgia" pitchFamily="18" charset="0"/>
              </a:rPr>
              <a:t>Yillik</a:t>
            </a:r>
            <a:r>
              <a:rPr lang="en-US" sz="2800" b="1" spc="-15" dirty="0" smtClean="0">
                <a:latin typeface="Georgia" pitchFamily="18" charset="0"/>
              </a:rPr>
              <a:t> </a:t>
            </a:r>
            <a:r>
              <a:rPr lang="en-US" sz="2800" b="1" spc="-15" dirty="0" err="1" smtClean="0">
                <a:latin typeface="Georgia" pitchFamily="18" charset="0"/>
              </a:rPr>
              <a:t>rejaning</a:t>
            </a:r>
            <a:r>
              <a:rPr lang="en-US" sz="2800" b="1" spc="-15" dirty="0" smtClean="0">
                <a:latin typeface="Georgia" pitchFamily="18" charset="0"/>
              </a:rPr>
              <a:t> 3 </a:t>
            </a:r>
            <a:r>
              <a:rPr lang="en-US" sz="2800" b="1" spc="-15" dirty="0" err="1" smtClean="0">
                <a:latin typeface="Georgia" pitchFamily="18" charset="0"/>
              </a:rPr>
              <a:t>qismi</a:t>
            </a:r>
            <a:r>
              <a:rPr lang="ru-RU" sz="2800" b="1" spc="-15" dirty="0" smtClean="0">
                <a:latin typeface="Georgia" pitchFamily="18" charset="0"/>
              </a:rPr>
              <a:t>. </a:t>
            </a:r>
            <a:r>
              <a:rPr lang="en-US" sz="2800" b="1" spc="-15" dirty="0" smtClean="0">
                <a:latin typeface="Georgia" pitchFamily="18" charset="0"/>
              </a:rPr>
              <a:t/>
            </a:r>
            <a:br>
              <a:rPr lang="en-US" sz="2800" b="1" spc="-15" dirty="0" smtClean="0">
                <a:latin typeface="Georgia" pitchFamily="18" charset="0"/>
              </a:rPr>
            </a:br>
            <a:r>
              <a:rPr lang="en-US" sz="2800" b="1" spc="-15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Tashkiliy-pedagogik</a:t>
            </a:r>
            <a:r>
              <a:rPr lang="en-US" sz="2800" b="1" spc="-15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en-US" sz="2800" b="1" spc="-15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ish</a:t>
            </a:r>
            <a:r>
              <a:rPr lang="en-US" sz="2800" b="1" spc="-15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.</a:t>
            </a:r>
            <a:endParaRPr lang="ru-RU" sz="2800" b="1" spc="-15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341438"/>
            <a:ext cx="8505825" cy="4525962"/>
          </a:xfrm>
        </p:spPr>
        <p:txBody>
          <a:bodyPr rtlCol="0">
            <a:normAutofit/>
          </a:bodyPr>
          <a:lstStyle/>
          <a:p>
            <a:pPr indent="450215" algn="just" eaLnBrk="1" fontAlgn="auto" hangingPunct="1">
              <a:spcAft>
                <a:spcPts val="0"/>
              </a:spcAft>
              <a:defRPr/>
            </a:pPr>
            <a:r>
              <a:rPr lang="en-US" sz="2800" spc="-5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Ijodiy</a:t>
            </a:r>
            <a:r>
              <a:rPr lang="en-US" sz="2800" spc="-5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spc="-5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guruhlarning</a:t>
            </a:r>
            <a:r>
              <a:rPr lang="en-US" sz="2800" spc="-5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spc="-5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ishiPedagogik</a:t>
            </a:r>
            <a:r>
              <a:rPr lang="en-US" sz="2800" spc="-5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spc="-5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maslahatlar</a:t>
            </a:r>
            <a:endParaRPr lang="en-US" sz="2800" spc="-5" dirty="0" smtClean="0">
              <a:solidFill>
                <a:schemeClr val="tx2">
                  <a:lumMod val="50000"/>
                </a:schemeClr>
              </a:solidFill>
              <a:latin typeface="Georgia" pitchFamily="18" charset="0"/>
            </a:endParaRPr>
          </a:p>
          <a:p>
            <a:pPr indent="450215" algn="just" eaLnBrk="1" fontAlgn="auto" hangingPunct="1">
              <a:spcAft>
                <a:spcPts val="0"/>
              </a:spcAft>
              <a:defRPr/>
            </a:pPr>
            <a:r>
              <a:rPr lang="en-US" sz="2800" spc="-5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Seminarlar</a:t>
            </a:r>
            <a:r>
              <a:rPr lang="en-US" sz="2800" spc="-5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, </a:t>
            </a:r>
            <a:r>
              <a:rPr lang="en-US" sz="2800" spc="-5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konsultatsiyalar</a:t>
            </a:r>
            <a:r>
              <a:rPr lang="en-US" sz="2800" spc="-5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, </a:t>
            </a:r>
            <a:r>
              <a:rPr lang="en-US" sz="2800" spc="-5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ped</a:t>
            </a:r>
            <a:r>
              <a:rPr lang="en-US" sz="2800" spc="-5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. </a:t>
            </a:r>
            <a:r>
              <a:rPr lang="en-US" sz="2800" spc="-5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Konferensiyalar</a:t>
            </a:r>
            <a:endParaRPr lang="en-US" sz="2800" spc="-5" dirty="0" smtClean="0">
              <a:solidFill>
                <a:schemeClr val="tx2">
                  <a:lumMod val="50000"/>
                </a:schemeClr>
              </a:solidFill>
              <a:latin typeface="Georgia" pitchFamily="18" charset="0"/>
            </a:endParaRPr>
          </a:p>
          <a:p>
            <a:pPr indent="450215" algn="just" eaLnBrk="1" fontAlgn="auto" hangingPunct="1">
              <a:spcAft>
                <a:spcPts val="0"/>
              </a:spcAft>
              <a:defRPr/>
            </a:pPr>
            <a:r>
              <a:rPr lang="en-US" sz="2800" spc="-5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Ilg'or</a:t>
            </a:r>
            <a:r>
              <a:rPr lang="en-US" sz="2800" spc="-5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spc="-5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pedagogik</a:t>
            </a:r>
            <a:r>
              <a:rPr lang="en-US" sz="2800" spc="-5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spc="-5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tajribani</a:t>
            </a:r>
            <a:r>
              <a:rPr lang="en-US" sz="2800" spc="-5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spc="-5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o'rganish</a:t>
            </a:r>
            <a:r>
              <a:rPr lang="en-US" sz="2800" spc="-5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, </a:t>
            </a:r>
            <a:r>
              <a:rPr lang="en-US" sz="2800" spc="-5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umumlashtirish</a:t>
            </a:r>
            <a:r>
              <a:rPr lang="en-US" sz="2800" spc="-5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, </a:t>
            </a:r>
            <a:r>
              <a:rPr lang="en-US" sz="2800" spc="-5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joriy</a:t>
            </a:r>
            <a:r>
              <a:rPr lang="en-US" sz="2800" spc="-5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spc="-5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etish</a:t>
            </a:r>
            <a:r>
              <a:rPr lang="en-US" sz="2800" spc="-5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, </a:t>
            </a:r>
            <a:r>
              <a:rPr lang="en-US" sz="2800" spc="-5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tarqatish</a:t>
            </a:r>
            <a:r>
              <a:rPr lang="en-US" sz="2800" spc="-5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.</a:t>
            </a:r>
          </a:p>
          <a:p>
            <a:pPr indent="450215" algn="just" eaLnBrk="1" fontAlgn="auto" hangingPunct="1">
              <a:spcAft>
                <a:spcPts val="0"/>
              </a:spcAft>
              <a:defRPr/>
            </a:pPr>
            <a:r>
              <a:rPr lang="en-US" sz="2800" spc="-5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Tanlovlar</a:t>
            </a:r>
            <a:r>
              <a:rPr lang="en-US" sz="2800" spc="-5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spc="-5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va</a:t>
            </a:r>
            <a:r>
              <a:rPr lang="en-US" sz="2800" spc="-5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spc="-5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kuzatishlar</a:t>
            </a:r>
            <a:r>
              <a:rPr lang="en-US" sz="2800" spc="-5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.</a:t>
            </a:r>
          </a:p>
          <a:p>
            <a:pPr indent="450215" algn="just" eaLnBrk="1" fontAlgn="auto" hangingPunct="1">
              <a:spcAft>
                <a:spcPts val="0"/>
              </a:spcAft>
              <a:defRPr/>
            </a:pPr>
            <a:r>
              <a:rPr lang="en-US" sz="2800" spc="-5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Materiallar</a:t>
            </a:r>
            <a:r>
              <a:rPr lang="en-US" sz="2800" spc="-5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spc="-5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bilan</a:t>
            </a:r>
            <a:r>
              <a:rPr lang="en-US" sz="2800" spc="-5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spc="-5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jihozlash</a:t>
            </a:r>
            <a:r>
              <a:rPr lang="en-US" sz="2800" spc="-5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spc="-5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va</a:t>
            </a:r>
            <a:r>
              <a:rPr lang="en-US" sz="2800" spc="-5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spc="-5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to'ldirish</a:t>
            </a:r>
            <a:r>
              <a:rPr lang="en-US" sz="2800" spc="-5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spc="-5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uslubiy</a:t>
            </a:r>
            <a:r>
              <a:rPr lang="en-US" sz="2800" spc="-5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en-US" sz="2800" spc="-5" dirty="0" err="1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kabinet</a:t>
            </a:r>
            <a:r>
              <a:rPr lang="en-US" sz="2800" spc="-5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G:\ОЛЬГА\ПРЕЗЕНТАЦИИ\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0"/>
            <a:ext cx="9126537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indent="450215" eaLnBrk="1" fontAlgn="auto" hangingPunct="1">
              <a:spcAft>
                <a:spcPts val="0"/>
              </a:spcAft>
              <a:defRPr/>
            </a:pPr>
            <a:r>
              <a:rPr lang="en-US" sz="2800" b="1" spc="-15" dirty="0" err="1" smtClean="0">
                <a:latin typeface="Georgia" pitchFamily="18" charset="0"/>
              </a:rPr>
              <a:t>Yillik</a:t>
            </a:r>
            <a:r>
              <a:rPr lang="en-US" sz="2800" b="1" spc="-15" dirty="0" smtClean="0">
                <a:latin typeface="Georgia" pitchFamily="18" charset="0"/>
              </a:rPr>
              <a:t> </a:t>
            </a:r>
            <a:r>
              <a:rPr lang="en-US" sz="2800" b="1" spc="-15" dirty="0" err="1" smtClean="0">
                <a:latin typeface="Georgia" pitchFamily="18" charset="0"/>
              </a:rPr>
              <a:t>rejaning</a:t>
            </a:r>
            <a:r>
              <a:rPr lang="en-US" sz="2800" b="1" spc="-15" dirty="0" smtClean="0">
                <a:latin typeface="Georgia" pitchFamily="18" charset="0"/>
              </a:rPr>
              <a:t> 4 </a:t>
            </a:r>
            <a:r>
              <a:rPr lang="en-US" sz="2800" b="1" spc="-15" dirty="0" err="1" smtClean="0">
                <a:latin typeface="Georgia" pitchFamily="18" charset="0"/>
              </a:rPr>
              <a:t>qismi</a:t>
            </a:r>
            <a:r>
              <a:rPr lang="en-US" sz="2800" b="1" spc="-15" dirty="0" smtClean="0">
                <a:latin typeface="Georgia" pitchFamily="18" charset="0"/>
              </a:rPr>
              <a:t>. </a:t>
            </a:r>
            <a:r>
              <a:rPr lang="ru-RU" sz="2800" b="1" spc="-15" dirty="0" smtClean="0">
                <a:latin typeface="Georgia" pitchFamily="18" charset="0"/>
              </a:rPr>
              <a:t/>
            </a:r>
            <a:br>
              <a:rPr lang="ru-RU" sz="2800" b="1" spc="-15" dirty="0" smtClean="0">
                <a:latin typeface="Georgia" pitchFamily="18" charset="0"/>
              </a:rPr>
            </a:br>
            <a:r>
              <a:rPr lang="ru-RU" sz="2800" b="1" spc="-15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en-US" sz="2800" b="1" spc="-15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Ichki</a:t>
            </a:r>
            <a:r>
              <a:rPr lang="en-US" sz="2800" b="1" spc="-15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monitoring </a:t>
            </a:r>
            <a:r>
              <a:rPr lang="en-US" sz="2800" b="1" spc="-15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tizimi</a:t>
            </a:r>
            <a:r>
              <a:rPr lang="en-US" sz="2800" b="1" spc="-15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.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Old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nazorat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Mavzuni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nazorat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qilish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Operatsion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nazorat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Yakuniy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nazorat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ОДОВОЙ+ПЛА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ГОДОВОЙ+ПЛАН.ppt</Template>
  <TotalTime>25</TotalTime>
  <Words>326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Arial</vt:lpstr>
      <vt:lpstr>Georgia</vt:lpstr>
      <vt:lpstr>Times New Roman</vt:lpstr>
      <vt:lpstr>Symbol</vt:lpstr>
      <vt:lpstr>ГОДОВОЙ+ПЛАН</vt:lpstr>
      <vt:lpstr>Презентация PowerPoint</vt:lpstr>
      <vt:lpstr>Презентация PowerPoint</vt:lpstr>
      <vt:lpstr>Ushbu hujjatning texnik va mazmunli dizayni uchun asosiy talablar</vt:lpstr>
      <vt:lpstr> Yillik rejaning 1 qismi.  O'tgan o'quv yili uchun ishlarni tahlil qilish.</vt:lpstr>
      <vt:lpstr>Yakuniy baholash va xulosalar sizni oqlashga imkon beradi . vazifalar keyingi o'quv yili uchun yillik reja.</vt:lpstr>
      <vt:lpstr>    Malaka oshirish va kasb mahoratini oshirish yillik rejasining    </vt:lpstr>
      <vt:lpstr>Xodimlar bilan ishlash</vt:lpstr>
      <vt:lpstr>Yillik rejaning 3 qismi.  Tashkiliy-pedagogik ish.</vt:lpstr>
      <vt:lpstr>Yillik rejaning 4 qismi.   Ichki monitoring tizimi.</vt:lpstr>
      <vt:lpstr>Yillik rejaning 5 qismi.  Oila, maktab va boshqa tashkilotlar bilan ishlashda o'zaro hamkorlik.</vt:lpstr>
      <vt:lpstr>Yillik rejaning 6 qismi.  Ma'muriy-iqtisodiy ishlar.</vt:lpstr>
      <vt:lpstr>Omad va ijodiy yutuqlar!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Mahbuba</cp:lastModifiedBy>
  <cp:revision>4</cp:revision>
  <dcterms:created xsi:type="dcterms:W3CDTF">2015-03-18T08:15:43Z</dcterms:created>
  <dcterms:modified xsi:type="dcterms:W3CDTF">2021-02-16T14:23:37Z</dcterms:modified>
</cp:coreProperties>
</file>