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0" r:id="rId3"/>
    <p:sldId id="263" r:id="rId4"/>
    <p:sldId id="261" r:id="rId5"/>
    <p:sldId id="267" r:id="rId6"/>
    <p:sldId id="293" r:id="rId7"/>
    <p:sldId id="291" r:id="rId8"/>
    <p:sldId id="268" r:id="rId9"/>
    <p:sldId id="269" r:id="rId10"/>
    <p:sldId id="270" r:id="rId11"/>
    <p:sldId id="289" r:id="rId12"/>
    <p:sldId id="295" r:id="rId13"/>
    <p:sldId id="272" r:id="rId14"/>
    <p:sldId id="278" r:id="rId15"/>
    <p:sldId id="279" r:id="rId16"/>
    <p:sldId id="281" r:id="rId17"/>
    <p:sldId id="282" r:id="rId18"/>
    <p:sldId id="283" r:id="rId19"/>
    <p:sldId id="284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42" d="100"/>
          <a:sy n="42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9C5389-C990-4C81-B388-06D4590DE2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1E3F-2F2B-43AF-9789-6DBBD186F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7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9E208-E7DC-4F16-A9EF-1F706E7CF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3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01D5C-06B7-4074-BAFE-83784D84F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37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15C49-DDF3-4162-968C-56D9868E8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8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A6A81-1596-4920-A196-788D8D687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B3E37-8D42-49B0-9E67-6790A7D48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32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248E5-F719-4901-BB0A-3B2A215946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92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BE2BD-1866-44EA-A846-0A8E35D34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872C8-CD9F-4702-9CBC-3C569DDDF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0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926C0-A488-4A93-A3D2-2B74710EB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73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AD840-8F90-4294-ADEF-60D616291B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8CEEA95-28C0-4CE7-B0F1-9EED5C04D1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76475"/>
            <a:ext cx="7486650" cy="18002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MAKTAB BIOLOGIYA FANLARI BO‘YICHA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TAVSIYA QILINGAN DARSLIKLAR O’QUV QO’LLANMALARNI TAHLIL QILISH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Содержимое 3" descr="233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12477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4" descr="2479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130651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0" descr="2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12668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1" descr="23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127000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" descr="\\parovoz\covers_rekl\WEB\Big\3008_2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1312863" cy="170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0" descr="Код: 2340 - Биология. 9 кл. Учебник. Изд.6 (Пономарева И.Н., Корнилова О.А., Чернова Н.М. Под ред. Пономаревой И.Н.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6613"/>
            <a:ext cx="129540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1" descr="Код: 3005 - Биология. Углубленный уровень. 11 кл. Учебник. Изд.3 (Пономарева И.Н., Корнилова О.А., Симонова Л.В.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12969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16238" y="4365625"/>
            <a:ext cx="3600450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AMALYOTNI O’QITUVCHI: 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SALIMOVA SARVINOZ FARXODOVNA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6048375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Biologiya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9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sinf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Darslikning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xususiyatlari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3629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O'quv kursining mazmuni qayta ishlangan GEF (2010) talablariga muvofiq);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Genetika, sitologiya bo'yicha nazariy materiallar qisqartirildi, tirik mavjudotning umumiy biologik naqshlari haqida ma'lumot kengaytirildi;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 bilimlarni umumlashtirish, yovvoyi tabiatning evolyutsiyasi haqidagi g'oyalarni rivojlantirish va dunyodagi tabiiy ilmiy tasavvurni shakllantirish uchun o'simliklar, bakteriyalar, qo'ziqorinlar, hayvonlar va odamlar haqida umumiy biologik tabiat materiallari qo'shilgan;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O'quv kursining mazmuni va assimilyatsiya apparati materiallari yordamida darslikda o'quvchilarni o'z-o'zini nazorat qilish.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3" descr="Код: 2340 - Биология. 9 кл. Учебник. Изд.6 (Пономарева И.Н., Корнилова О.А., Чернова Н.М. Под ред. Пономаревой И.Н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574800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5976937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─ 11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sinflar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uchun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darsliklar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mualliflik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g'oyalar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ettirish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6697662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 smtClean="0"/>
              <a:t>Maktab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biologik</a:t>
            </a:r>
            <a:r>
              <a:rPr lang="en-US" sz="2400" dirty="0" smtClean="0"/>
              <a:t> </a:t>
            </a:r>
            <a:r>
              <a:rPr lang="en-US" sz="2400" dirty="0" err="1" smtClean="0"/>
              <a:t>ta'limining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diversifikatsiyasiga</a:t>
            </a:r>
            <a:r>
              <a:rPr lang="en-US" sz="2400" dirty="0" smtClean="0"/>
              <a:t> </a:t>
            </a:r>
            <a:r>
              <a:rPr lang="en-US" sz="2400" dirty="0" err="1" smtClean="0"/>
              <a:t>muvofiq</a:t>
            </a:r>
            <a:r>
              <a:rPr lang="en-US" sz="2400" dirty="0" smtClean="0"/>
              <a:t> </a:t>
            </a:r>
            <a:r>
              <a:rPr lang="en-US" sz="2400" dirty="0" err="1" smtClean="0"/>
              <a:t>darsliklarni</a:t>
            </a:r>
            <a:r>
              <a:rPr lang="en-US" sz="2400" dirty="0" smtClean="0"/>
              <a:t> </a:t>
            </a:r>
            <a:r>
              <a:rPr lang="en-US" sz="2400" dirty="0" err="1" smtClean="0"/>
              <a:t>yo'naltiramiz</a:t>
            </a:r>
            <a:r>
              <a:rPr lang="en-US" sz="24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400" dirty="0" smtClean="0"/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asosiy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darajasi</a:t>
            </a:r>
            <a:r>
              <a:rPr lang="ru-RU" sz="2400" i="1" dirty="0" smtClean="0"/>
              <a:t>–</a:t>
            </a:r>
            <a:r>
              <a:rPr lang="ru-RU" sz="24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 smtClean="0"/>
              <a:t>madaniy</a:t>
            </a:r>
            <a:r>
              <a:rPr lang="en-US" sz="2400" dirty="0" smtClean="0"/>
              <a:t> </a:t>
            </a:r>
            <a:r>
              <a:rPr lang="en-US" sz="2400" dirty="0" err="1" smtClean="0"/>
              <a:t>yo'nalishda</a:t>
            </a:r>
            <a:r>
              <a:rPr lang="en-US" sz="2400" dirty="0" smtClean="0"/>
              <a:t>, </a:t>
            </a:r>
            <a:r>
              <a:rPr lang="en-US" sz="2400" dirty="0" err="1" smtClean="0"/>
              <a:t>jamiyat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shaxsiyat</a:t>
            </a:r>
            <a:r>
              <a:rPr lang="en-US" sz="2400" dirty="0" smtClean="0"/>
              <a:t> </a:t>
            </a:r>
            <a:r>
              <a:rPr lang="en-US" sz="2400" dirty="0" err="1" smtClean="0"/>
              <a:t>madaniyatida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biologiyaning</a:t>
            </a:r>
            <a:r>
              <a:rPr lang="en-US" sz="2400" dirty="0" smtClean="0"/>
              <a:t> </a:t>
            </a:r>
            <a:r>
              <a:rPr lang="en-US" sz="2400" dirty="0" err="1" smtClean="0"/>
              <a:t>rolini</a:t>
            </a:r>
            <a:r>
              <a:rPr lang="en-US" sz="2400" dirty="0" smtClean="0"/>
              <a:t> </a:t>
            </a:r>
            <a:r>
              <a:rPr lang="en-US" sz="2400" dirty="0" err="1" smtClean="0"/>
              <a:t>ko'rsatish</a:t>
            </a:r>
            <a:r>
              <a:rPr lang="en-US" sz="2400" dirty="0" smtClean="0"/>
              <a:t>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Profil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darajasi</a:t>
            </a:r>
            <a:r>
              <a:rPr lang="ru-RU" sz="2400" dirty="0" smtClean="0"/>
              <a:t>–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 smtClean="0"/>
              <a:t>biologiya</a:t>
            </a:r>
            <a:r>
              <a:rPr lang="en-US" sz="2400" dirty="0" smtClean="0"/>
              <a:t> </a:t>
            </a:r>
            <a:r>
              <a:rPr lang="en-US" sz="2400" dirty="0" err="1" smtClean="0"/>
              <a:t>ixtisosligi</a:t>
            </a:r>
            <a:r>
              <a:rPr lang="en-US" sz="2400" dirty="0" smtClean="0"/>
              <a:t> </a:t>
            </a:r>
            <a:r>
              <a:rPr lang="en-US" sz="2400" dirty="0" err="1" smtClean="0"/>
              <a:t>bo'yicha</a:t>
            </a:r>
            <a:r>
              <a:rPr lang="en-US" sz="2400" dirty="0" smtClean="0"/>
              <a:t> (</a:t>
            </a:r>
            <a:r>
              <a:rPr lang="en-US" sz="2400" dirty="0" err="1" smtClean="0"/>
              <a:t>kasblarni</a:t>
            </a:r>
            <a:r>
              <a:rPr lang="en-US" sz="2400" dirty="0" smtClean="0"/>
              <a:t> </a:t>
            </a:r>
            <a:r>
              <a:rPr lang="en-US" sz="2400" dirty="0" err="1" smtClean="0"/>
              <a:t>chuqurlashtirish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aks</a:t>
            </a:r>
            <a:r>
              <a:rPr lang="en-US" sz="2400" dirty="0" smtClean="0"/>
              <a:t> </a:t>
            </a:r>
            <a:r>
              <a:rPr lang="en-US" sz="2400" dirty="0" err="1" smtClean="0"/>
              <a:t>ettirish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biologik</a:t>
            </a:r>
            <a:r>
              <a:rPr lang="en-US" sz="2400" dirty="0" smtClean="0"/>
              <a:t> </a:t>
            </a:r>
            <a:r>
              <a:rPr lang="en-US" sz="2400" dirty="0" err="1" smtClean="0"/>
              <a:t>asosda</a:t>
            </a:r>
            <a:r>
              <a:rPr lang="en-US" sz="2400" dirty="0" smtClean="0"/>
              <a:t>).</a:t>
            </a:r>
            <a:endParaRPr lang="ru-RU" sz="2400" dirty="0" smtClean="0"/>
          </a:p>
        </p:txBody>
      </p:sp>
      <p:pic>
        <p:nvPicPr>
          <p:cNvPr id="12292" name="Picture 2" descr="\\parovoz\covers_rekl\WEB\Big\3008_2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36613"/>
            <a:ext cx="1779587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Рисунок 7" descr="Код: 3046 - Биология. Базовый уровень. 11 кл. Учебник. Изд.4 (Корнилова О.А., Лощилина Т.Е., Ижевский П.В., Пономарева И.Н. Под ред. Пономаревой И.Н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1800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10─11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sinflar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uchun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darsliklar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mualliflik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g'oyalar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ettirish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3557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O'z-o'zini tarbiyalash, o'z-o'zini nazorat qilish va shaxsning ijodiy faoliyatini rivojlantirishga qaratilgan materiallarga alohida e'tibor qaratiladi.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Hozirgi vaqtda GEF talablari bilan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smtClean="0"/>
              <a:t>oliy maktab qayta ishlash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smtClean="0"/>
              <a:t> amalga oshirildi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smtClean="0"/>
              <a:t>10─11 sinflar uchun darsliklar.</a:t>
            </a:r>
            <a:endParaRPr lang="ru-RU" altLang="ru-RU" smtClean="0"/>
          </a:p>
        </p:txBody>
      </p:sp>
      <p:pic>
        <p:nvPicPr>
          <p:cNvPr id="13316" name="Рисунок 3" descr="Код: 3006 - Биология. Углубленный уровень. 10 кл. Учебник. Изд.3 (Пономарева И.Н., Корнилова О.А., Симонова Л.В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700213" cy="227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Рисунок 4" descr="Код: 3005 - Биология. Углубленный уровень. 11 кл. Учебник. Изд.3 (Пономарева И.Н., Корнилова О.А., Симонова Л.В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1728788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821612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Ta'lim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sifati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muammolarini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qilish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tizimida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darslik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526337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Darslikda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orientatsiya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apparati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tizimida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bo'limning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boshida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kutilgan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natijalar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ro'yxati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olasiz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boshida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vazifalar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yoki"bilasiz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").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Darslikda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assimilyatsiya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apparati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tizimida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xatboshi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o'z-o'zini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nazorat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ko'nikmalarni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ko'nikmalarni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bo'limning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mavzular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bo'limlar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o'z-o'zini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nazorat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o'z-o'zini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amalda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qo'llash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qiziqishni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faoliyatni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vazifalari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ta'limda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3017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Biologiya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ta'limida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pedagogik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maqsadlarning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murakkabligi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O'qitish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maqsadi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Kognitiv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komponent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asoslarini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o'zlashtirish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komponenti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ob'ektiv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ko'nikmalar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ko'nikmalarga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bo'lish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Orientatsiya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komponenti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g'oyalarni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Shaxsiy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ta'lim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maqsadlari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Fikrlash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qobiliyatlari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universal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ta'lim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harakatlarining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rivojlanish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maqsadlari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qobiliyat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manfaatlarni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maqsadlari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O'z-o'zini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motivatsiyani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maqsadlari,o'z-o'zini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tarbiyalash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89962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O'qituvchining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pedagogik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faoliyatida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yangi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496300" cy="5326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Ta'limda maktab o'quvchilarini mustaqil ravishda tarbiyalash bo'yicha ishlarni o'z ichiga oladi;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O'zingiz olgan bilimlarni hisobga olish kerakturli manbalardan maktab tashqarisidagi talabalar;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Ta'lim mazmunidan foydalanishtashqi ta'lim muhiti ma'lumotlari;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Faoliyat yo'nalishi bo'yicha o'z ishini o'zgartirishrivojlanish faoliyatini xabardor qilishijodkorlik, talabaning qiziqishini shakllantirish, uning bilim, o'z-o'zini anglash va o'z taqdirini belgilashdagi mustaqilligi.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i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Shaxsiy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harakatlarni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rivojlantirish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22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O'z pozitsiyangizni ifoda eting;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Mustaqil harakatingizni tushuntiring… 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Qaror qabul qiling …;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Xatboshidagi matnga taalluqli hayotiy muammolarni hal qiling;Nima uchun bu faoliyatni amalga oshirayotganingizni tushuntiring (ta'lim, tajriba, kitob o'qish, kompyuter bilan ishlash, internetda ma'lumot qidirish va h. k.);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Ushbu xatboshida siz hali juda yaxshi o'rganmaganingizni unutmang;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Darslikning matnidagi eng muhim bayonotni aniqlang …;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Ma'lumotni darslikdan qisqa matn yozish shaklida ifoda eting.</a:t>
            </a:r>
            <a:endParaRPr lang="ru-RU" altLang="ru-RU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561263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Kommunikativ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harakatlarni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rivojlantirish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848600" cy="5256212"/>
          </a:xfrm>
        </p:spPr>
        <p:txBody>
          <a:bodyPr/>
          <a:lstStyle/>
          <a:p>
            <a:pPr eaLnBrk="1" hangingPunct="1"/>
            <a:r>
              <a:rPr lang="en-US" altLang="ru-RU" sz="2400" smtClean="0"/>
              <a:t>Jamoaviy muhokamada o'z bayonotingizni shakllantirish;</a:t>
            </a:r>
          </a:p>
          <a:p>
            <a:pPr eaLnBrk="1" hangingPunct="1"/>
            <a:r>
              <a:rPr lang="en-US" altLang="ru-RU" sz="2400" smtClean="0"/>
              <a:t>Qarorda boshqa odamlarning pozitsiyasini baholang… ;</a:t>
            </a:r>
          </a:p>
          <a:p>
            <a:pPr eaLnBrk="1" hangingPunct="1"/>
            <a:r>
              <a:rPr lang="en-US" altLang="ru-RU" sz="2400" smtClean="0"/>
              <a:t>Bahsli masala bo'yicha umumiy qaror qabul qiling;</a:t>
            </a:r>
          </a:p>
          <a:p>
            <a:pPr eaLnBrk="1" hangingPunct="1"/>
            <a:r>
              <a:rPr lang="en-US" altLang="ru-RU" sz="2400" smtClean="0"/>
              <a:t>Muammoni jamoada (sinfda, kichik guruhda yoki tengdosh bilan juftlikda) muhokama qiling);</a:t>
            </a:r>
          </a:p>
          <a:p>
            <a:pPr eaLnBrk="1" hangingPunct="1"/>
            <a:r>
              <a:rPr lang="en-US" altLang="ru-RU" sz="2400" smtClean="0"/>
              <a:t>Mutaxassis sifatida harakat qiling;</a:t>
            </a:r>
          </a:p>
          <a:p>
            <a:pPr eaLnBrk="1" hangingPunct="1"/>
            <a:r>
              <a:rPr lang="en-US" altLang="ru-RU" sz="2400" smtClean="0"/>
              <a:t>Qiymat tushunchasini qadriyatlar (boshqa odamlar, ilm-fan, olimlar) bilan Solishtiring);</a:t>
            </a:r>
          </a:p>
          <a:p>
            <a:pPr eaLnBrk="1" hangingPunct="1"/>
            <a:r>
              <a:rPr lang="en-US" altLang="ru-RU" sz="2400" smtClean="0"/>
              <a:t>Boshqalarni tinglash va eshitishni o'rganing;</a:t>
            </a:r>
          </a:p>
          <a:p>
            <a:pPr eaLnBrk="1" hangingPunct="1"/>
            <a:r>
              <a:rPr lang="en-US" altLang="ru-RU" sz="2400" smtClean="0"/>
              <a:t>Muhokamada ishtirok eting.</a:t>
            </a:r>
            <a:endParaRPr lang="ru-RU" altLang="ru-RU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156575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Kognitiv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harakatlarni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rivojlantirish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561262" cy="4713288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Matndagi asosiy tarkibni tanlang;Kontseptsiyani o'zingiz shakllantiring…;</a:t>
            </a:r>
          </a:p>
          <a:p>
            <a:pPr eaLnBrk="1" hangingPunct="1"/>
            <a:r>
              <a:rPr lang="en-US" altLang="ru-RU" sz="2000" smtClean="0"/>
              <a:t>Biologiya bo'yicha turli xil axborot manbalaridan foydalaning;</a:t>
            </a:r>
          </a:p>
          <a:p>
            <a:pPr eaLnBrk="1" hangingPunct="1"/>
            <a:r>
              <a:rPr lang="en-US" altLang="ru-RU" sz="2000" smtClean="0"/>
              <a:t>Ro'yxatdagi dalillarni tasniflash;</a:t>
            </a:r>
          </a:p>
          <a:p>
            <a:pPr eaLnBrk="1" hangingPunct="1"/>
            <a:r>
              <a:rPr lang="en-US" altLang="ru-RU" sz="2000" smtClean="0"/>
              <a:t>Matn materiallarini tuzish, sarlavhalar sarlavhalari;</a:t>
            </a:r>
          </a:p>
          <a:p>
            <a:pPr eaLnBrk="1" hangingPunct="1"/>
            <a:r>
              <a:rPr lang="en-US" altLang="ru-RU" sz="2000" smtClean="0"/>
              <a:t>Kontent shaklini va uning taqdimotini to'liqligini baholang;</a:t>
            </a:r>
          </a:p>
          <a:p>
            <a:pPr eaLnBrk="1" hangingPunct="1"/>
            <a:r>
              <a:rPr lang="en-US" altLang="ru-RU" sz="2000" smtClean="0"/>
              <a:t>Voqealar qanday rivojlanishi haqida o'ylab ko'ring;</a:t>
            </a:r>
          </a:p>
          <a:p>
            <a:pPr eaLnBrk="1" hangingPunct="1"/>
            <a:r>
              <a:rPr lang="en-US" altLang="ru-RU" sz="2000" smtClean="0"/>
              <a:t>Yangi ishonchli misol keltiring;</a:t>
            </a:r>
          </a:p>
          <a:p>
            <a:pPr eaLnBrk="1" hangingPunct="1"/>
            <a:r>
              <a:rPr lang="en-US" altLang="ru-RU" sz="2000" smtClean="0"/>
              <a:t>Mavzu bo'yicha kompyuter o'quv qo'llanmasini yaratish… ;</a:t>
            </a:r>
          </a:p>
          <a:p>
            <a:pPr eaLnBrk="1" hangingPunct="1"/>
            <a:r>
              <a:rPr lang="en-US" altLang="ru-RU" sz="2000" smtClean="0"/>
              <a:t>Muammoni muhokama qilishda harakatingizni baholang;</a:t>
            </a:r>
          </a:p>
          <a:p>
            <a:pPr eaLnBrk="1" hangingPunct="1"/>
            <a:r>
              <a:rPr lang="en-US" altLang="ru-RU" sz="2000" smtClean="0"/>
              <a:t>O'qilgan matndan kerakli ma'lumotlarni chiqarib oling va uni qisqa shaklda yozing (tezislar shaklida).</a:t>
            </a:r>
            <a:endParaRPr lang="ru-RU" altLang="ru-RU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35975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Tartibga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harakatlarini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rivojlantirish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013700" cy="5100637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Ishni bajarishda harakatlaringiz rejasini aniqlang;</a:t>
            </a:r>
          </a:p>
          <a:p>
            <a:pPr eaLnBrk="1" hangingPunct="1"/>
            <a:r>
              <a:rPr lang="en-US" altLang="ru-RU" sz="2000" smtClean="0"/>
              <a:t>Vazifa ketma-ketligini aniqlang;</a:t>
            </a:r>
          </a:p>
          <a:p>
            <a:pPr eaLnBrk="1" hangingPunct="1"/>
            <a:r>
              <a:rPr lang="en-US" altLang="ru-RU" sz="2000" smtClean="0"/>
              <a:t>Quyidagi harakatlar rejasini va ketma-ketligini tuzing… ;</a:t>
            </a:r>
          </a:p>
          <a:p>
            <a:pPr eaLnBrk="1" hangingPunct="1"/>
            <a:r>
              <a:rPr lang="en-US" altLang="ru-RU" sz="2000" smtClean="0"/>
              <a:t>Tajriba natijalarini taxmin qilish;</a:t>
            </a:r>
          </a:p>
          <a:p>
            <a:pPr eaLnBrk="1" hangingPunct="1"/>
            <a:r>
              <a:rPr lang="en-US" altLang="ru-RU" sz="2000" smtClean="0"/>
              <a:t>Rejaga kerakli qo'shimchalar va tuzatishlar kiritish;</a:t>
            </a:r>
          </a:p>
          <a:p>
            <a:pPr eaLnBrk="1" hangingPunct="1"/>
            <a:r>
              <a:rPr lang="en-US" altLang="ru-RU" sz="2000" smtClean="0"/>
              <a:t>Ushbu mavzuda allaqachon o'rgangan narsalarni tanlang;</a:t>
            </a:r>
          </a:p>
          <a:p>
            <a:pPr eaLnBrk="1" hangingPunct="1"/>
            <a:r>
              <a:rPr lang="en-US" altLang="ru-RU" sz="2000" smtClean="0"/>
              <a:t>Undan o'rganishingiz kerak bo'lgan narsalarni (paragraf, mavzular, kurslar va boshqalar) ajratib oling.);</a:t>
            </a:r>
          </a:p>
          <a:p>
            <a:pPr eaLnBrk="1" hangingPunct="1"/>
            <a:r>
              <a:rPr lang="en-US" altLang="ru-RU" sz="2000" smtClean="0"/>
              <a:t>Ijro rejasini tuzing (loyiha, tajriba,tabiatda tadqiqotlar, taqdimot tayyorlash va boshqalar.);</a:t>
            </a:r>
          </a:p>
          <a:p>
            <a:pPr eaLnBrk="1" hangingPunct="1"/>
            <a:r>
              <a:rPr lang="en-US" altLang="ru-RU" sz="2000" smtClean="0"/>
              <a:t>Muammoni hal qilish strategiyasini tuzing.Ushbu tadqiqot (loyiha) ishini bajarishda maqsadlaringiz qanday ekanini aniqlang.</a:t>
            </a:r>
            <a:endParaRPr lang="ru-RU" alt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Mualliflik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dasturining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asosiy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g'oyalari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245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Biologiya fanining ikki qismi: 5─9 sinf va 10─11 sinflar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 muhofaza qilish;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Kurslarning madaniy yo'nalishi;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Insonparvarlashtirish, insonparvarlik va ta'limda vakolatli yondashuv g'oyalarini aks ettirish;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Muvofiq ilmiy mazmunini yangilashbiologiya fanining yutuqlari bilan;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Biologiya o'qitish metodikasi fanining yutuqlariga muvofiq uslubiy apparatni yangilash;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Pedagogika uchun kontseptual g'oyalarni aks ettirishzamonaviy umumta'lim maktabi;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Biologiya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bo'yicha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sifatli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ta'lim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yo'nalishi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Talabalarning bilimda mustaqilligini rivojlantirish, o'z-o'zini nazorat qilish va o'z bilimlarini amaliy faoliyatda qo'llash qobiliyatlarini rivojlantirish uchun "xulosa" sarlavhasi materiallaridan foydalaning;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Darsda darslik matni bilan mustaqil ish tashkil etish, maktab o'quvchilarining o'quv faoliyatini tashkil etish qobiliyatlarini rivojlantirishni ta'minlash;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O'quvchilarning ta'limiy aks etishi va o'z-o'zini anglashi, ularning ta'lim-bilim faoliyati va darsliklari bilan ishlash natijalarini namoyon etishini rag'batlantirish;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O'qituvchining amaliy faoliyatida o'quvchilarning darsdagi mustaqil faoliyatini baholash, talabalar tomonidan individual va guruh loyihalari, modellar va sxemalar bajarilishini muhokama qilish va baholash;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O'qituvchining amaliy faoliyatidadars yoki darsdan tashqari faoliyatda muhokama va baholasho'quv kursining har bir mavzusida maktab o'quvchilari tomonidan o'tkaziladigan kuzatuvlar natijalari; darsda ishchi daftarni kengroq qo'llash.</a:t>
            </a: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43775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G'oyalar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tushunchalar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XXI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ta'lim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strategiyasi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75613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0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asrning 90-yillari oxirida </a:t>
            </a:r>
            <a:r>
              <a:rPr lang="ru-RU" altLang="ru-RU" sz="20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0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Ta'lim sohasida shaxsiy yo'naltirilgan yondashuv;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Ta'lim sohasida faol yondashuv;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Ta'lim sifatiga yangi talablar;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 ta'limida pedagogik texnologiyalar;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 va o'rta maktab ta'limini axborotlashtirish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2000" b="1" smtClean="0"/>
          </a:p>
        </p:txBody>
      </p:sp>
      <p:pic>
        <p:nvPicPr>
          <p:cNvPr id="4100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4900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61400" cy="10810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Ikkinchi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avlod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standartiga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muvofiq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biologiyani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o'qitishdagi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o'zgarishlar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384300"/>
            <a:ext cx="8569325" cy="5473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Biologiya fanining yangi tarkibi 5-9 sinflar.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O'quv-ma'rifiy faoliyatni rivojlantirishni tashkil etishning roli oshdi;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Umumjahon ta'lim faoliyati tizimi (UUD) joriy etildi. Jumladan: shaxsiy, kommunikativ, bilim va tartibga solish;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Ta'lim sifatiga yangi talablar joriy etildi.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O'quv-bilim faoliyatida talabalarning mustaqilligini rivojlantirishga qaratilgan ishlar kuchaytirildi</a:t>
            </a:r>
            <a:r>
              <a:rPr lang="ru-RU" altLang="ru-RU" sz="240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6295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Biologiya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sinf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561262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5 sinf uchun yangi yaratilgan biologiya o'quv kursi propedevtik tarkib.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Kursning asosiy g'oyasi "zamonaviy biologiyaga kirish" dir.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Kursda quyidagilar ko'rsatilgan: ekologiya, tarixiylik, Madaniyatshunoslik, malakali yondashuv.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smtClean="0"/>
              <a:t>Darslikning metodik apparati kengaytirildi. Uning asosiy g'oyasi-ta'limda bilim va faol yondoshuvda mustaqil rivojlantirishdir</a:t>
            </a:r>
            <a:r>
              <a:rPr lang="ru-RU" altLang="ru-RU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  </a:t>
            </a:r>
            <a:endParaRPr lang="ru-RU" altLang="ru-RU" sz="24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948488" y="188913"/>
            <a:ext cx="1970087" cy="264001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638" y="404813"/>
            <a:ext cx="4556125" cy="723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en-US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KURS MAVZUSI </a:t>
            </a:r>
            <a:r>
              <a:rPr lang="ru-RU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sz="5400" b="1" dirty="0" smtClean="0">
              <a:solidFill>
                <a:srgbClr val="1616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tretch>
            <a:fillRect/>
          </a:stretch>
        </p:blipFill>
        <p:spPr>
          <a:xfrm>
            <a:off x="395288" y="981075"/>
            <a:ext cx="3441700" cy="4611688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40200" y="1557338"/>
            <a:ext cx="4681538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I BOB: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Biologiya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tirik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organizmlar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haqidagi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fan</a:t>
            </a:r>
            <a:endParaRPr lang="ru-RU" sz="2000" b="1" dirty="0">
              <a:solidFill>
                <a:srgbClr val="0E1E2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0200" y="3068638"/>
            <a:ext cx="4681538" cy="719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II BOB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: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Tirik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organizmlarning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xilma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xilligi</a:t>
            </a:r>
            <a:endParaRPr lang="ru-RU" sz="2000" b="1" dirty="0">
              <a:solidFill>
                <a:srgbClr val="0E1E2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0200" y="4437063"/>
            <a:ext cx="4681538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III BOB: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Organizm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va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tashqi</a:t>
            </a:r>
            <a:r>
              <a:rPr lang="en-US" sz="2000" b="1" dirty="0">
                <a:solidFill>
                  <a:srgbClr val="0E1E2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E1E20"/>
                </a:solidFill>
                <a:latin typeface="Cambria" pitchFamily="18" charset="0"/>
              </a:rPr>
              <a:t>muhit</a:t>
            </a:r>
            <a:endParaRPr lang="ru-RU" sz="2000" b="1" dirty="0">
              <a:solidFill>
                <a:srgbClr val="0E1E2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11188" y="3716338"/>
            <a:ext cx="1970087" cy="264001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00338" y="404813"/>
            <a:ext cx="59753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O'quv-uslubiy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majmuaning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tarkibi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ru-RU" sz="2400" dirty="0">
                <a:latin typeface="Arial" charset="0"/>
              </a:rPr>
              <a:t> - </a:t>
            </a:r>
            <a:r>
              <a:rPr lang="en-US" sz="2400" dirty="0" err="1">
                <a:latin typeface="Arial" charset="0"/>
              </a:rPr>
              <a:t>Biologiya</a:t>
            </a:r>
            <a:r>
              <a:rPr lang="en-US" sz="2400" dirty="0">
                <a:latin typeface="Arial" charset="0"/>
              </a:rPr>
              <a:t> " </a:t>
            </a:r>
            <a:r>
              <a:rPr lang="en-US" sz="2400" dirty="0" err="1">
                <a:latin typeface="Arial" charset="0"/>
              </a:rPr>
              <a:t>Dasturlari</a:t>
            </a:r>
            <a:r>
              <a:rPr lang="en-US" sz="2400" dirty="0">
                <a:latin typeface="Arial" charset="0"/>
              </a:rPr>
              <a:t>. 5─11 </a:t>
            </a:r>
            <a:r>
              <a:rPr lang="en-US" sz="2400" dirty="0" err="1">
                <a:latin typeface="Arial" charset="0"/>
              </a:rPr>
              <a:t>sinflar</a:t>
            </a:r>
            <a:r>
              <a:rPr lang="en-US" sz="2400" dirty="0">
                <a:latin typeface="Arial" charset="0"/>
              </a:rPr>
              <a:t>»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>
                <a:latin typeface="Arial" charset="0"/>
              </a:rPr>
              <a:t>Darslik</a:t>
            </a:r>
            <a:endParaRPr lang="en-US" sz="24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400" dirty="0">
                <a:latin typeface="Arial" charset="0"/>
              </a:rPr>
              <a:t>-  </a:t>
            </a:r>
            <a:r>
              <a:rPr lang="en-US" sz="2400" dirty="0" err="1">
                <a:latin typeface="Arial" charset="0"/>
              </a:rPr>
              <a:t>Ishchi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dasturlar</a:t>
            </a:r>
            <a:endParaRPr lang="en-US" sz="24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O'qituvchi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uchun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uslubiy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tavsiyalar</a:t>
            </a:r>
            <a:endParaRPr lang="en-US" sz="24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Elektron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ilova</a:t>
            </a:r>
            <a:endParaRPr lang="ru-RU" sz="2400" dirty="0">
              <a:latin typeface="Arial" charset="0"/>
            </a:endParaRPr>
          </a:p>
        </p:txBody>
      </p:sp>
      <p:pic>
        <p:nvPicPr>
          <p:cNvPr id="8196" name="Picture 7" descr="http://www.vgf.ru/Portals/0/Images/Proekty/2680_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0875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vgf.ru/Portals/0/Images/Proekty/3513_2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944687" cy="260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E:\USERS\DolgenkovaNO\Рабочий стол\презентации\Обложки\Пономарева\мп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6338"/>
            <a:ext cx="2016125" cy="266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75612" cy="850900"/>
          </a:xfrm>
        </p:spPr>
        <p:txBody>
          <a:bodyPr/>
          <a:lstStyle/>
          <a:p>
            <a:pPr algn="l" eaLnBrk="1" hangingPunct="1"/>
            <a:r>
              <a:rPr lang="en-US" altLang="ru-RU" sz="2800" b="1" i="1" smtClean="0">
                <a:solidFill>
                  <a:srgbClr val="C00000"/>
                </a:solidFill>
              </a:rPr>
              <a:t>BIOLOGIYA 6 sinf</a:t>
            </a:r>
            <a:endParaRPr lang="ru-RU" altLang="ru-RU" sz="2800" b="1" i="1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18487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Taqdim etilgan darsliklar uchun ikkita variant yaratildi ba'zi kitoblarda: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haftasiga 1 soat va 2 soat bilan.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Ikkala holatda ham barcha mualliflik g'oyalari darsliklarda saqlanadi va kontent tuzilishi.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O'simlik haqida morfologik va fiziologik materiallar alohida ko'rsatilgan.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smtClean="0"/>
              <a:t>Kurs "tabiiy jamoalar"mavzusi bilan yakunlanadi.</a:t>
            </a:r>
            <a:endParaRPr lang="ru-RU" altLang="ru-RU" sz="2000" smtClean="0"/>
          </a:p>
        </p:txBody>
      </p:sp>
      <p:pic>
        <p:nvPicPr>
          <p:cNvPr id="9220" name="Picture 5" descr="http://www.vgf.ru/Portals/0/Images/Proekty/2339_2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2160588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7" descr="http://www.vgf.ru/Portals/0/Images/Proekty/2343_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89363"/>
            <a:ext cx="1727200" cy="265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9" descr="http://www.vgf.ru/Portals/0/Images/Proekty/3472_2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2106612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14705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Xulosa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bo'limida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o'z-o'zini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nazorat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qilish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uchun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vazifalar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turkumlari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(6-sinf)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18487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O'zingizni tekshiring;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Vazifalarni bajarish;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Do'stlaringiz bilan muammoni muhokama qiling;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Fikringizni bildiring;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Sizning manzilingiz;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Kuzatuv olib boring va tadqiqotingizning ahamiyati haqida xulosa chiqaring;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Loyihalar, modellar, sxemalarni yaratishni o'rganish;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Guruhda bajarish uchun loyiha mavzusi;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Ko'proq bilib oling;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ru-RU" sz="2400" smtClean="0"/>
              <a:t>Mavzuning asosiy tushunchalari.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     </a:t>
            </a:r>
            <a:r>
              <a:rPr lang="en-US" altLang="ru-RU" sz="2400" b="1" smtClean="0">
                <a:solidFill>
                  <a:srgbClr val="FF0000"/>
                </a:solidFill>
              </a:rPr>
              <a:t>Biologiya darsliklaridanikkinchi avlod standartiga muvofiq shart</a:t>
            </a:r>
            <a:endParaRPr lang="ru-RU" altLang="ru-RU" sz="2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1306</TotalTime>
  <Words>1223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Algerian</vt:lpstr>
      <vt:lpstr>Cambria</vt:lpstr>
      <vt:lpstr>Wingdings</vt:lpstr>
      <vt:lpstr>Оформление по умолчанию</vt:lpstr>
      <vt:lpstr> MAKTAB BIOLOGIYA FANLARI BO‘YICHA TAVSIYA QILINGAN DARSLIKLAR O’QUV QO’LLANMALARNI TAHLIL QILISH</vt:lpstr>
      <vt:lpstr>Mualliflik dasturining asosiy g'oyalari</vt:lpstr>
      <vt:lpstr>G'oyalar va tushunchalar - XXI asr ta'lim strategiyasi</vt:lpstr>
      <vt:lpstr>Ikkinchi avlod standartiga muvofiq biologiyani o'qitishdagi o'zgarishlar</vt:lpstr>
      <vt:lpstr>Biologiya 5 sinf</vt:lpstr>
      <vt:lpstr>  KURS MAVZUSI :</vt:lpstr>
      <vt:lpstr>Презентация PowerPoint</vt:lpstr>
      <vt:lpstr>BIOLOGIYA 6 sinf</vt:lpstr>
      <vt:lpstr>"Xulosa" bo'limida o'z-o'zini nazorat qilish uchun vazifalar turkumlari (6-sinf)</vt:lpstr>
      <vt:lpstr>Biologiya. 9 sinf. Darslikning xususiyatlari</vt:lpstr>
      <vt:lpstr>10 ─ 11 sinflar uchun darsliklar mualliflik g'oyalar aks ettirish</vt:lpstr>
      <vt:lpstr>10─11 sinflar uchun darsliklar mualliflik g'oyalar aks ettirish</vt:lpstr>
      <vt:lpstr>Ta'lim sifati muammolarini  hal qilish tizimida darslik</vt:lpstr>
      <vt:lpstr>Biologiya ta'limida pedagogik maqsadlarning murakkabligi</vt:lpstr>
      <vt:lpstr>O'qituvchining pedagogik faoliyatida  yangi vazifalar</vt:lpstr>
      <vt:lpstr>Shaxsiy harakatlarni  rivojlantirish vazifalari</vt:lpstr>
      <vt:lpstr>Kommunikativ harakatlarni rivojlantirish vazifalari</vt:lpstr>
      <vt:lpstr>Kognitiv harakatlarni rivojlantirish vazifalari</vt:lpstr>
      <vt:lpstr>Tartibga solish harakatlarini rivojlantirish vazifalari</vt:lpstr>
      <vt:lpstr>Biologiya bo'yicha sifatli ta'lim yo'nalishi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учебники по  биологии в настоящее время</dc:title>
  <dc:creator>1</dc:creator>
  <cp:lastModifiedBy>Mahbuba</cp:lastModifiedBy>
  <cp:revision>111</cp:revision>
  <dcterms:created xsi:type="dcterms:W3CDTF">2012-05-03T07:49:10Z</dcterms:created>
  <dcterms:modified xsi:type="dcterms:W3CDTF">2021-02-16T14:23:22Z</dcterms:modified>
</cp:coreProperties>
</file>